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155"/>
  </p:notesMasterIdLst>
  <p:sldIdLst>
    <p:sldId id="257" r:id="rId2"/>
    <p:sldId id="258" r:id="rId3"/>
    <p:sldId id="261" r:id="rId4"/>
    <p:sldId id="288" r:id="rId5"/>
    <p:sldId id="290" r:id="rId6"/>
    <p:sldId id="291" r:id="rId7"/>
    <p:sldId id="294" r:id="rId8"/>
    <p:sldId id="316" r:id="rId9"/>
    <p:sldId id="315" r:id="rId10"/>
    <p:sldId id="307" r:id="rId11"/>
    <p:sldId id="295" r:id="rId12"/>
    <p:sldId id="292" r:id="rId13"/>
    <p:sldId id="306" r:id="rId14"/>
    <p:sldId id="293" r:id="rId15"/>
    <p:sldId id="297" r:id="rId16"/>
    <p:sldId id="298" r:id="rId17"/>
    <p:sldId id="299" r:id="rId18"/>
    <p:sldId id="301" r:id="rId19"/>
    <p:sldId id="300" r:id="rId20"/>
    <p:sldId id="302" r:id="rId21"/>
    <p:sldId id="303" r:id="rId22"/>
    <p:sldId id="304" r:id="rId23"/>
    <p:sldId id="305" r:id="rId24"/>
    <p:sldId id="308" r:id="rId25"/>
    <p:sldId id="312" r:id="rId26"/>
    <p:sldId id="309" r:id="rId27"/>
    <p:sldId id="310" r:id="rId28"/>
    <p:sldId id="296" r:id="rId29"/>
    <p:sldId id="313" r:id="rId30"/>
    <p:sldId id="314" r:id="rId31"/>
    <p:sldId id="289" r:id="rId32"/>
    <p:sldId id="287" r:id="rId33"/>
    <p:sldId id="319" r:id="rId34"/>
    <p:sldId id="262" r:id="rId35"/>
    <p:sldId id="348" r:id="rId36"/>
    <p:sldId id="352" r:id="rId37"/>
    <p:sldId id="351" r:id="rId38"/>
    <p:sldId id="350" r:id="rId39"/>
    <p:sldId id="353" r:id="rId40"/>
    <p:sldId id="349" r:id="rId41"/>
    <p:sldId id="354" r:id="rId42"/>
    <p:sldId id="318" r:id="rId43"/>
    <p:sldId id="317" r:id="rId44"/>
    <p:sldId id="320" r:id="rId45"/>
    <p:sldId id="325" r:id="rId46"/>
    <p:sldId id="324" r:id="rId47"/>
    <p:sldId id="322" r:id="rId48"/>
    <p:sldId id="468" r:id="rId49"/>
    <p:sldId id="326" r:id="rId50"/>
    <p:sldId id="327" r:id="rId51"/>
    <p:sldId id="328" r:id="rId52"/>
    <p:sldId id="329" r:id="rId53"/>
    <p:sldId id="330" r:id="rId54"/>
    <p:sldId id="331" r:id="rId55"/>
    <p:sldId id="469" r:id="rId56"/>
    <p:sldId id="334" r:id="rId57"/>
    <p:sldId id="333" r:id="rId58"/>
    <p:sldId id="332" r:id="rId59"/>
    <p:sldId id="338" r:id="rId60"/>
    <p:sldId id="339" r:id="rId61"/>
    <p:sldId id="336" r:id="rId62"/>
    <p:sldId id="337" r:id="rId63"/>
    <p:sldId id="340" r:id="rId64"/>
    <p:sldId id="342" r:id="rId65"/>
    <p:sldId id="341" r:id="rId66"/>
    <p:sldId id="344" r:id="rId67"/>
    <p:sldId id="343" r:id="rId68"/>
    <p:sldId id="347" r:id="rId69"/>
    <p:sldId id="346" r:id="rId70"/>
    <p:sldId id="345" r:id="rId71"/>
    <p:sldId id="264" r:id="rId72"/>
    <p:sldId id="358" r:id="rId73"/>
    <p:sldId id="357" r:id="rId74"/>
    <p:sldId id="263" r:id="rId75"/>
    <p:sldId id="355" r:id="rId76"/>
    <p:sldId id="359" r:id="rId77"/>
    <p:sldId id="363" r:id="rId78"/>
    <p:sldId id="360" r:id="rId79"/>
    <p:sldId id="361" r:id="rId80"/>
    <p:sldId id="365" r:id="rId81"/>
    <p:sldId id="364" r:id="rId82"/>
    <p:sldId id="362" r:id="rId83"/>
    <p:sldId id="367" r:id="rId84"/>
    <p:sldId id="366" r:id="rId85"/>
    <p:sldId id="368" r:id="rId86"/>
    <p:sldId id="371" r:id="rId87"/>
    <p:sldId id="370" r:id="rId88"/>
    <p:sldId id="369" r:id="rId89"/>
    <p:sldId id="372" r:id="rId90"/>
    <p:sldId id="380" r:id="rId91"/>
    <p:sldId id="379" r:id="rId92"/>
    <p:sldId id="378" r:id="rId93"/>
    <p:sldId id="377" r:id="rId94"/>
    <p:sldId id="376" r:id="rId95"/>
    <p:sldId id="375" r:id="rId96"/>
    <p:sldId id="374" r:id="rId97"/>
    <p:sldId id="373" r:id="rId98"/>
    <p:sldId id="382" r:id="rId99"/>
    <p:sldId id="381" r:id="rId100"/>
    <p:sldId id="385" r:id="rId101"/>
    <p:sldId id="384" r:id="rId102"/>
    <p:sldId id="383" r:id="rId103"/>
    <p:sldId id="386" r:id="rId104"/>
    <p:sldId id="391" r:id="rId105"/>
    <p:sldId id="390" r:id="rId106"/>
    <p:sldId id="389" r:id="rId107"/>
    <p:sldId id="388" r:id="rId108"/>
    <p:sldId id="387" r:id="rId109"/>
    <p:sldId id="392" r:id="rId110"/>
    <p:sldId id="393" r:id="rId111"/>
    <p:sldId id="395" r:id="rId112"/>
    <p:sldId id="274" r:id="rId113"/>
    <p:sldId id="281" r:id="rId114"/>
    <p:sldId id="470" r:id="rId115"/>
    <p:sldId id="275" r:id="rId116"/>
    <p:sldId id="280" r:id="rId117"/>
    <p:sldId id="476" r:id="rId118"/>
    <p:sldId id="475" r:id="rId119"/>
    <p:sldId id="474" r:id="rId120"/>
    <p:sldId id="473" r:id="rId121"/>
    <p:sldId id="477" r:id="rId122"/>
    <p:sldId id="478" r:id="rId123"/>
    <p:sldId id="471" r:id="rId124"/>
    <p:sldId id="479" r:id="rId125"/>
    <p:sldId id="480" r:id="rId126"/>
    <p:sldId id="481" r:id="rId127"/>
    <p:sldId id="482" r:id="rId128"/>
    <p:sldId id="483" r:id="rId129"/>
    <p:sldId id="484" r:id="rId130"/>
    <p:sldId id="485" r:id="rId131"/>
    <p:sldId id="486" r:id="rId132"/>
    <p:sldId id="487" r:id="rId133"/>
    <p:sldId id="488" r:id="rId134"/>
    <p:sldId id="489" r:id="rId135"/>
    <p:sldId id="490" r:id="rId136"/>
    <p:sldId id="491" r:id="rId137"/>
    <p:sldId id="492" r:id="rId138"/>
    <p:sldId id="493" r:id="rId139"/>
    <p:sldId id="494" r:id="rId140"/>
    <p:sldId id="495" r:id="rId141"/>
    <p:sldId id="496" r:id="rId142"/>
    <p:sldId id="497" r:id="rId143"/>
    <p:sldId id="498" r:id="rId144"/>
    <p:sldId id="499" r:id="rId145"/>
    <p:sldId id="500" r:id="rId146"/>
    <p:sldId id="501" r:id="rId147"/>
    <p:sldId id="502" r:id="rId148"/>
    <p:sldId id="503" r:id="rId149"/>
    <p:sldId id="504" r:id="rId150"/>
    <p:sldId id="505" r:id="rId151"/>
    <p:sldId id="506" r:id="rId152"/>
    <p:sldId id="507" r:id="rId153"/>
    <p:sldId id="259"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FF00"/>
    <a:srgbClr val="FF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86"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07DC69-9003-46BC-A34D-E9A4ABAFAC0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CED60B6-9CF9-4A37-9281-ABB2B7094D36}">
      <dgm:prSet phldrT="[Text]" custT="1"/>
      <dgm:spPr>
        <a:solidFill>
          <a:srgbClr val="FFFF00"/>
        </a:solidFill>
      </dgm:spPr>
      <dgm:t>
        <a:bodyPr/>
        <a:lstStyle/>
        <a:p>
          <a:r>
            <a:rPr lang="fa-IR" sz="3200" b="1" dirty="0" smtClean="0">
              <a:solidFill>
                <a:schemeClr val="accent1">
                  <a:lumMod val="50000"/>
                </a:schemeClr>
              </a:solidFill>
              <a:cs typeface="B Niki Outline" pitchFamily="2" charset="-78"/>
            </a:rPr>
            <a:t>نرده حفاظتي موقت</a:t>
          </a:r>
          <a:endParaRPr lang="en-US" sz="3200" b="1" dirty="0">
            <a:solidFill>
              <a:schemeClr val="accent1">
                <a:lumMod val="50000"/>
              </a:schemeClr>
            </a:solidFill>
            <a:cs typeface="B Niki Outline" pitchFamily="2" charset="-78"/>
          </a:endParaRPr>
        </a:p>
      </dgm:t>
    </dgm:pt>
    <dgm:pt modelId="{DD244C05-F774-426E-BF5C-5C20BA6D7967}" type="parTrans" cxnId="{4154EF51-834F-4199-89CC-73DC6C2A15BB}">
      <dgm:prSet/>
      <dgm:spPr/>
      <dgm:t>
        <a:bodyPr/>
        <a:lstStyle/>
        <a:p>
          <a:endParaRPr lang="en-US">
            <a:cs typeface="B Niki Outline" pitchFamily="2" charset="-78"/>
          </a:endParaRPr>
        </a:p>
      </dgm:t>
    </dgm:pt>
    <dgm:pt modelId="{AE32EE57-F7D8-4EDC-9F16-02B2827ED4B7}" type="sibTrans" cxnId="{4154EF51-834F-4199-89CC-73DC6C2A15BB}">
      <dgm:prSet/>
      <dgm:spPr/>
      <dgm:t>
        <a:bodyPr/>
        <a:lstStyle/>
        <a:p>
          <a:endParaRPr lang="en-US">
            <a:cs typeface="B Niki Outline" pitchFamily="2" charset="-78"/>
          </a:endParaRPr>
        </a:p>
      </dgm:t>
    </dgm:pt>
    <dgm:pt modelId="{0B63F9FF-2ABF-438D-8C7A-CB2F0255536F}">
      <dgm:prSet phldrT="[Text]" custT="1"/>
      <dgm:spPr>
        <a:solidFill>
          <a:srgbClr val="92D050"/>
        </a:solidFill>
      </dgm:spPr>
      <dgm:t>
        <a:bodyPr/>
        <a:lstStyle/>
        <a:p>
          <a:r>
            <a:rPr lang="fa-IR" sz="3200" b="1" dirty="0" smtClean="0">
              <a:solidFill>
                <a:schemeClr val="accent1">
                  <a:lumMod val="50000"/>
                </a:schemeClr>
              </a:solidFill>
              <a:cs typeface="B Niki Outline" pitchFamily="2" charset="-78"/>
            </a:rPr>
            <a:t>پاخورهاي چوبي</a:t>
          </a:r>
          <a:endParaRPr lang="en-US" sz="3200" b="1" dirty="0">
            <a:solidFill>
              <a:schemeClr val="accent1">
                <a:lumMod val="50000"/>
              </a:schemeClr>
            </a:solidFill>
            <a:cs typeface="B Niki Outline" pitchFamily="2" charset="-78"/>
          </a:endParaRPr>
        </a:p>
      </dgm:t>
    </dgm:pt>
    <dgm:pt modelId="{AAE06150-1419-402D-8104-5CE91E513064}" type="parTrans" cxnId="{CAEA8C47-FDED-4588-BBC5-592B517D5E4A}">
      <dgm:prSet/>
      <dgm:spPr/>
      <dgm:t>
        <a:bodyPr/>
        <a:lstStyle/>
        <a:p>
          <a:endParaRPr lang="en-US">
            <a:cs typeface="B Niki Outline" pitchFamily="2" charset="-78"/>
          </a:endParaRPr>
        </a:p>
      </dgm:t>
    </dgm:pt>
    <dgm:pt modelId="{C84E4B71-2BFC-446C-B7E9-32747B446C3D}" type="sibTrans" cxnId="{CAEA8C47-FDED-4588-BBC5-592B517D5E4A}">
      <dgm:prSet/>
      <dgm:spPr/>
      <dgm:t>
        <a:bodyPr/>
        <a:lstStyle/>
        <a:p>
          <a:endParaRPr lang="en-US">
            <a:cs typeface="B Niki Outline" pitchFamily="2" charset="-78"/>
          </a:endParaRPr>
        </a:p>
      </dgm:t>
    </dgm:pt>
    <dgm:pt modelId="{A044A115-2F2A-4752-92F6-DC3C9F329663}">
      <dgm:prSet phldrT="[Text]" custT="1"/>
      <dgm:spPr>
        <a:solidFill>
          <a:srgbClr val="FF66FF"/>
        </a:solidFill>
      </dgm:spPr>
      <dgm:t>
        <a:bodyPr/>
        <a:lstStyle/>
        <a:p>
          <a:r>
            <a:rPr lang="fa-IR" sz="3200" b="1" dirty="0" smtClean="0">
              <a:solidFill>
                <a:schemeClr val="accent1">
                  <a:lumMod val="50000"/>
                </a:schemeClr>
              </a:solidFill>
              <a:cs typeface="B Niki Outline" pitchFamily="2" charset="-78"/>
            </a:rPr>
            <a:t>راهرو سرپوشيده موقت</a:t>
          </a:r>
          <a:endParaRPr lang="en-US" sz="3200" b="1" dirty="0">
            <a:solidFill>
              <a:schemeClr val="accent1">
                <a:lumMod val="50000"/>
              </a:schemeClr>
            </a:solidFill>
            <a:cs typeface="B Niki Outline" pitchFamily="2" charset="-78"/>
          </a:endParaRPr>
        </a:p>
      </dgm:t>
    </dgm:pt>
    <dgm:pt modelId="{169B07DA-6A84-4200-B147-02E80940463C}" type="parTrans" cxnId="{1E91D508-2634-4959-85A2-BA603FB2B6A4}">
      <dgm:prSet/>
      <dgm:spPr/>
      <dgm:t>
        <a:bodyPr/>
        <a:lstStyle/>
        <a:p>
          <a:endParaRPr lang="en-US">
            <a:cs typeface="B Niki Outline" pitchFamily="2" charset="-78"/>
          </a:endParaRPr>
        </a:p>
      </dgm:t>
    </dgm:pt>
    <dgm:pt modelId="{757E3861-8251-4520-835A-E9E176D32011}" type="sibTrans" cxnId="{1E91D508-2634-4959-85A2-BA603FB2B6A4}">
      <dgm:prSet/>
      <dgm:spPr/>
      <dgm:t>
        <a:bodyPr/>
        <a:lstStyle/>
        <a:p>
          <a:endParaRPr lang="en-US">
            <a:cs typeface="B Niki Outline" pitchFamily="2" charset="-78"/>
          </a:endParaRPr>
        </a:p>
      </dgm:t>
    </dgm:pt>
    <dgm:pt modelId="{52FCFD02-AC61-44E2-A072-E64A6D678484}" type="pres">
      <dgm:prSet presAssocID="{6007DC69-9003-46BC-A34D-E9A4ABAFAC09}" presName="linear" presStyleCnt="0">
        <dgm:presLayoutVars>
          <dgm:dir/>
          <dgm:animLvl val="lvl"/>
          <dgm:resizeHandles val="exact"/>
        </dgm:presLayoutVars>
      </dgm:prSet>
      <dgm:spPr/>
      <dgm:t>
        <a:bodyPr/>
        <a:lstStyle/>
        <a:p>
          <a:endParaRPr lang="en-US"/>
        </a:p>
      </dgm:t>
    </dgm:pt>
    <dgm:pt modelId="{88534486-7322-489A-9C84-3BC3D978F531}" type="pres">
      <dgm:prSet presAssocID="{6CED60B6-9CF9-4A37-9281-ABB2B7094D36}" presName="parentLin" presStyleCnt="0"/>
      <dgm:spPr/>
    </dgm:pt>
    <dgm:pt modelId="{FE753758-6388-4776-A66A-001A0257C1C7}" type="pres">
      <dgm:prSet presAssocID="{6CED60B6-9CF9-4A37-9281-ABB2B7094D36}" presName="parentLeftMargin" presStyleLbl="node1" presStyleIdx="0" presStyleCnt="3"/>
      <dgm:spPr/>
      <dgm:t>
        <a:bodyPr/>
        <a:lstStyle/>
        <a:p>
          <a:endParaRPr lang="en-US"/>
        </a:p>
      </dgm:t>
    </dgm:pt>
    <dgm:pt modelId="{D1C2276B-6F1F-4AA5-81F7-166073A60066}" type="pres">
      <dgm:prSet presAssocID="{6CED60B6-9CF9-4A37-9281-ABB2B7094D36}" presName="parentText" presStyleLbl="node1" presStyleIdx="0" presStyleCnt="3">
        <dgm:presLayoutVars>
          <dgm:chMax val="0"/>
          <dgm:bulletEnabled val="1"/>
        </dgm:presLayoutVars>
      </dgm:prSet>
      <dgm:spPr/>
      <dgm:t>
        <a:bodyPr/>
        <a:lstStyle/>
        <a:p>
          <a:endParaRPr lang="en-US"/>
        </a:p>
      </dgm:t>
    </dgm:pt>
    <dgm:pt modelId="{8B125781-610A-4EEB-8DEC-2BACB7152E27}" type="pres">
      <dgm:prSet presAssocID="{6CED60B6-9CF9-4A37-9281-ABB2B7094D36}" presName="negativeSpace" presStyleCnt="0"/>
      <dgm:spPr/>
    </dgm:pt>
    <dgm:pt modelId="{0AAEFFAC-61F4-444F-A450-8CC4690BD1CD}" type="pres">
      <dgm:prSet presAssocID="{6CED60B6-9CF9-4A37-9281-ABB2B7094D36}" presName="childText" presStyleLbl="conFgAcc1" presStyleIdx="0" presStyleCnt="3">
        <dgm:presLayoutVars>
          <dgm:bulletEnabled val="1"/>
        </dgm:presLayoutVars>
      </dgm:prSet>
      <dgm:spPr/>
    </dgm:pt>
    <dgm:pt modelId="{62B6D5E9-8379-4C84-8023-C93A31485993}" type="pres">
      <dgm:prSet presAssocID="{AE32EE57-F7D8-4EDC-9F16-02B2827ED4B7}" presName="spaceBetweenRectangles" presStyleCnt="0"/>
      <dgm:spPr/>
    </dgm:pt>
    <dgm:pt modelId="{B9AB1247-E95F-4F4A-A371-DD073687BA6B}" type="pres">
      <dgm:prSet presAssocID="{0B63F9FF-2ABF-438D-8C7A-CB2F0255536F}" presName="parentLin" presStyleCnt="0"/>
      <dgm:spPr/>
    </dgm:pt>
    <dgm:pt modelId="{9B5562C8-4E69-4233-9777-B757D2D67609}" type="pres">
      <dgm:prSet presAssocID="{0B63F9FF-2ABF-438D-8C7A-CB2F0255536F}" presName="parentLeftMargin" presStyleLbl="node1" presStyleIdx="0" presStyleCnt="3"/>
      <dgm:spPr/>
      <dgm:t>
        <a:bodyPr/>
        <a:lstStyle/>
        <a:p>
          <a:endParaRPr lang="en-US"/>
        </a:p>
      </dgm:t>
    </dgm:pt>
    <dgm:pt modelId="{94F21CE8-C73D-4CCE-A119-7C933A75C179}" type="pres">
      <dgm:prSet presAssocID="{0B63F9FF-2ABF-438D-8C7A-CB2F0255536F}" presName="parentText" presStyleLbl="node1" presStyleIdx="1" presStyleCnt="3" custLinFactNeighborX="5121" custLinFactNeighborY="-57606">
        <dgm:presLayoutVars>
          <dgm:chMax val="0"/>
          <dgm:bulletEnabled val="1"/>
        </dgm:presLayoutVars>
      </dgm:prSet>
      <dgm:spPr/>
      <dgm:t>
        <a:bodyPr/>
        <a:lstStyle/>
        <a:p>
          <a:endParaRPr lang="en-US"/>
        </a:p>
      </dgm:t>
    </dgm:pt>
    <dgm:pt modelId="{62EB98D8-E0DC-46AD-B805-3E38D8548101}" type="pres">
      <dgm:prSet presAssocID="{0B63F9FF-2ABF-438D-8C7A-CB2F0255536F}" presName="negativeSpace" presStyleCnt="0"/>
      <dgm:spPr/>
    </dgm:pt>
    <dgm:pt modelId="{5EF2186E-4AE2-46D1-8DCE-4604B621DCEB}" type="pres">
      <dgm:prSet presAssocID="{0B63F9FF-2ABF-438D-8C7A-CB2F0255536F}" presName="childText" presStyleLbl="conFgAcc1" presStyleIdx="1" presStyleCnt="3" custLinFactY="-46051" custLinFactNeighborX="256" custLinFactNeighborY="-100000">
        <dgm:presLayoutVars>
          <dgm:bulletEnabled val="1"/>
        </dgm:presLayoutVars>
      </dgm:prSet>
      <dgm:spPr/>
    </dgm:pt>
    <dgm:pt modelId="{D35AA334-9ACA-435A-81F8-89AE0C8F5158}" type="pres">
      <dgm:prSet presAssocID="{C84E4B71-2BFC-446C-B7E9-32747B446C3D}" presName="spaceBetweenRectangles" presStyleCnt="0"/>
      <dgm:spPr/>
    </dgm:pt>
    <dgm:pt modelId="{E6A72C84-A602-485F-81F5-722CD32AF498}" type="pres">
      <dgm:prSet presAssocID="{A044A115-2F2A-4752-92F6-DC3C9F329663}" presName="parentLin" presStyleCnt="0"/>
      <dgm:spPr/>
    </dgm:pt>
    <dgm:pt modelId="{05780249-1585-4C6F-A4A9-465556A1349C}" type="pres">
      <dgm:prSet presAssocID="{A044A115-2F2A-4752-92F6-DC3C9F329663}" presName="parentLeftMargin" presStyleLbl="node1" presStyleIdx="1" presStyleCnt="3"/>
      <dgm:spPr/>
      <dgm:t>
        <a:bodyPr/>
        <a:lstStyle/>
        <a:p>
          <a:endParaRPr lang="en-US"/>
        </a:p>
      </dgm:t>
    </dgm:pt>
    <dgm:pt modelId="{C5C90EE8-3708-4B12-8C54-28962828AB8C}" type="pres">
      <dgm:prSet presAssocID="{A044A115-2F2A-4752-92F6-DC3C9F329663}" presName="parentText" presStyleLbl="node1" presStyleIdx="2" presStyleCnt="3" custLinFactY="-6788" custLinFactNeighborX="9832" custLinFactNeighborY="-100000">
        <dgm:presLayoutVars>
          <dgm:chMax val="0"/>
          <dgm:bulletEnabled val="1"/>
        </dgm:presLayoutVars>
      </dgm:prSet>
      <dgm:spPr/>
      <dgm:t>
        <a:bodyPr/>
        <a:lstStyle/>
        <a:p>
          <a:endParaRPr lang="en-US"/>
        </a:p>
      </dgm:t>
    </dgm:pt>
    <dgm:pt modelId="{EAEE803C-86C9-4558-B45B-8CD471D391DD}" type="pres">
      <dgm:prSet presAssocID="{A044A115-2F2A-4752-92F6-DC3C9F329663}" presName="negativeSpace" presStyleCnt="0"/>
      <dgm:spPr/>
    </dgm:pt>
    <dgm:pt modelId="{BAA2AE04-B21F-43D9-AB8E-D44FB54C4126}" type="pres">
      <dgm:prSet presAssocID="{A044A115-2F2A-4752-92F6-DC3C9F329663}" presName="childText" presStyleLbl="conFgAcc1" presStyleIdx="2" presStyleCnt="3" custLinFactY="-66524" custLinFactNeighborX="512" custLinFactNeighborY="-100000">
        <dgm:presLayoutVars>
          <dgm:bulletEnabled val="1"/>
        </dgm:presLayoutVars>
      </dgm:prSet>
      <dgm:spPr/>
      <dgm:t>
        <a:bodyPr/>
        <a:lstStyle/>
        <a:p>
          <a:endParaRPr lang="en-US"/>
        </a:p>
      </dgm:t>
    </dgm:pt>
  </dgm:ptLst>
  <dgm:cxnLst>
    <dgm:cxn modelId="{CAEA8C47-FDED-4588-BBC5-592B517D5E4A}" srcId="{6007DC69-9003-46BC-A34D-E9A4ABAFAC09}" destId="{0B63F9FF-2ABF-438D-8C7A-CB2F0255536F}" srcOrd="1" destOrd="0" parTransId="{AAE06150-1419-402D-8104-5CE91E513064}" sibTransId="{C84E4B71-2BFC-446C-B7E9-32747B446C3D}"/>
    <dgm:cxn modelId="{1E91D508-2634-4959-85A2-BA603FB2B6A4}" srcId="{6007DC69-9003-46BC-A34D-E9A4ABAFAC09}" destId="{A044A115-2F2A-4752-92F6-DC3C9F329663}" srcOrd="2" destOrd="0" parTransId="{169B07DA-6A84-4200-B147-02E80940463C}" sibTransId="{757E3861-8251-4520-835A-E9E176D32011}"/>
    <dgm:cxn modelId="{9CA72EC8-A9DB-461B-808A-4C8ABDC6A0F0}" type="presOf" srcId="{6CED60B6-9CF9-4A37-9281-ABB2B7094D36}" destId="{D1C2276B-6F1F-4AA5-81F7-166073A60066}" srcOrd="1" destOrd="0" presId="urn:microsoft.com/office/officeart/2005/8/layout/list1"/>
    <dgm:cxn modelId="{D2BECC56-3580-4613-817E-1F9B280FBE99}" type="presOf" srcId="{A044A115-2F2A-4752-92F6-DC3C9F329663}" destId="{C5C90EE8-3708-4B12-8C54-28962828AB8C}" srcOrd="1" destOrd="0" presId="urn:microsoft.com/office/officeart/2005/8/layout/list1"/>
    <dgm:cxn modelId="{3FF88851-8B8C-49DF-BE8D-CF7C44E0D494}" type="presOf" srcId="{A044A115-2F2A-4752-92F6-DC3C9F329663}" destId="{05780249-1585-4C6F-A4A9-465556A1349C}" srcOrd="0" destOrd="0" presId="urn:microsoft.com/office/officeart/2005/8/layout/list1"/>
    <dgm:cxn modelId="{62EFB619-9BE9-45F7-A33E-D8CCD0AD0111}" type="presOf" srcId="{6CED60B6-9CF9-4A37-9281-ABB2B7094D36}" destId="{FE753758-6388-4776-A66A-001A0257C1C7}" srcOrd="0" destOrd="0" presId="urn:microsoft.com/office/officeart/2005/8/layout/list1"/>
    <dgm:cxn modelId="{25D68755-7D27-49E1-99F3-943DF281CB39}" type="presOf" srcId="{0B63F9FF-2ABF-438D-8C7A-CB2F0255536F}" destId="{94F21CE8-C73D-4CCE-A119-7C933A75C179}" srcOrd="1" destOrd="0" presId="urn:microsoft.com/office/officeart/2005/8/layout/list1"/>
    <dgm:cxn modelId="{800C6A89-C85F-4660-8E4D-79D4F71F7C48}" type="presOf" srcId="{0B63F9FF-2ABF-438D-8C7A-CB2F0255536F}" destId="{9B5562C8-4E69-4233-9777-B757D2D67609}" srcOrd="0" destOrd="0" presId="urn:microsoft.com/office/officeart/2005/8/layout/list1"/>
    <dgm:cxn modelId="{F37DD8F1-2D1F-468D-9F8B-E25BA407D22A}" type="presOf" srcId="{6007DC69-9003-46BC-A34D-E9A4ABAFAC09}" destId="{52FCFD02-AC61-44E2-A072-E64A6D678484}" srcOrd="0" destOrd="0" presId="urn:microsoft.com/office/officeart/2005/8/layout/list1"/>
    <dgm:cxn modelId="{4154EF51-834F-4199-89CC-73DC6C2A15BB}" srcId="{6007DC69-9003-46BC-A34D-E9A4ABAFAC09}" destId="{6CED60B6-9CF9-4A37-9281-ABB2B7094D36}" srcOrd="0" destOrd="0" parTransId="{DD244C05-F774-426E-BF5C-5C20BA6D7967}" sibTransId="{AE32EE57-F7D8-4EDC-9F16-02B2827ED4B7}"/>
    <dgm:cxn modelId="{63DB083D-F070-45FA-85CA-2771F1A5B8F8}" type="presParOf" srcId="{52FCFD02-AC61-44E2-A072-E64A6D678484}" destId="{88534486-7322-489A-9C84-3BC3D978F531}" srcOrd="0" destOrd="0" presId="urn:microsoft.com/office/officeart/2005/8/layout/list1"/>
    <dgm:cxn modelId="{B2B5DB51-C073-44D4-B7AE-9CF3E782FF76}" type="presParOf" srcId="{88534486-7322-489A-9C84-3BC3D978F531}" destId="{FE753758-6388-4776-A66A-001A0257C1C7}" srcOrd="0" destOrd="0" presId="urn:microsoft.com/office/officeart/2005/8/layout/list1"/>
    <dgm:cxn modelId="{C5551003-09F4-48D8-9D71-0493F42FEA1B}" type="presParOf" srcId="{88534486-7322-489A-9C84-3BC3D978F531}" destId="{D1C2276B-6F1F-4AA5-81F7-166073A60066}" srcOrd="1" destOrd="0" presId="urn:microsoft.com/office/officeart/2005/8/layout/list1"/>
    <dgm:cxn modelId="{B910A780-612B-4D19-809F-ADD4D2720183}" type="presParOf" srcId="{52FCFD02-AC61-44E2-A072-E64A6D678484}" destId="{8B125781-610A-4EEB-8DEC-2BACB7152E27}" srcOrd="1" destOrd="0" presId="urn:microsoft.com/office/officeart/2005/8/layout/list1"/>
    <dgm:cxn modelId="{351BFF87-7DB1-49B5-9243-6D14F98BD607}" type="presParOf" srcId="{52FCFD02-AC61-44E2-A072-E64A6D678484}" destId="{0AAEFFAC-61F4-444F-A450-8CC4690BD1CD}" srcOrd="2" destOrd="0" presId="urn:microsoft.com/office/officeart/2005/8/layout/list1"/>
    <dgm:cxn modelId="{5F17AD0D-C0C9-4CA6-ABA4-C7180C1B2749}" type="presParOf" srcId="{52FCFD02-AC61-44E2-A072-E64A6D678484}" destId="{62B6D5E9-8379-4C84-8023-C93A31485993}" srcOrd="3" destOrd="0" presId="urn:microsoft.com/office/officeart/2005/8/layout/list1"/>
    <dgm:cxn modelId="{DB74BB1D-40EF-4AB3-8C2D-4A32F621E31B}" type="presParOf" srcId="{52FCFD02-AC61-44E2-A072-E64A6D678484}" destId="{B9AB1247-E95F-4F4A-A371-DD073687BA6B}" srcOrd="4" destOrd="0" presId="urn:microsoft.com/office/officeart/2005/8/layout/list1"/>
    <dgm:cxn modelId="{47EC440C-95BD-48F3-90FC-1CEEEE23D134}" type="presParOf" srcId="{B9AB1247-E95F-4F4A-A371-DD073687BA6B}" destId="{9B5562C8-4E69-4233-9777-B757D2D67609}" srcOrd="0" destOrd="0" presId="urn:microsoft.com/office/officeart/2005/8/layout/list1"/>
    <dgm:cxn modelId="{EB0556BA-4EC4-4BE4-AA71-FBA429F178F5}" type="presParOf" srcId="{B9AB1247-E95F-4F4A-A371-DD073687BA6B}" destId="{94F21CE8-C73D-4CCE-A119-7C933A75C179}" srcOrd="1" destOrd="0" presId="urn:microsoft.com/office/officeart/2005/8/layout/list1"/>
    <dgm:cxn modelId="{F45EBC94-FF8D-4594-852B-0CA17102F2B1}" type="presParOf" srcId="{52FCFD02-AC61-44E2-A072-E64A6D678484}" destId="{62EB98D8-E0DC-46AD-B805-3E38D8548101}" srcOrd="5" destOrd="0" presId="urn:microsoft.com/office/officeart/2005/8/layout/list1"/>
    <dgm:cxn modelId="{F31863F1-EF3A-40C7-9D2F-B0263476687F}" type="presParOf" srcId="{52FCFD02-AC61-44E2-A072-E64A6D678484}" destId="{5EF2186E-4AE2-46D1-8DCE-4604B621DCEB}" srcOrd="6" destOrd="0" presId="urn:microsoft.com/office/officeart/2005/8/layout/list1"/>
    <dgm:cxn modelId="{02AEE1B6-006B-4D4E-A5C2-151D790A796D}" type="presParOf" srcId="{52FCFD02-AC61-44E2-A072-E64A6D678484}" destId="{D35AA334-9ACA-435A-81F8-89AE0C8F5158}" srcOrd="7" destOrd="0" presId="urn:microsoft.com/office/officeart/2005/8/layout/list1"/>
    <dgm:cxn modelId="{3EF2D14E-2EE8-4911-8FFE-029123A8C0F8}" type="presParOf" srcId="{52FCFD02-AC61-44E2-A072-E64A6D678484}" destId="{E6A72C84-A602-485F-81F5-722CD32AF498}" srcOrd="8" destOrd="0" presId="urn:microsoft.com/office/officeart/2005/8/layout/list1"/>
    <dgm:cxn modelId="{B57560AC-6E5F-44C6-8D99-A3037781064E}" type="presParOf" srcId="{E6A72C84-A602-485F-81F5-722CD32AF498}" destId="{05780249-1585-4C6F-A4A9-465556A1349C}" srcOrd="0" destOrd="0" presId="urn:microsoft.com/office/officeart/2005/8/layout/list1"/>
    <dgm:cxn modelId="{2B138C41-5479-4657-AD47-91658F7380C5}" type="presParOf" srcId="{E6A72C84-A602-485F-81F5-722CD32AF498}" destId="{C5C90EE8-3708-4B12-8C54-28962828AB8C}" srcOrd="1" destOrd="0" presId="urn:microsoft.com/office/officeart/2005/8/layout/list1"/>
    <dgm:cxn modelId="{11F73689-759B-43C4-9D1C-AE00CB29309F}" type="presParOf" srcId="{52FCFD02-AC61-44E2-A072-E64A6D678484}" destId="{EAEE803C-86C9-4558-B45B-8CD471D391DD}" srcOrd="9" destOrd="0" presId="urn:microsoft.com/office/officeart/2005/8/layout/list1"/>
    <dgm:cxn modelId="{3E3CD0C8-DC30-4D25-945F-B98B4F8BBA00}" type="presParOf" srcId="{52FCFD02-AC61-44E2-A072-E64A6D678484}" destId="{BAA2AE04-B21F-43D9-AB8E-D44FB54C4126}"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4931A6B-8F00-480A-B458-62148A7E2299}" type="datetimeFigureOut">
              <a:rPr lang="fa-IR" smtClean="0"/>
              <a:pPr/>
              <a:t>1441/03/18</a:t>
            </a:fld>
            <a:endParaRPr lang="fa-I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68D7F3D-AD24-4F88-AF0F-26546C15F0F7}"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19142775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240284079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36571492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 xmlns:p14="http://schemas.microsoft.com/office/powerpoint/2010/main" val="20179405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33373517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41508272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3689895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42373605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7259272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3251157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14684190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14523562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26590334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18475483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31313054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14265564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81B0-C90B-4E5A-A1CA-87EB5E9D3686}"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20938518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6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F1181B0-C90B-4E5A-A1CA-87EB5E9D3686}" type="datetimeFigureOut">
              <a:rPr lang="en-US" smtClean="0"/>
              <a:pPr/>
              <a:t>11/15/2019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1CC057E-D8A8-421C-A9D4-ABA20A46DEC9}" type="slidenum">
              <a:rPr lang="en-US" smtClean="0"/>
              <a:pPr/>
              <a:t>‹#›</a:t>
            </a:fld>
            <a:endParaRPr lang="en-US"/>
          </a:p>
        </p:txBody>
      </p:sp>
    </p:spTree>
    <p:extLst>
      <p:ext uri="{BB962C8B-B14F-4D97-AF65-F5344CB8AC3E}">
        <p14:creationId xmlns="" xmlns:p14="http://schemas.microsoft.com/office/powerpoint/2010/main" val="2451048704"/>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akhteman115.com/wp-content/uploads/2016/12/&#1578;&#1602;&#1587;&#1740;&#1605;&#1575;&#1578;-&#1570;&#1580;&#1585;-&#1578;&#1705;&#1607;-6.jpg" TargetMode="External"/><Relationship Id="rId7" Type="http://schemas.openxmlformats.org/officeDocument/2006/relationships/image" Target="../media/image30.jpeg"/><Relationship Id="rId2" Type="http://schemas.openxmlformats.org/officeDocument/2006/relationships/hyperlink" Target="http://sakhteman115.com/wp-content/uploads/2016/12/&#1578;&#1602;&#1587;&#1740;&#1605;&#1575;&#1578;-&#1570;&#1580;&#1585;-&#1578;&#1705;&#1607;-5.jpg" TargetMode="Externa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hyperlink" Target="http://sakhteman115.com/wp-content/uploads/2016/12/&#1578;&#1602;&#1587;&#1740;&#1605;&#1575;&#1578;-&#1570;&#1580;&#1585;-&#1578;&#1705;&#1607;-8.jpg" TargetMode="External"/><Relationship Id="rId4" Type="http://schemas.openxmlformats.org/officeDocument/2006/relationships/hyperlink" Target="http://sakhteman115.com/wp-content/uploads/2016/12/&#1578;&#1602;&#1587;&#1740;&#1605;&#1575;&#1578;-&#1570;&#1580;&#1585;-&#1578;&#1705;&#1607;-7.jpg" TargetMode="External"/><Relationship Id="rId9" Type="http://schemas.openxmlformats.org/officeDocument/2006/relationships/image" Target="../media/image32.jpeg"/></Relationships>
</file>

<file path=ppt/slides/_rels/slide10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hyperlink" Target="https://emdad-nejat-dehloran.persianblog.ir/dg41nXBJZeUNNMEdmJ8g-&#1581;&#1605;&#1604;-&#1605;&#1589;&#1583;&#1608;&#1605;"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gi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gi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88.gi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89.gif"/><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xml"/><Relationship Id="rId4" Type="http://schemas.openxmlformats.org/officeDocument/2006/relationships/image" Target="../media/image204.png"/></Relationships>
</file>

<file path=ppt/slides/_rels/slide11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xml"/><Relationship Id="rId4" Type="http://schemas.openxmlformats.org/officeDocument/2006/relationships/image" Target="../media/image21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hyperlink" Target="http://sakhteman115.com/wp-content/uploads/2017/01/%D8%B4%D8%A7%D9%82%D9%88%D9%84.jpg" TargetMode="External"/><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khaneh-irani.com/wp-content/uploads/2016/12/%D8%A7%D8%A8%D8%B2%D8%A7%D8%B1-%D9%88%D8%B3%D8%A7%DB%8C%D9%84-%D8%A2%D8%AC%D8%B1%DA%86%DB%8C%D9%86%DB%8C-10.jpg" TargetMode="Externa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hyperlink" Target="http://sakhteman115.com/wp-content/uploads/2017/01/%D8%B4%D9%85%D8%B4%D9%87-%D8%A2%D9%84%D9%88%D9%85%DB%8C%D9%86%D9%88%D9%85%DB%8C-1.jpg" TargetMode="Externa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2.pn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xml"/><Relationship Id="rId4" Type="http://schemas.openxmlformats.org/officeDocument/2006/relationships/image" Target="../media/image12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75592" y="653142"/>
            <a:ext cx="7060867" cy="5090885"/>
          </a:xfrm>
          <a:prstGeom prst="ellipse">
            <a:avLst/>
          </a:prstGeom>
          <a:ln>
            <a:noFill/>
          </a:ln>
          <a:effectLst>
            <a:softEdge rad="112500"/>
          </a:effectLst>
        </p:spPr>
      </p:pic>
    </p:spTree>
    <p:extLst>
      <p:ext uri="{BB962C8B-B14F-4D97-AF65-F5344CB8AC3E}">
        <p14:creationId xmlns="" xmlns:p14="http://schemas.microsoft.com/office/powerpoint/2010/main" val="12838777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2438400" y="-55298"/>
            <a:ext cx="9608460" cy="66582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ts val="3200"/>
              </a:lnSpc>
              <a:spcBef>
                <a:spcPct val="0"/>
              </a:spcBef>
              <a:spcAft>
                <a:spcPct val="0"/>
              </a:spcAft>
              <a:buClrTx/>
              <a:buSzTx/>
              <a:buFontTx/>
              <a:buNone/>
              <a:tabLst/>
            </a:pPr>
            <a:r>
              <a:rPr kumimoji="0" lang="ar-SA" sz="2000" b="1" i="0" strike="noStrike" cap="none" normalizeH="0" baseline="0" dirty="0" smtClean="0">
                <a:ln>
                  <a:noFill/>
                </a:ln>
                <a:solidFill>
                  <a:srgbClr val="FF0000"/>
                </a:solidFill>
                <a:effectLst/>
                <a:latin typeface="Arial" pitchFamily="34" charset="0"/>
                <a:cs typeface="B Titr" pitchFamily="2" charset="-78"/>
              </a:rPr>
              <a:t>نحوه شکستن آجر با دست</a:t>
            </a:r>
          </a:p>
          <a:p>
            <a:pPr lvl="0" algn="just" rtl="1" eaLnBrk="0" fontAlgn="base" hangingPunct="0">
              <a:lnSpc>
                <a:spcPts val="3200"/>
              </a:lnSpc>
              <a:spcBef>
                <a:spcPct val="0"/>
              </a:spcBef>
              <a:spcAft>
                <a:spcPct val="0"/>
              </a:spcAft>
            </a:pPr>
            <a:r>
              <a:rPr kumimoji="0" lang="ar-SA" sz="2000" b="1" i="0" strike="noStrike" cap="none" normalizeH="0" baseline="0" dirty="0" smtClean="0">
                <a:solidFill>
                  <a:srgbClr val="002060"/>
                </a:solidFill>
                <a:effectLst/>
                <a:latin typeface="Arial" pitchFamily="34" charset="0"/>
                <a:cs typeface="B Traffic" pitchFamily="2" charset="-78"/>
              </a:rPr>
              <a:t>برای شکستن آجر به روش سنتی، شما تنها نیاز به یک تیشه خواهید داشت. شما می بایست همانند شکل زیر، بخش پایینی آجر را در دست چپ خود بگیرید. (برای افراد چپ دست در دست </a:t>
            </a:r>
            <a:r>
              <a:rPr lang="ar-SA" sz="2000" b="1" dirty="0" smtClean="0">
                <a:solidFill>
                  <a:srgbClr val="002060"/>
                </a:solidFill>
                <a:latin typeface="Arial" pitchFamily="34" charset="0"/>
                <a:cs typeface="B Traffic" pitchFamily="2" charset="-78"/>
              </a:rPr>
              <a:t>راست) دقت کنید که بایستی </a:t>
            </a:r>
            <a:r>
              <a:rPr lang="fa-IR" sz="2000" b="1" dirty="0" smtClean="0">
                <a:solidFill>
                  <a:srgbClr val="002060"/>
                </a:solidFill>
                <a:latin typeface="Arial" pitchFamily="34" charset="0"/>
                <a:cs typeface="B Traffic" pitchFamily="2" charset="-78"/>
              </a:rPr>
              <a:t>لبه تیشه روی آجر باشد. پس از آن با چند ضربه آجر به سادگی شکسته خواهد شد.</a:t>
            </a:r>
            <a:endParaRPr lang="ar-SA" sz="2000" b="1" dirty="0" smtClean="0">
              <a:solidFill>
                <a:srgbClr val="002060"/>
              </a:solidFill>
              <a:latin typeface="Arial" pitchFamily="34" charset="0"/>
              <a:cs typeface="B Traffic" pitchFamily="2" charset="-78"/>
              <a:hlinkClick r:id="rId2"/>
            </a:endParaRPr>
          </a:p>
          <a:p>
            <a:pPr marL="0" marR="0" lvl="0" indent="0" algn="just" defTabSz="914400" rtl="1" eaLnBrk="0" fontAlgn="base" latinLnBrk="0" hangingPunct="0">
              <a:lnSpc>
                <a:spcPts val="3200"/>
              </a:lnSpc>
              <a:spcBef>
                <a:spcPct val="0"/>
              </a:spcBef>
              <a:spcAft>
                <a:spcPct val="0"/>
              </a:spcAft>
              <a:buClrTx/>
              <a:buSzTx/>
              <a:buFontTx/>
              <a:buNone/>
              <a:tabLst/>
            </a:pPr>
            <a:r>
              <a:rPr lang="ar-SA" sz="2000" b="1" dirty="0" smtClean="0">
                <a:solidFill>
                  <a:srgbClr val="FF0000"/>
                </a:solidFill>
                <a:latin typeface="Arial" pitchFamily="34" charset="0"/>
                <a:cs typeface="B Titr" pitchFamily="2" charset="-78"/>
              </a:rPr>
              <a:t>نحوه صحیح گرفتن آجر در درست هنگام شکستن</a:t>
            </a:r>
          </a:p>
          <a:p>
            <a:pPr lvl="0" algn="just" rtl="1" eaLnBrk="0" fontAlgn="base" hangingPunct="0">
              <a:lnSpc>
                <a:spcPts val="3200"/>
              </a:lnSpc>
              <a:spcBef>
                <a:spcPct val="0"/>
              </a:spcBef>
              <a:spcAft>
                <a:spcPct val="0"/>
              </a:spcAft>
            </a:pPr>
            <a:r>
              <a:rPr lang="fa-IR" sz="2000" b="1" dirty="0" smtClean="0">
                <a:solidFill>
                  <a:srgbClr val="002060"/>
                </a:solidFill>
                <a:latin typeface="Arial" pitchFamily="34" charset="0"/>
                <a:cs typeface="B Traffic" pitchFamily="2" charset="-78"/>
              </a:rPr>
              <a:t>۱-</a:t>
            </a:r>
            <a:r>
              <a:rPr lang="ar-SA" sz="2000" b="1" dirty="0" smtClean="0">
                <a:solidFill>
                  <a:srgbClr val="002060"/>
                </a:solidFill>
                <a:latin typeface="Arial" pitchFamily="34" charset="0"/>
                <a:cs typeface="B Traffic" pitchFamily="2" charset="-78"/>
              </a:rPr>
              <a:t> برای شکست آجر به شکل عمودی، می بایست آجر را به صورت کاملا افقی در دست گرفته و لبه تیشه بر آجر عمود باشد. </a:t>
            </a:r>
            <a:r>
              <a:rPr lang="fa-IR" sz="2000" b="1" dirty="0" smtClean="0">
                <a:solidFill>
                  <a:srgbClr val="002060"/>
                </a:solidFill>
                <a:latin typeface="Arial" pitchFamily="34" charset="0"/>
                <a:cs typeface="B Traffic" pitchFamily="2" charset="-78"/>
              </a:rPr>
              <a:t>اگر همانند شکل زیر، آجر را به درستی در دست بگیرید. موفق به شکستن آجر خواهید شد:</a:t>
            </a:r>
            <a:endParaRPr lang="ar-SA" sz="2000" b="1" dirty="0" smtClean="0">
              <a:solidFill>
                <a:srgbClr val="002060"/>
              </a:solidFill>
              <a:latin typeface="Arial" pitchFamily="34" charset="0"/>
              <a:cs typeface="B Traffic" pitchFamily="2" charset="-78"/>
              <a:hlinkClick r:id="rId3"/>
            </a:endParaRPr>
          </a:p>
          <a:p>
            <a:pPr marL="0" marR="0" lvl="0" indent="0" algn="just" defTabSz="914400" rtl="1" eaLnBrk="0" fontAlgn="base" latinLnBrk="0" hangingPunct="0">
              <a:lnSpc>
                <a:spcPts val="3200"/>
              </a:lnSpc>
              <a:spcBef>
                <a:spcPct val="0"/>
              </a:spcBef>
              <a:spcAft>
                <a:spcPct val="0"/>
              </a:spcAft>
              <a:buClrTx/>
              <a:buSzTx/>
              <a:buFontTx/>
              <a:buNone/>
              <a:tabLst/>
            </a:pPr>
            <a:r>
              <a:rPr lang="ar-SA" sz="2000" b="1" dirty="0" smtClean="0">
                <a:solidFill>
                  <a:srgbClr val="002060"/>
                </a:solidFill>
                <a:latin typeface="Arial" pitchFamily="34" charset="0"/>
                <a:cs typeface="B Traffic" pitchFamily="2" charset="-78"/>
                <a:hlinkClick r:id="rId3"/>
              </a:rPr>
              <a:t>  </a:t>
            </a:r>
            <a:r>
              <a:rPr lang="ar-SA" sz="2000" b="1" dirty="0" smtClean="0">
                <a:solidFill>
                  <a:srgbClr val="FF0000"/>
                </a:solidFill>
                <a:latin typeface="Arial" pitchFamily="34" charset="0"/>
                <a:cs typeface="B Titr" pitchFamily="2" charset="-78"/>
              </a:rPr>
              <a:t>نحوه شکستن آجر به شکل عمودی</a:t>
            </a:r>
          </a:p>
          <a:p>
            <a:pPr lvl="0" algn="r" rtl="1" eaLnBrk="0" fontAlgn="base" hangingPunct="0">
              <a:lnSpc>
                <a:spcPts val="3200"/>
              </a:lnSpc>
              <a:spcBef>
                <a:spcPct val="0"/>
              </a:spcBef>
              <a:spcAft>
                <a:spcPct val="0"/>
              </a:spcAft>
            </a:pPr>
            <a:r>
              <a:rPr lang="fa-IR" sz="2000" b="1" dirty="0" smtClean="0">
                <a:solidFill>
                  <a:srgbClr val="002060"/>
                </a:solidFill>
                <a:latin typeface="Arial" pitchFamily="34" charset="0"/>
                <a:cs typeface="B Traffic" pitchFamily="2" charset="-78"/>
              </a:rPr>
              <a:t>۲-</a:t>
            </a:r>
            <a:r>
              <a:rPr lang="ar-SA" sz="2000" b="1" dirty="0" smtClean="0">
                <a:solidFill>
                  <a:srgbClr val="002060"/>
                </a:solidFill>
                <a:latin typeface="Arial" pitchFamily="34" charset="0"/>
                <a:cs typeface="B Traffic" pitchFamily="2" charset="-78"/>
              </a:rPr>
              <a:t> در صورتی که دسته تیشه نسبت به افق اندکی بالاتر باشد، بخش پایین شکستگی </a:t>
            </a:r>
            <a:r>
              <a:rPr lang="fa-IR" sz="2000" b="1" dirty="0" smtClean="0">
                <a:solidFill>
                  <a:srgbClr val="002060"/>
                </a:solidFill>
                <a:latin typeface="Arial" pitchFamily="34" charset="0"/>
                <a:cs typeface="B Traffic" pitchFamily="2" charset="-78"/>
              </a:rPr>
              <a:t>به طرف کف دست مایل خواهد شد. این موضوع به وضوح در شکل زیر قابل مشاهده است:</a:t>
            </a:r>
            <a:endParaRPr lang="ar-SA" sz="2000" b="1" dirty="0" smtClean="0">
              <a:solidFill>
                <a:srgbClr val="002060"/>
              </a:solidFill>
              <a:latin typeface="Arial" pitchFamily="34" charset="0"/>
              <a:cs typeface="B Traffic" pitchFamily="2" charset="-78"/>
              <a:hlinkClick r:id="rId4"/>
            </a:endParaRPr>
          </a:p>
          <a:p>
            <a:pPr marL="0" marR="0" lvl="0" indent="0" algn="r" defTabSz="914400" rtl="1" eaLnBrk="0" fontAlgn="base" latinLnBrk="0" hangingPunct="0">
              <a:lnSpc>
                <a:spcPts val="3200"/>
              </a:lnSpc>
              <a:spcBef>
                <a:spcPct val="0"/>
              </a:spcBef>
              <a:spcAft>
                <a:spcPct val="0"/>
              </a:spcAft>
              <a:buClrTx/>
              <a:buSzTx/>
              <a:buFontTx/>
              <a:buNone/>
              <a:tabLst/>
            </a:pPr>
            <a:r>
              <a:rPr lang="ar-SA" sz="2000" b="1" dirty="0" smtClean="0">
                <a:solidFill>
                  <a:srgbClr val="002060"/>
                </a:solidFill>
                <a:latin typeface="Arial" pitchFamily="34" charset="0"/>
                <a:cs typeface="B Traffic" pitchFamily="2" charset="-78"/>
                <a:hlinkClick r:id="rId4"/>
              </a:rPr>
              <a:t>  </a:t>
            </a:r>
            <a:r>
              <a:rPr lang="ar-SA" sz="2000" b="1" dirty="0" smtClean="0">
                <a:solidFill>
                  <a:srgbClr val="FF0000"/>
                </a:solidFill>
                <a:latin typeface="Arial" pitchFamily="34" charset="0"/>
                <a:cs typeface="B Titr" pitchFamily="2" charset="-78"/>
              </a:rPr>
              <a:t>نحوه شکستن آجر با دسته تیشه بالاتر از سطح افق</a:t>
            </a:r>
          </a:p>
          <a:p>
            <a:pPr lvl="0" algn="r" rtl="1" eaLnBrk="0" fontAlgn="base" hangingPunct="0">
              <a:lnSpc>
                <a:spcPts val="3200"/>
              </a:lnSpc>
              <a:spcBef>
                <a:spcPct val="0"/>
              </a:spcBef>
              <a:spcAft>
                <a:spcPct val="0"/>
              </a:spcAft>
            </a:pPr>
            <a:r>
              <a:rPr lang="fa-IR" sz="2000" b="1" dirty="0" smtClean="0">
                <a:solidFill>
                  <a:srgbClr val="002060"/>
                </a:solidFill>
                <a:latin typeface="Arial" pitchFamily="34" charset="0"/>
                <a:cs typeface="B Traffic" pitchFamily="2" charset="-78"/>
              </a:rPr>
              <a:t>۳-</a:t>
            </a:r>
            <a:r>
              <a:rPr lang="ar-SA" sz="2000" b="1" dirty="0" smtClean="0">
                <a:solidFill>
                  <a:srgbClr val="002060"/>
                </a:solidFill>
                <a:latin typeface="Arial" pitchFamily="34" charset="0"/>
                <a:cs typeface="B Traffic" pitchFamily="2" charset="-78"/>
              </a:rPr>
              <a:t> </a:t>
            </a:r>
            <a:r>
              <a:rPr lang="fa-IR" sz="2000" b="1" dirty="0" smtClean="0">
                <a:solidFill>
                  <a:srgbClr val="002060"/>
                </a:solidFill>
                <a:latin typeface="Arial" pitchFamily="34" charset="0"/>
                <a:cs typeface="B Traffic" pitchFamily="2" charset="-78"/>
              </a:rPr>
              <a:t>در حالتی که دسته تیشه از خط افقی نسبت به سطح طولی آجر اندکی پایین تر باشد، بخش پایین شکاف شکستگی به طرف انتهای آجر خواهد بود:</a:t>
            </a:r>
            <a:endParaRPr lang="ar-SA" sz="2000" b="1" dirty="0" smtClean="0">
              <a:solidFill>
                <a:srgbClr val="002060"/>
              </a:solidFill>
              <a:latin typeface="Arial" pitchFamily="34" charset="0"/>
              <a:cs typeface="B Traffic" pitchFamily="2" charset="-78"/>
              <a:hlinkClick r:id="rId5"/>
            </a:endParaRPr>
          </a:p>
          <a:p>
            <a:pPr marL="0" marR="0" lvl="0" indent="0" algn="r" defTabSz="914400" rtl="1" eaLnBrk="0" fontAlgn="base" latinLnBrk="0" hangingPunct="0">
              <a:lnSpc>
                <a:spcPts val="3200"/>
              </a:lnSpc>
              <a:spcBef>
                <a:spcPct val="0"/>
              </a:spcBef>
              <a:spcAft>
                <a:spcPct val="0"/>
              </a:spcAft>
              <a:buClrTx/>
              <a:buSzTx/>
              <a:buFontTx/>
              <a:buNone/>
              <a:tabLst/>
            </a:pPr>
            <a:r>
              <a:rPr lang="ar-SA" sz="2000" b="1" dirty="0" smtClean="0">
                <a:solidFill>
                  <a:srgbClr val="002060"/>
                </a:solidFill>
                <a:latin typeface="Arial" pitchFamily="34" charset="0"/>
                <a:cs typeface="B Traffic" pitchFamily="2" charset="-78"/>
                <a:hlinkClick r:id="rId5"/>
              </a:rPr>
              <a:t> </a:t>
            </a:r>
            <a:r>
              <a:rPr lang="ar-SA" sz="2000" b="1" dirty="0" smtClean="0">
                <a:solidFill>
                  <a:srgbClr val="FF0000"/>
                </a:solidFill>
                <a:latin typeface="Arial" pitchFamily="34" charset="0"/>
                <a:cs typeface="B Titr" pitchFamily="2" charset="-78"/>
              </a:rPr>
              <a:t>نحوه شکستن تیشه با دسته تیشه پایین تر از سطح افق</a:t>
            </a:r>
          </a:p>
        </p:txBody>
      </p:sp>
      <p:pic>
        <p:nvPicPr>
          <p:cNvPr id="1035" name="Picture 11" descr="نحوه صحیح گرفتن آجر در درست">
            <a:hlinkClick r:id="rId2"/>
          </p:cNvPr>
          <p:cNvPicPr>
            <a:picLocks noChangeAspect="1" noChangeArrowheads="1"/>
          </p:cNvPicPr>
          <p:nvPr/>
        </p:nvPicPr>
        <p:blipFill>
          <a:blip r:embed="rId6" cstate="print"/>
          <a:srcRect/>
          <a:stretch>
            <a:fillRect/>
          </a:stretch>
        </p:blipFill>
        <p:spPr bwMode="auto">
          <a:xfrm>
            <a:off x="282681" y="64277"/>
            <a:ext cx="1808958" cy="1733551"/>
          </a:xfrm>
          <a:prstGeom prst="rect">
            <a:avLst/>
          </a:prstGeom>
          <a:noFill/>
        </p:spPr>
      </p:pic>
      <p:pic>
        <p:nvPicPr>
          <p:cNvPr id="1036" name="Picture 12" descr="نحوه شکستن آجر به شکل عمودی">
            <a:hlinkClick r:id="rId3"/>
          </p:cNvPr>
          <p:cNvPicPr>
            <a:picLocks noChangeAspect="1" noChangeArrowheads="1"/>
          </p:cNvPicPr>
          <p:nvPr/>
        </p:nvPicPr>
        <p:blipFill>
          <a:blip r:embed="rId7" cstate="print"/>
          <a:srcRect/>
          <a:stretch>
            <a:fillRect/>
          </a:stretch>
        </p:blipFill>
        <p:spPr bwMode="auto">
          <a:xfrm>
            <a:off x="267916" y="1839125"/>
            <a:ext cx="1808958" cy="1619250"/>
          </a:xfrm>
          <a:prstGeom prst="rect">
            <a:avLst/>
          </a:prstGeom>
          <a:noFill/>
        </p:spPr>
      </p:pic>
      <p:pic>
        <p:nvPicPr>
          <p:cNvPr id="1037" name="Picture 13" descr="نحوه شکستن آجر با دسته تیشه بالاتر از سطح افق">
            <a:hlinkClick r:id="rId4"/>
          </p:cNvPr>
          <p:cNvPicPr>
            <a:picLocks noChangeAspect="1" noChangeArrowheads="1"/>
          </p:cNvPicPr>
          <p:nvPr/>
        </p:nvPicPr>
        <p:blipFill>
          <a:blip r:embed="rId8" cstate="print"/>
          <a:srcRect/>
          <a:stretch>
            <a:fillRect/>
          </a:stretch>
        </p:blipFill>
        <p:spPr bwMode="auto">
          <a:xfrm>
            <a:off x="261410" y="3504619"/>
            <a:ext cx="1808958" cy="1543050"/>
          </a:xfrm>
          <a:prstGeom prst="rect">
            <a:avLst/>
          </a:prstGeom>
          <a:noFill/>
        </p:spPr>
      </p:pic>
      <p:pic>
        <p:nvPicPr>
          <p:cNvPr id="1038" name="Picture 14" descr="نحوه شکستن تیشه با دسته تیشه پایین تر از سطح افق">
            <a:hlinkClick r:id="rId5"/>
          </p:cNvPr>
          <p:cNvPicPr>
            <a:picLocks noChangeAspect="1" noChangeArrowheads="1"/>
          </p:cNvPicPr>
          <p:nvPr/>
        </p:nvPicPr>
        <p:blipFill>
          <a:blip r:embed="rId9" cstate="print"/>
          <a:srcRect/>
          <a:stretch>
            <a:fillRect/>
          </a:stretch>
        </p:blipFill>
        <p:spPr bwMode="auto">
          <a:xfrm>
            <a:off x="260660" y="5088168"/>
            <a:ext cx="1808958" cy="158115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p:cNvPicPr>
            <a:picLocks noChangeAspect="1" noChangeArrowheads="1"/>
          </p:cNvPicPr>
          <p:nvPr/>
        </p:nvPicPr>
        <p:blipFill>
          <a:blip r:embed="rId2" cstate="print"/>
          <a:srcRect/>
          <a:stretch>
            <a:fillRect/>
          </a:stretch>
        </p:blipFill>
        <p:spPr bwMode="auto">
          <a:xfrm>
            <a:off x="2365830" y="232910"/>
            <a:ext cx="7997370" cy="6334125"/>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11959771" cy="6440225"/>
          </a:xfrm>
          <a:prstGeom prst="rect">
            <a:avLst/>
          </a:prstGeom>
        </p:spPr>
        <p:txBody>
          <a:bodyPr wrap="square">
            <a:spAutoFit/>
          </a:bodyPr>
          <a:lstStyle/>
          <a:p>
            <a:pPr algn="r" rtl="1">
              <a:lnSpc>
                <a:spcPct val="150000"/>
              </a:lnSpc>
            </a:pPr>
            <a:r>
              <a:rPr lang="fa-IR" sz="2800" b="1" dirty="0" smtClean="0">
                <a:solidFill>
                  <a:srgbClr val="FF0000"/>
                </a:solidFill>
                <a:cs typeface="B Titr" pitchFamily="2" charset="-78"/>
                <a:hlinkClick r:id="rId2"/>
              </a:rPr>
              <a:t>حمل مصدوم </a:t>
            </a:r>
          </a:p>
          <a:p>
            <a:pPr algn="r" rtl="1">
              <a:lnSpc>
                <a:spcPct val="150000"/>
              </a:lnSpc>
            </a:pPr>
            <a:r>
              <a:rPr lang="fa-IR" sz="1900" b="1" dirty="0" smtClean="0">
                <a:solidFill>
                  <a:srgbClr val="002060"/>
                </a:solidFill>
                <a:cs typeface="B Traffic" pitchFamily="2" charset="-78"/>
              </a:rPr>
              <a:t>در شرایط زیر باید مصدوم را قبل از هر اقدامی منتقل کرد :   </a:t>
            </a:r>
          </a:p>
          <a:p>
            <a:pPr algn="r" rtl="1">
              <a:lnSpc>
                <a:spcPct val="150000"/>
              </a:lnSpc>
            </a:pPr>
            <a:r>
              <a:rPr lang="fa-IR" sz="1900" b="1" dirty="0" smtClean="0">
                <a:solidFill>
                  <a:srgbClr val="002060"/>
                </a:solidFill>
                <a:cs typeface="B Traffic" pitchFamily="2" charset="-78"/>
              </a:rPr>
              <a:t>الف- وقتــی که از محیط اطراف ، خطری متوجه مصـدوم باشـد ؛ مثـل خطـر ریزش کوه ، آتش سوزی ، جاده اتوبان و…</a:t>
            </a:r>
          </a:p>
          <a:p>
            <a:pPr algn="r" rtl="1">
              <a:lnSpc>
                <a:spcPct val="150000"/>
              </a:lnSpc>
            </a:pPr>
            <a:r>
              <a:rPr lang="fa-IR" sz="1900" b="1" dirty="0" smtClean="0">
                <a:solidFill>
                  <a:srgbClr val="002060"/>
                </a:solidFill>
                <a:cs typeface="B Traffic" pitchFamily="2" charset="-78"/>
              </a:rPr>
              <a:t>ب- وقتی که مصدوم صدمه شدید و تهدید کننده حیاتی دارد و برای کمک رسانی دسترسی به او مشکل است.</a:t>
            </a:r>
          </a:p>
          <a:p>
            <a:pPr algn="r" rtl="1">
              <a:lnSpc>
                <a:spcPct val="150000"/>
              </a:lnSpc>
            </a:pPr>
            <a:r>
              <a:rPr lang="fa-IR" sz="1900" b="1" dirty="0" smtClean="0">
                <a:solidFill>
                  <a:srgbClr val="002060"/>
                </a:solidFill>
                <a:cs typeface="B Traffic" pitchFamily="2" charset="-78"/>
              </a:rPr>
              <a:t>ج- وقتی که مصدومی راه کمک رسانی به دیگر مصدومین را که حال خوبی ندارند مسدود کرده است.</a:t>
            </a:r>
          </a:p>
          <a:p>
            <a:pPr algn="r" rtl="1">
              <a:lnSpc>
                <a:spcPct val="150000"/>
              </a:lnSpc>
            </a:pPr>
            <a:r>
              <a:rPr lang="fa-IR" sz="1900" b="1" dirty="0" smtClean="0">
                <a:solidFill>
                  <a:srgbClr val="002060"/>
                </a:solidFill>
                <a:cs typeface="B Traffic" pitchFamily="2" charset="-78"/>
              </a:rPr>
              <a:t>نکاتی که درحمل مصدوم باید رعایت شود :</a:t>
            </a:r>
          </a:p>
          <a:p>
            <a:pPr algn="r" rtl="1">
              <a:lnSpc>
                <a:spcPct val="150000"/>
              </a:lnSpc>
            </a:pPr>
            <a:r>
              <a:rPr lang="fa-IR" sz="1900" b="1" dirty="0" smtClean="0">
                <a:solidFill>
                  <a:srgbClr val="002060"/>
                </a:solidFill>
                <a:cs typeface="B Traffic" pitchFamily="2" charset="-78"/>
              </a:rPr>
              <a:t> الف) اگر مصدوم گیر کرده ، ابتدا اشیایی را که مانع انتقال او هستند کنار زد تا بتوان به او امداد رسانید.</a:t>
            </a:r>
          </a:p>
          <a:p>
            <a:pPr algn="r" rtl="1">
              <a:lnSpc>
                <a:spcPct val="150000"/>
              </a:lnSpc>
            </a:pPr>
            <a:r>
              <a:rPr lang="fa-IR" sz="1900" b="1" dirty="0" smtClean="0">
                <a:solidFill>
                  <a:srgbClr val="002060"/>
                </a:solidFill>
                <a:cs typeface="B Traffic" pitchFamily="2" charset="-78"/>
              </a:rPr>
              <a:t>ب ) هیچ وقت مصدوم را به زور از جایی به بیرون نکشید، بلکه برایش راه باز کنید.</a:t>
            </a:r>
          </a:p>
          <a:p>
            <a:pPr algn="r" rtl="1">
              <a:lnSpc>
                <a:spcPct val="150000"/>
              </a:lnSpc>
            </a:pPr>
            <a:r>
              <a:rPr lang="fa-IR" sz="1900" b="1" dirty="0" smtClean="0">
                <a:solidFill>
                  <a:srgbClr val="002060"/>
                </a:solidFill>
                <a:cs typeface="B Traffic" pitchFamily="2" charset="-78"/>
              </a:rPr>
              <a:t>ج ) اگر مصدومی آسیب دیدگی شدید و کشنده دارد حتی قبل ازاین که او را از جایی که گیر کرده بیرون آورید باید کمک های اولیه را به او برسانید.</a:t>
            </a:r>
          </a:p>
          <a:p>
            <a:pPr algn="r" rtl="1">
              <a:lnSpc>
                <a:spcPct val="150000"/>
              </a:lnSpc>
            </a:pPr>
            <a:r>
              <a:rPr lang="fa-IR" sz="1900" b="1" dirty="0" smtClean="0">
                <a:solidFill>
                  <a:srgbClr val="002060"/>
                </a:solidFill>
                <a:cs typeface="B Traffic" pitchFamily="2" charset="-78"/>
              </a:rPr>
              <a:t>د ) سعی کنید مصدوم را به جای امن ببرید و به او کمک برسانید. در صورتی که نوع عارضه معلوم نیست باید فکر کنید که مصدوم شکستگی ستون فقرات دارد.</a:t>
            </a:r>
          </a:p>
          <a:p>
            <a:pPr algn="r" rtl="1">
              <a:lnSpc>
                <a:spcPct val="150000"/>
              </a:lnSpc>
            </a:pPr>
            <a:r>
              <a:rPr lang="fa-IR" sz="1900" b="1" dirty="0" smtClean="0">
                <a:solidFill>
                  <a:srgbClr val="002060"/>
                </a:solidFill>
                <a:cs typeface="B Traffic" pitchFamily="2" charset="-78"/>
              </a:rPr>
              <a:t>هـ ) درصورتی که مصدوم زیرآوار یا اشیایی گیر کرده ولی خطری متوجه او نیست و جراحت هایش شدید نمی باشد، ترجیحاً باید منتظر گروه های امدادی بود تا او را منتقل کنند و در زمان انتقال سعی کنید مصدوم تکان نخورد.</a:t>
            </a:r>
            <a:endParaRPr lang="fa-IR" sz="1900"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7318" y="217710"/>
            <a:ext cx="6096000" cy="1384995"/>
          </a:xfrm>
          <a:prstGeom prst="rect">
            <a:avLst/>
          </a:prstGeom>
        </p:spPr>
        <p:txBody>
          <a:bodyPr>
            <a:spAutoFit/>
          </a:bodyPr>
          <a:lstStyle/>
          <a:p>
            <a:pPr algn="r" rtl="1"/>
            <a:r>
              <a:rPr lang="fa-IR" sz="2400" b="1" dirty="0" smtClean="0">
                <a:solidFill>
                  <a:srgbClr val="FF0000"/>
                </a:solidFill>
                <a:cs typeface="B Titr" pitchFamily="2" charset="-78"/>
              </a:rPr>
              <a:t>توانایی حمل و انتقال مصدوم</a:t>
            </a:r>
            <a:endParaRPr lang="fa-IR" sz="2400" dirty="0" smtClean="0">
              <a:solidFill>
                <a:srgbClr val="FF0000"/>
              </a:solidFill>
              <a:cs typeface="B Titr" pitchFamily="2" charset="-78"/>
            </a:endParaRPr>
          </a:p>
          <a:p>
            <a:pPr algn="r" rtl="1"/>
            <a:r>
              <a:rPr lang="fa-IR" dirty="0" smtClean="0">
                <a:cs typeface="B Traffic" pitchFamily="2" charset="-78"/>
              </a:rPr>
              <a:t> </a:t>
            </a:r>
          </a:p>
          <a:p>
            <a:pPr algn="r" rtl="1"/>
            <a:r>
              <a:rPr lang="fa-IR" b="1" dirty="0" smtClean="0">
                <a:solidFill>
                  <a:srgbClr val="002060"/>
                </a:solidFill>
                <a:cs typeface="B Traffic" pitchFamily="2" charset="-78"/>
              </a:rPr>
              <a:t>توانایی حمل </a:t>
            </a:r>
            <a:r>
              <a:rPr lang="fa-IR" sz="2400" b="1" dirty="0" smtClean="0">
                <a:solidFill>
                  <a:srgbClr val="FF0000"/>
                </a:solidFill>
                <a:cs typeface="B Traffic" pitchFamily="2" charset="-78"/>
              </a:rPr>
              <a:t>یک نفری</a:t>
            </a:r>
            <a:endParaRPr lang="fa-IR" dirty="0" smtClean="0">
              <a:solidFill>
                <a:srgbClr val="FF0000"/>
              </a:solidFill>
              <a:cs typeface="B Traffic" pitchFamily="2" charset="-78"/>
            </a:endParaRPr>
          </a:p>
          <a:p>
            <a:pPr algn="r" rtl="1"/>
            <a:r>
              <a:rPr lang="fa-IR" dirty="0" smtClean="0">
                <a:cs typeface="B Traffic" pitchFamily="2" charset="-78"/>
              </a:rPr>
              <a:t> </a:t>
            </a:r>
          </a:p>
        </p:txBody>
      </p:sp>
      <p:pic>
        <p:nvPicPr>
          <p:cNvPr id="23554" name="Picture 2" descr="https://images.persianblog.ir/760109_wJUUlBrp.jpg"/>
          <p:cNvPicPr>
            <a:picLocks noChangeAspect="1" noChangeArrowheads="1"/>
          </p:cNvPicPr>
          <p:nvPr/>
        </p:nvPicPr>
        <p:blipFill>
          <a:blip r:embed="rId2" cstate="print"/>
          <a:srcRect/>
          <a:stretch>
            <a:fillRect/>
          </a:stretch>
        </p:blipFill>
        <p:spPr bwMode="auto">
          <a:xfrm>
            <a:off x="5300888" y="236991"/>
            <a:ext cx="2391683" cy="3782765"/>
          </a:xfrm>
          <a:prstGeom prst="rect">
            <a:avLst/>
          </a:prstGeom>
          <a:noFill/>
        </p:spPr>
      </p:pic>
      <p:sp>
        <p:nvSpPr>
          <p:cNvPr id="4" name="Rectangle 3"/>
          <p:cNvSpPr/>
          <p:nvPr/>
        </p:nvSpPr>
        <p:spPr>
          <a:xfrm>
            <a:off x="7740781" y="2300904"/>
            <a:ext cx="2608406" cy="369332"/>
          </a:xfrm>
          <a:prstGeom prst="rect">
            <a:avLst/>
          </a:prstGeom>
        </p:spPr>
        <p:txBody>
          <a:bodyPr wrap="none">
            <a:spAutoFit/>
          </a:bodyPr>
          <a:lstStyle/>
          <a:p>
            <a:pPr algn="r" rtl="1"/>
            <a:r>
              <a:rPr lang="fa-IR" b="1" dirty="0" smtClean="0">
                <a:solidFill>
                  <a:srgbClr val="002060"/>
                </a:solidFill>
                <a:cs typeface="B Traffic" pitchFamily="2" charset="-78"/>
              </a:rPr>
              <a:t>1-حمل آغوشی ( گهواره ای)</a:t>
            </a:r>
            <a:endParaRPr lang="fa-IR" dirty="0">
              <a:solidFill>
                <a:srgbClr val="002060"/>
              </a:solidFill>
              <a:cs typeface="B Traffic" pitchFamily="2" charset="-78"/>
            </a:endParaRPr>
          </a:p>
        </p:txBody>
      </p:sp>
      <p:sp>
        <p:nvSpPr>
          <p:cNvPr id="5" name="Rectangle 4"/>
          <p:cNvSpPr/>
          <p:nvPr/>
        </p:nvSpPr>
        <p:spPr>
          <a:xfrm>
            <a:off x="5390644" y="4768334"/>
            <a:ext cx="2667718" cy="369332"/>
          </a:xfrm>
          <a:prstGeom prst="rect">
            <a:avLst/>
          </a:prstGeom>
        </p:spPr>
        <p:txBody>
          <a:bodyPr wrap="none">
            <a:spAutoFit/>
          </a:bodyPr>
          <a:lstStyle/>
          <a:p>
            <a:r>
              <a:rPr lang="fa-IR" b="1" dirty="0" smtClean="0">
                <a:solidFill>
                  <a:srgbClr val="002060"/>
                </a:solidFill>
                <a:cs typeface="B Traffic" pitchFamily="2" charset="-78"/>
              </a:rPr>
              <a:t>2-حمل کششی ( کشاندن ) :</a:t>
            </a:r>
          </a:p>
        </p:txBody>
      </p:sp>
      <p:sp>
        <p:nvSpPr>
          <p:cNvPr id="6" name="Rectangle 5"/>
          <p:cNvSpPr/>
          <p:nvPr/>
        </p:nvSpPr>
        <p:spPr>
          <a:xfrm>
            <a:off x="1822638" y="5261820"/>
            <a:ext cx="2467342" cy="369332"/>
          </a:xfrm>
          <a:prstGeom prst="rect">
            <a:avLst/>
          </a:prstGeom>
        </p:spPr>
        <p:txBody>
          <a:bodyPr wrap="none">
            <a:spAutoFit/>
          </a:bodyPr>
          <a:lstStyle/>
          <a:p>
            <a:r>
              <a:rPr lang="fa-IR" b="1" dirty="0" smtClean="0">
                <a:solidFill>
                  <a:srgbClr val="002060"/>
                </a:solidFill>
                <a:cs typeface="B Traffic" pitchFamily="2" charset="-78"/>
              </a:rPr>
              <a:t>3-حمل کششی مسلسلی :</a:t>
            </a:r>
          </a:p>
        </p:txBody>
      </p:sp>
      <p:pic>
        <p:nvPicPr>
          <p:cNvPr id="23556" name="Picture 4" descr="تصویر مرتبط"/>
          <p:cNvPicPr>
            <a:picLocks noChangeAspect="1" noChangeArrowheads="1"/>
          </p:cNvPicPr>
          <p:nvPr/>
        </p:nvPicPr>
        <p:blipFill>
          <a:blip r:embed="rId3" cstate="print"/>
          <a:srcRect/>
          <a:stretch>
            <a:fillRect/>
          </a:stretch>
        </p:blipFill>
        <p:spPr bwMode="auto">
          <a:xfrm>
            <a:off x="352761" y="2074735"/>
            <a:ext cx="4876501" cy="2947207"/>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260242" y="283419"/>
            <a:ext cx="3634328" cy="369332"/>
          </a:xfrm>
          <a:prstGeom prst="rect">
            <a:avLst/>
          </a:prstGeom>
        </p:spPr>
        <p:txBody>
          <a:bodyPr wrap="square">
            <a:spAutoFit/>
          </a:bodyPr>
          <a:lstStyle/>
          <a:p>
            <a:r>
              <a:rPr lang="fa-IR" b="1" dirty="0" smtClean="0">
                <a:solidFill>
                  <a:srgbClr val="002060"/>
                </a:solidFill>
                <a:cs typeface="B Traffic" pitchFamily="2" charset="-78"/>
              </a:rPr>
              <a:t>4-حمل کششی آتش نشان (سینه خیز):</a:t>
            </a:r>
          </a:p>
        </p:txBody>
      </p:sp>
      <p:pic>
        <p:nvPicPr>
          <p:cNvPr id="150530" name="Picture 2" descr="https://images.persianblog.ir/760109_zkIJO6iz.jpg"/>
          <p:cNvPicPr>
            <a:picLocks noChangeAspect="1" noChangeArrowheads="1"/>
          </p:cNvPicPr>
          <p:nvPr/>
        </p:nvPicPr>
        <p:blipFill>
          <a:blip r:embed="rId2" cstate="print"/>
          <a:srcRect/>
          <a:stretch>
            <a:fillRect/>
          </a:stretch>
        </p:blipFill>
        <p:spPr bwMode="auto">
          <a:xfrm>
            <a:off x="7040359" y="860761"/>
            <a:ext cx="4849339" cy="3275809"/>
          </a:xfrm>
          <a:prstGeom prst="rect">
            <a:avLst/>
          </a:prstGeom>
          <a:noFill/>
        </p:spPr>
      </p:pic>
      <p:sp>
        <p:nvSpPr>
          <p:cNvPr id="10" name="Rectangle 9"/>
          <p:cNvSpPr/>
          <p:nvPr/>
        </p:nvSpPr>
        <p:spPr>
          <a:xfrm>
            <a:off x="4343957" y="3012106"/>
            <a:ext cx="2005677" cy="369332"/>
          </a:xfrm>
          <a:prstGeom prst="rect">
            <a:avLst/>
          </a:prstGeom>
        </p:spPr>
        <p:txBody>
          <a:bodyPr wrap="none">
            <a:spAutoFit/>
          </a:bodyPr>
          <a:lstStyle/>
          <a:p>
            <a:r>
              <a:rPr lang="fa-IR" b="1" dirty="0" smtClean="0">
                <a:solidFill>
                  <a:srgbClr val="002060"/>
                </a:solidFill>
                <a:cs typeface="B Traffic" pitchFamily="2" charset="-78"/>
              </a:rPr>
              <a:t>5-حمل کششی با پتو</a:t>
            </a:r>
          </a:p>
        </p:txBody>
      </p:sp>
      <p:pic>
        <p:nvPicPr>
          <p:cNvPr id="150532" name="Picture 4" descr="https://images.persianblog.ir/760109_2cOhiPh8.gif"/>
          <p:cNvPicPr>
            <a:picLocks noChangeAspect="1" noChangeArrowheads="1"/>
          </p:cNvPicPr>
          <p:nvPr/>
        </p:nvPicPr>
        <p:blipFill>
          <a:blip r:embed="rId3" cstate="print"/>
          <a:srcRect/>
          <a:stretch>
            <a:fillRect/>
          </a:stretch>
        </p:blipFill>
        <p:spPr bwMode="auto">
          <a:xfrm>
            <a:off x="899886" y="1088571"/>
            <a:ext cx="3413578" cy="4630057"/>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3674" y="210848"/>
            <a:ext cx="2808782" cy="369332"/>
          </a:xfrm>
          <a:prstGeom prst="rect">
            <a:avLst/>
          </a:prstGeom>
        </p:spPr>
        <p:txBody>
          <a:bodyPr wrap="none">
            <a:spAutoFit/>
          </a:bodyPr>
          <a:lstStyle/>
          <a:p>
            <a:r>
              <a:rPr lang="fa-IR" b="1" dirty="0" smtClean="0">
                <a:solidFill>
                  <a:srgbClr val="002060"/>
                </a:solidFill>
                <a:cs typeface="B Traffic" pitchFamily="2" charset="-78"/>
              </a:rPr>
              <a:t>6-روش حمل عصا( تکیه گاه) :</a:t>
            </a:r>
            <a:endParaRPr lang="fa-IR" b="1" dirty="0">
              <a:solidFill>
                <a:srgbClr val="002060"/>
              </a:solidFill>
              <a:cs typeface="B Traffic" pitchFamily="2" charset="-78"/>
            </a:endParaRPr>
          </a:p>
        </p:txBody>
      </p:sp>
      <p:pic>
        <p:nvPicPr>
          <p:cNvPr id="145410" name="Picture 2" descr="https://images.persianblog.ir/760109_zFxWs0vg.jpg"/>
          <p:cNvPicPr>
            <a:picLocks noChangeAspect="1" noChangeArrowheads="1"/>
          </p:cNvPicPr>
          <p:nvPr/>
        </p:nvPicPr>
        <p:blipFill>
          <a:blip r:embed="rId2" cstate="print"/>
          <a:srcRect/>
          <a:stretch>
            <a:fillRect/>
          </a:stretch>
        </p:blipFill>
        <p:spPr bwMode="auto">
          <a:xfrm>
            <a:off x="7590972" y="694872"/>
            <a:ext cx="2777445" cy="4733392"/>
          </a:xfrm>
          <a:prstGeom prst="rect">
            <a:avLst/>
          </a:prstGeom>
          <a:noFill/>
        </p:spPr>
      </p:pic>
      <p:sp>
        <p:nvSpPr>
          <p:cNvPr id="4" name="Rectangle 3"/>
          <p:cNvSpPr/>
          <p:nvPr/>
        </p:nvSpPr>
        <p:spPr>
          <a:xfrm>
            <a:off x="4170119" y="2678277"/>
            <a:ext cx="2380780" cy="369332"/>
          </a:xfrm>
          <a:prstGeom prst="rect">
            <a:avLst/>
          </a:prstGeom>
        </p:spPr>
        <p:txBody>
          <a:bodyPr wrap="none">
            <a:spAutoFit/>
          </a:bodyPr>
          <a:lstStyle/>
          <a:p>
            <a:r>
              <a:rPr lang="fa-IR" b="1" dirty="0" smtClean="0">
                <a:solidFill>
                  <a:srgbClr val="002060"/>
                </a:solidFill>
                <a:cs typeface="B Traffic" pitchFamily="2" charset="-78"/>
              </a:rPr>
              <a:t>7-حمل کولی( به پشت ):</a:t>
            </a:r>
          </a:p>
        </p:txBody>
      </p:sp>
      <p:pic>
        <p:nvPicPr>
          <p:cNvPr id="145412" name="Picture 4" descr="https://images.persianblog.ir/760109_NZTGmd2E.gif"/>
          <p:cNvPicPr>
            <a:picLocks noChangeAspect="1" noChangeArrowheads="1"/>
          </p:cNvPicPr>
          <p:nvPr/>
        </p:nvPicPr>
        <p:blipFill>
          <a:blip r:embed="rId3" cstate="print"/>
          <a:srcRect/>
          <a:stretch>
            <a:fillRect/>
          </a:stretch>
        </p:blipFill>
        <p:spPr bwMode="auto">
          <a:xfrm>
            <a:off x="1088572" y="304799"/>
            <a:ext cx="2948668" cy="5956905"/>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4151" y="196333"/>
            <a:ext cx="6883616" cy="461665"/>
          </a:xfrm>
          <a:prstGeom prst="rect">
            <a:avLst/>
          </a:prstGeom>
        </p:spPr>
        <p:txBody>
          <a:bodyPr wrap="none">
            <a:spAutoFit/>
          </a:bodyPr>
          <a:lstStyle/>
          <a:p>
            <a:r>
              <a:rPr lang="fa-IR" sz="2400" b="1" dirty="0" smtClean="0">
                <a:solidFill>
                  <a:srgbClr val="002060"/>
                </a:solidFill>
                <a:cs typeface="B Traffic" pitchFamily="2" charset="-78"/>
              </a:rPr>
              <a:t>7-حمل یکدست و یکپا( حمل به دوش ـ حمل آتش نشان)</a:t>
            </a:r>
            <a:endParaRPr lang="fa-IR" sz="2400" b="1" dirty="0">
              <a:solidFill>
                <a:srgbClr val="002060"/>
              </a:solidFill>
              <a:cs typeface="B Traffic" pitchFamily="2" charset="-78"/>
            </a:endParaRPr>
          </a:p>
        </p:txBody>
      </p:sp>
      <p:pic>
        <p:nvPicPr>
          <p:cNvPr id="146434" name="Picture 2" descr="https://images.persianblog.ir/760109_FQwVWz4s.jpg"/>
          <p:cNvPicPr>
            <a:picLocks noChangeAspect="1" noChangeArrowheads="1"/>
          </p:cNvPicPr>
          <p:nvPr/>
        </p:nvPicPr>
        <p:blipFill>
          <a:blip r:embed="rId2" cstate="print"/>
          <a:srcRect/>
          <a:stretch>
            <a:fillRect/>
          </a:stretch>
        </p:blipFill>
        <p:spPr bwMode="auto">
          <a:xfrm>
            <a:off x="1793905" y="1302240"/>
            <a:ext cx="7625866" cy="477924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5714" y="209620"/>
            <a:ext cx="6096000" cy="1015663"/>
          </a:xfrm>
          <a:prstGeom prst="rect">
            <a:avLst/>
          </a:prstGeom>
        </p:spPr>
        <p:txBody>
          <a:bodyPr>
            <a:spAutoFit/>
          </a:bodyPr>
          <a:lstStyle/>
          <a:p>
            <a:pPr algn="r" rtl="1"/>
            <a:r>
              <a:rPr lang="fa-IR" dirty="0" smtClean="0">
                <a:solidFill>
                  <a:srgbClr val="FF0000"/>
                </a:solidFill>
                <a:cs typeface="B Titr" pitchFamily="2" charset="-78"/>
              </a:rPr>
              <a:t>توانایی حمل های دو نفره :</a:t>
            </a:r>
          </a:p>
          <a:p>
            <a:pPr algn="r" rtl="1"/>
            <a:r>
              <a:rPr lang="fa-IR" dirty="0" smtClean="0">
                <a:cs typeface="B Traffic" pitchFamily="2" charset="-78"/>
              </a:rPr>
              <a:t> </a:t>
            </a:r>
          </a:p>
          <a:p>
            <a:pPr algn="r" rtl="1"/>
            <a:r>
              <a:rPr lang="fa-IR" sz="2400" dirty="0" smtClean="0">
                <a:solidFill>
                  <a:srgbClr val="002060"/>
                </a:solidFill>
                <a:cs typeface="B Traffic" pitchFamily="2" charset="-78"/>
              </a:rPr>
              <a:t>1-حمل دو مچ ( ایجاد جایگاه دو دستی ):</a:t>
            </a:r>
            <a:endParaRPr lang="fa-IR" sz="2400" dirty="0">
              <a:solidFill>
                <a:srgbClr val="002060"/>
              </a:solidFill>
              <a:cs typeface="B Traffic" pitchFamily="2" charset="-78"/>
            </a:endParaRPr>
          </a:p>
        </p:txBody>
      </p:sp>
      <p:pic>
        <p:nvPicPr>
          <p:cNvPr id="147458" name="Picture 2" descr="https://images.persianblog.ir/760109_vpn6ti9v.gif"/>
          <p:cNvPicPr>
            <a:picLocks noChangeAspect="1" noChangeArrowheads="1"/>
          </p:cNvPicPr>
          <p:nvPr/>
        </p:nvPicPr>
        <p:blipFill>
          <a:blip r:embed="rId2" cstate="print"/>
          <a:srcRect/>
          <a:stretch>
            <a:fillRect/>
          </a:stretch>
        </p:blipFill>
        <p:spPr bwMode="auto">
          <a:xfrm>
            <a:off x="6792686" y="1321513"/>
            <a:ext cx="5003339" cy="3335559"/>
          </a:xfrm>
          <a:prstGeom prst="rect">
            <a:avLst/>
          </a:prstGeom>
          <a:noFill/>
        </p:spPr>
      </p:pic>
      <p:sp>
        <p:nvSpPr>
          <p:cNvPr id="4" name="Rectangle 3"/>
          <p:cNvSpPr/>
          <p:nvPr/>
        </p:nvSpPr>
        <p:spPr>
          <a:xfrm>
            <a:off x="718495" y="1054818"/>
            <a:ext cx="4455066" cy="461665"/>
          </a:xfrm>
          <a:prstGeom prst="rect">
            <a:avLst/>
          </a:prstGeom>
        </p:spPr>
        <p:txBody>
          <a:bodyPr wrap="none">
            <a:spAutoFit/>
          </a:bodyPr>
          <a:lstStyle/>
          <a:p>
            <a:r>
              <a:rPr lang="fa-IR" sz="2400" dirty="0" smtClean="0">
                <a:solidFill>
                  <a:srgbClr val="002060"/>
                </a:solidFill>
                <a:cs typeface="B Traffic" pitchFamily="2" charset="-78"/>
              </a:rPr>
              <a:t>2-حمل سه مچ ( ایجاد جایگاه سه دستی )</a:t>
            </a:r>
          </a:p>
        </p:txBody>
      </p:sp>
      <p:pic>
        <p:nvPicPr>
          <p:cNvPr id="147460" name="Picture 4" descr="https://images.persianblog.ir/760109_fckk2NgU.jpg"/>
          <p:cNvPicPr>
            <a:picLocks noChangeAspect="1" noChangeArrowheads="1"/>
          </p:cNvPicPr>
          <p:nvPr/>
        </p:nvPicPr>
        <p:blipFill>
          <a:blip r:embed="rId3" cstate="print"/>
          <a:srcRect/>
          <a:stretch>
            <a:fillRect/>
          </a:stretch>
        </p:blipFill>
        <p:spPr bwMode="auto">
          <a:xfrm>
            <a:off x="654332" y="1627317"/>
            <a:ext cx="4636233" cy="4683542"/>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4590" y="268906"/>
            <a:ext cx="4700326" cy="461665"/>
          </a:xfrm>
          <a:prstGeom prst="rect">
            <a:avLst/>
          </a:prstGeom>
        </p:spPr>
        <p:txBody>
          <a:bodyPr wrap="none">
            <a:spAutoFit/>
          </a:bodyPr>
          <a:lstStyle/>
          <a:p>
            <a:r>
              <a:rPr lang="fa-IR" sz="2400" dirty="0" smtClean="0">
                <a:solidFill>
                  <a:srgbClr val="002060"/>
                </a:solidFill>
                <a:cs typeface="B Traffic" pitchFamily="2" charset="-78"/>
              </a:rPr>
              <a:t>3-حمل چهار مچ ( ایجاد جایگاه چهاردستی )</a:t>
            </a:r>
            <a:endParaRPr lang="fa-IR" sz="2400" dirty="0">
              <a:solidFill>
                <a:srgbClr val="002060"/>
              </a:solidFill>
              <a:cs typeface="B Traffic" pitchFamily="2" charset="-78"/>
            </a:endParaRPr>
          </a:p>
        </p:txBody>
      </p:sp>
      <p:pic>
        <p:nvPicPr>
          <p:cNvPr id="148482" name="Picture 2" descr="https://images.persianblog.ir/760109_osrlf3qA.gif"/>
          <p:cNvPicPr>
            <a:picLocks noChangeAspect="1" noChangeArrowheads="1"/>
          </p:cNvPicPr>
          <p:nvPr/>
        </p:nvPicPr>
        <p:blipFill>
          <a:blip r:embed="rId2" cstate="print"/>
          <a:srcRect/>
          <a:stretch>
            <a:fillRect/>
          </a:stretch>
        </p:blipFill>
        <p:spPr bwMode="auto">
          <a:xfrm>
            <a:off x="7736114" y="931407"/>
            <a:ext cx="3913547" cy="5048478"/>
          </a:xfrm>
          <a:prstGeom prst="rect">
            <a:avLst/>
          </a:prstGeom>
          <a:noFill/>
        </p:spPr>
      </p:pic>
      <p:sp>
        <p:nvSpPr>
          <p:cNvPr id="4" name="Rectangle 3"/>
          <p:cNvSpPr/>
          <p:nvPr/>
        </p:nvSpPr>
        <p:spPr>
          <a:xfrm>
            <a:off x="1363694" y="1110735"/>
            <a:ext cx="4878259" cy="461665"/>
          </a:xfrm>
          <a:prstGeom prst="rect">
            <a:avLst/>
          </a:prstGeom>
        </p:spPr>
        <p:txBody>
          <a:bodyPr wrap="none">
            <a:spAutoFit/>
          </a:bodyPr>
          <a:lstStyle/>
          <a:p>
            <a:r>
              <a:rPr lang="fa-IR" sz="2400" dirty="0" smtClean="0">
                <a:solidFill>
                  <a:srgbClr val="002060"/>
                </a:solidFill>
                <a:cs typeface="B Traffic" pitchFamily="2" charset="-78"/>
              </a:rPr>
              <a:t>4-حمل زنبه ای ( حمل پس و پیش ) قطاری :</a:t>
            </a:r>
            <a:endParaRPr lang="fa-IR" sz="2400" dirty="0">
              <a:solidFill>
                <a:srgbClr val="002060"/>
              </a:solidFill>
              <a:cs typeface="B Traffic" pitchFamily="2" charset="-78"/>
            </a:endParaRPr>
          </a:p>
        </p:txBody>
      </p:sp>
      <p:pic>
        <p:nvPicPr>
          <p:cNvPr id="148484" name="Picture 4" descr="https://images.persianblog.ir/760109_T2xSAg0S.jpg"/>
          <p:cNvPicPr>
            <a:picLocks noChangeAspect="1" noChangeArrowheads="1"/>
          </p:cNvPicPr>
          <p:nvPr/>
        </p:nvPicPr>
        <p:blipFill>
          <a:blip r:embed="rId3" cstate="print"/>
          <a:srcRect/>
          <a:stretch>
            <a:fillRect/>
          </a:stretch>
        </p:blipFill>
        <p:spPr bwMode="auto">
          <a:xfrm>
            <a:off x="1596571" y="1904999"/>
            <a:ext cx="4311197" cy="4311197"/>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9281" y="196811"/>
            <a:ext cx="3950120" cy="461665"/>
          </a:xfrm>
          <a:prstGeom prst="rect">
            <a:avLst/>
          </a:prstGeom>
        </p:spPr>
        <p:txBody>
          <a:bodyPr wrap="none">
            <a:spAutoFit/>
          </a:bodyPr>
          <a:lstStyle/>
          <a:p>
            <a:r>
              <a:rPr lang="fa-IR" sz="2400" dirty="0" smtClean="0">
                <a:solidFill>
                  <a:srgbClr val="002060"/>
                </a:solidFill>
                <a:cs typeface="B Traffic" pitchFamily="2" charset="-78"/>
              </a:rPr>
              <a:t>و صندلی چرخدار</a:t>
            </a:r>
            <a:r>
              <a:rPr lang="en-US" sz="2400" dirty="0" smtClean="0">
                <a:solidFill>
                  <a:srgbClr val="002060"/>
                </a:solidFill>
                <a:cs typeface="B Traffic" pitchFamily="2" charset="-78"/>
              </a:rPr>
              <a:t> </a:t>
            </a:r>
            <a:r>
              <a:rPr lang="fa-IR" sz="2400" dirty="0" smtClean="0">
                <a:solidFill>
                  <a:srgbClr val="002060"/>
                </a:solidFill>
                <a:cs typeface="B Traffic" pitchFamily="2" charset="-78"/>
              </a:rPr>
              <a:t>5-حمل با صندلی</a:t>
            </a:r>
            <a:endParaRPr lang="fa-IR" sz="2400" dirty="0">
              <a:solidFill>
                <a:srgbClr val="002060"/>
              </a:solidFill>
              <a:cs typeface="B Traffic" pitchFamily="2" charset="-78"/>
            </a:endParaRPr>
          </a:p>
        </p:txBody>
      </p:sp>
      <p:pic>
        <p:nvPicPr>
          <p:cNvPr id="149506" name="Picture 2" descr="https://images.persianblog.ir/760109_Lrkwl3tT.gif"/>
          <p:cNvPicPr>
            <a:picLocks noChangeAspect="1" noChangeArrowheads="1"/>
          </p:cNvPicPr>
          <p:nvPr/>
        </p:nvPicPr>
        <p:blipFill>
          <a:blip r:embed="rId2" cstate="print"/>
          <a:srcRect/>
          <a:stretch>
            <a:fillRect/>
          </a:stretch>
        </p:blipFill>
        <p:spPr bwMode="auto">
          <a:xfrm>
            <a:off x="1269881" y="319578"/>
            <a:ext cx="6289344" cy="593295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13734" y="297933"/>
            <a:ext cx="2185214" cy="369332"/>
          </a:xfrm>
          <a:prstGeom prst="rect">
            <a:avLst/>
          </a:prstGeom>
        </p:spPr>
        <p:txBody>
          <a:bodyPr wrap="none">
            <a:spAutoFit/>
          </a:bodyPr>
          <a:lstStyle/>
          <a:p>
            <a:r>
              <a:rPr lang="fa-IR" b="1" dirty="0" smtClean="0">
                <a:solidFill>
                  <a:srgbClr val="002060"/>
                </a:solidFill>
                <a:cs typeface="B Traffic" pitchFamily="2" charset="-78"/>
              </a:rPr>
              <a:t>توانایی بیش از دو نفره</a:t>
            </a:r>
            <a:endParaRPr lang="fa-IR" b="1" dirty="0">
              <a:solidFill>
                <a:srgbClr val="002060"/>
              </a:solidFill>
              <a:cs typeface="B Traffic" pitchFamily="2" charset="-78"/>
            </a:endParaRPr>
          </a:p>
        </p:txBody>
      </p:sp>
      <p:sp>
        <p:nvSpPr>
          <p:cNvPr id="5" name="Rectangle 4"/>
          <p:cNvSpPr/>
          <p:nvPr/>
        </p:nvSpPr>
        <p:spPr>
          <a:xfrm>
            <a:off x="5921828" y="899664"/>
            <a:ext cx="6096000" cy="707886"/>
          </a:xfrm>
          <a:prstGeom prst="rect">
            <a:avLst/>
          </a:prstGeom>
        </p:spPr>
        <p:txBody>
          <a:bodyPr>
            <a:spAutoFit/>
          </a:bodyPr>
          <a:lstStyle/>
          <a:p>
            <a:pPr algn="r" rtl="1"/>
            <a:r>
              <a:rPr lang="fa-IR" sz="2000" b="1" dirty="0" smtClean="0">
                <a:solidFill>
                  <a:srgbClr val="002060"/>
                </a:solidFill>
                <a:cs typeface="B Traffic" pitchFamily="2" charset="-78"/>
              </a:rPr>
              <a:t>1-حمل سه نفره</a:t>
            </a:r>
          </a:p>
          <a:p>
            <a:pPr algn="r" rtl="1"/>
            <a:r>
              <a:rPr lang="fa-IR" sz="2000" b="1" dirty="0" smtClean="0">
                <a:solidFill>
                  <a:srgbClr val="002060"/>
                </a:solidFill>
                <a:cs typeface="B Traffic" pitchFamily="2" charset="-78"/>
              </a:rPr>
              <a:t>الف )آغوشی</a:t>
            </a:r>
            <a:endParaRPr lang="fa-IR" sz="2000" b="1" dirty="0">
              <a:solidFill>
                <a:srgbClr val="002060"/>
              </a:solidFill>
              <a:cs typeface="B Traffic" pitchFamily="2" charset="-78"/>
            </a:endParaRPr>
          </a:p>
        </p:txBody>
      </p:sp>
      <p:pic>
        <p:nvPicPr>
          <p:cNvPr id="154626" name="Picture 2" descr="https://images.persianblog.ir/760109_AJJuRPJa.gif"/>
          <p:cNvPicPr>
            <a:picLocks noChangeAspect="1" noChangeArrowheads="1"/>
          </p:cNvPicPr>
          <p:nvPr/>
        </p:nvPicPr>
        <p:blipFill>
          <a:blip r:embed="rId2" cstate="print"/>
          <a:srcRect/>
          <a:stretch>
            <a:fillRect/>
          </a:stretch>
        </p:blipFill>
        <p:spPr bwMode="auto">
          <a:xfrm>
            <a:off x="5929290" y="846589"/>
            <a:ext cx="3469617" cy="1925639"/>
          </a:xfrm>
          <a:prstGeom prst="rect">
            <a:avLst/>
          </a:prstGeom>
          <a:noFill/>
        </p:spPr>
      </p:pic>
      <p:pic>
        <p:nvPicPr>
          <p:cNvPr id="154628" name="Picture 4" descr="https://images.persianblog.ir/760109_TpXd3eTx.gif"/>
          <p:cNvPicPr>
            <a:picLocks noChangeAspect="1" noChangeArrowheads="1"/>
          </p:cNvPicPr>
          <p:nvPr/>
        </p:nvPicPr>
        <p:blipFill>
          <a:blip r:embed="rId3" cstate="print"/>
          <a:srcRect/>
          <a:stretch>
            <a:fillRect/>
          </a:stretch>
        </p:blipFill>
        <p:spPr bwMode="auto">
          <a:xfrm>
            <a:off x="5919309" y="2859314"/>
            <a:ext cx="3479146" cy="3643085"/>
          </a:xfrm>
          <a:prstGeom prst="rect">
            <a:avLst/>
          </a:prstGeom>
          <a:noFill/>
        </p:spPr>
      </p:pic>
      <p:sp>
        <p:nvSpPr>
          <p:cNvPr id="9" name="Rectangle 8"/>
          <p:cNvSpPr/>
          <p:nvPr/>
        </p:nvSpPr>
        <p:spPr>
          <a:xfrm>
            <a:off x="3806493" y="1139762"/>
            <a:ext cx="1885453" cy="400110"/>
          </a:xfrm>
          <a:prstGeom prst="rect">
            <a:avLst/>
          </a:prstGeom>
        </p:spPr>
        <p:txBody>
          <a:bodyPr wrap="none">
            <a:spAutoFit/>
          </a:bodyPr>
          <a:lstStyle/>
          <a:p>
            <a:r>
              <a:rPr lang="fa-IR" sz="2000" b="1" dirty="0" smtClean="0">
                <a:solidFill>
                  <a:srgbClr val="002060"/>
                </a:solidFill>
                <a:cs typeface="B Traffic" pitchFamily="2" charset="-78"/>
              </a:rPr>
              <a:t>ب )حمل زیگزاگی</a:t>
            </a:r>
            <a:endParaRPr lang="fa-IR" sz="2000" b="1" dirty="0">
              <a:solidFill>
                <a:srgbClr val="002060"/>
              </a:solidFill>
              <a:cs typeface="B Traffic" pitchFamily="2" charset="-78"/>
            </a:endParaRPr>
          </a:p>
        </p:txBody>
      </p:sp>
      <p:sp>
        <p:nvSpPr>
          <p:cNvPr id="154630" name="AutoShape 6" descr="https://images.persianblog.ir/760109_XhzehGR6.jpg"/>
          <p:cNvSpPr>
            <a:spLocks noChangeAspect="1" noChangeArrowheads="1"/>
          </p:cNvSpPr>
          <p:nvPr/>
        </p:nvSpPr>
        <p:spPr bwMode="auto">
          <a:xfrm>
            <a:off x="-61913" y="-136525"/>
            <a:ext cx="2857501" cy="31718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4632" name="AutoShape 8" descr="https://images.persianblog.ir/760109_XhzehGR6.jpg"/>
          <p:cNvSpPr>
            <a:spLocks noChangeAspect="1" noChangeArrowheads="1"/>
          </p:cNvSpPr>
          <p:nvPr/>
        </p:nvSpPr>
        <p:spPr bwMode="auto">
          <a:xfrm>
            <a:off x="-61913" y="-136525"/>
            <a:ext cx="2857501" cy="31718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4634" name="AutoShape 10" descr="https://images.persianblog.ir/760109_XhzehGR6.jpg"/>
          <p:cNvSpPr>
            <a:spLocks noChangeAspect="1" noChangeArrowheads="1"/>
          </p:cNvSpPr>
          <p:nvPr/>
        </p:nvSpPr>
        <p:spPr bwMode="auto">
          <a:xfrm>
            <a:off x="-61913" y="-136525"/>
            <a:ext cx="2857501" cy="31718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4636" name="AutoShape 12" descr="https://images.persianblog.ir/760109_XhzehGR6.jpg"/>
          <p:cNvSpPr>
            <a:spLocks noChangeAspect="1" noChangeArrowheads="1"/>
          </p:cNvSpPr>
          <p:nvPr/>
        </p:nvSpPr>
        <p:spPr bwMode="auto">
          <a:xfrm>
            <a:off x="-61913" y="-136525"/>
            <a:ext cx="2857501" cy="31718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54638" name="Picture 14" descr="https://images.persianblog.ir/760109_XhzehGR6.jpg"/>
          <p:cNvPicPr>
            <a:picLocks noChangeAspect="1" noChangeArrowheads="1"/>
          </p:cNvPicPr>
          <p:nvPr/>
        </p:nvPicPr>
        <p:blipFill>
          <a:blip r:embed="rId4" cstate="print"/>
          <a:srcRect/>
          <a:stretch>
            <a:fillRect/>
          </a:stretch>
        </p:blipFill>
        <p:spPr bwMode="auto">
          <a:xfrm>
            <a:off x="1274164" y="1766782"/>
            <a:ext cx="3970546" cy="4407307"/>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170" y="232226"/>
            <a:ext cx="3324756"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بیل</a:t>
            </a:r>
            <a:r>
              <a:rPr lang="en-US" sz="4400" b="1" dirty="0" smtClean="0"/>
              <a:t> </a:t>
            </a: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(Shovel) </a:t>
            </a: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3788231" y="1019807"/>
            <a:ext cx="7979048" cy="1077218"/>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بیل ها بسته به شکل و طراحی که دارند قابلیت انجام کارهایی همچون حفاری، کاوش، جابجایی مواد، کندن و بریدن را دارند.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6322" name="Picture 2" descr="نتیجه تصویری برای تعریف بیل بنایی"/>
          <p:cNvPicPr>
            <a:picLocks noChangeAspect="1" noChangeArrowheads="1"/>
          </p:cNvPicPr>
          <p:nvPr/>
        </p:nvPicPr>
        <p:blipFill>
          <a:blip r:embed="rId2" cstate="print"/>
          <a:srcRect/>
          <a:stretch>
            <a:fillRect/>
          </a:stretch>
        </p:blipFill>
        <p:spPr bwMode="auto">
          <a:xfrm>
            <a:off x="575509" y="160703"/>
            <a:ext cx="2893405" cy="2595584"/>
          </a:xfrm>
          <a:prstGeom prst="rect">
            <a:avLst/>
          </a:prstGeom>
          <a:noFill/>
        </p:spPr>
      </p:pic>
      <p:sp>
        <p:nvSpPr>
          <p:cNvPr id="15" name="Rectangle 14"/>
          <p:cNvSpPr/>
          <p:nvPr/>
        </p:nvSpPr>
        <p:spPr>
          <a:xfrm>
            <a:off x="10344803" y="2283395"/>
            <a:ext cx="1444626"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کلنگ:</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6" name="TextBox 15"/>
          <p:cNvSpPr txBox="1"/>
          <p:nvPr/>
        </p:nvSpPr>
        <p:spPr>
          <a:xfrm>
            <a:off x="3880651" y="3040991"/>
            <a:ext cx="7931597" cy="2062103"/>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تشکیل شده از دسته چوبی کلفت و سر فولادی دوطرفه که یک طرف آن نوک تیز و برای سوراخ کردن زمین و سر دیگر آن که پهن تر است برای کندن زمین پس از سوراخ کردن زمین مورد استفاده قرار می گیرد.</a:t>
            </a:r>
          </a:p>
        </p:txBody>
      </p:sp>
      <p:pic>
        <p:nvPicPr>
          <p:cNvPr id="56326" name="Picture 6" descr="نتیجه تصویری برای تعریف کلنگ بنایی"/>
          <p:cNvPicPr>
            <a:picLocks noChangeAspect="1" noChangeArrowheads="1"/>
          </p:cNvPicPr>
          <p:nvPr/>
        </p:nvPicPr>
        <p:blipFill>
          <a:blip r:embed="rId3" cstate="print"/>
          <a:srcRect/>
          <a:stretch>
            <a:fillRect/>
          </a:stretch>
        </p:blipFill>
        <p:spPr bwMode="auto">
          <a:xfrm>
            <a:off x="3619109" y="4701109"/>
            <a:ext cx="2619375" cy="1743076"/>
          </a:xfrm>
          <a:prstGeom prst="rect">
            <a:avLst/>
          </a:prstGeom>
          <a:noFill/>
        </p:spPr>
      </p:pic>
      <p:pic>
        <p:nvPicPr>
          <p:cNvPr id="56328" name="Picture 8" descr="نتیجه تصویری برای تعریف کلنگ بنایی"/>
          <p:cNvPicPr>
            <a:picLocks noChangeAspect="1" noChangeArrowheads="1"/>
          </p:cNvPicPr>
          <p:nvPr/>
        </p:nvPicPr>
        <p:blipFill>
          <a:blip r:embed="rId4" cstate="print"/>
          <a:srcRect/>
          <a:stretch>
            <a:fillRect/>
          </a:stretch>
        </p:blipFill>
        <p:spPr bwMode="auto">
          <a:xfrm>
            <a:off x="595105" y="3575154"/>
            <a:ext cx="2857500" cy="285750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6114" y="565836"/>
            <a:ext cx="6096000" cy="954107"/>
          </a:xfrm>
          <a:prstGeom prst="rect">
            <a:avLst/>
          </a:prstGeom>
        </p:spPr>
        <p:txBody>
          <a:bodyPr>
            <a:spAutoFit/>
          </a:bodyPr>
          <a:lstStyle/>
          <a:p>
            <a:pPr algn="r" rtl="1"/>
            <a:r>
              <a:rPr lang="fa-IR" sz="3200" dirty="0" smtClean="0">
                <a:solidFill>
                  <a:srgbClr val="FF0000"/>
                </a:solidFill>
                <a:cs typeface="B Traffic" pitchFamily="2" charset="-78"/>
              </a:rPr>
              <a:t>حمل چهار نفره یا گروهی :</a:t>
            </a:r>
          </a:p>
          <a:p>
            <a:pPr algn="r" rtl="1"/>
            <a:r>
              <a:rPr lang="fa-IR" sz="2400" dirty="0" smtClean="0">
                <a:solidFill>
                  <a:srgbClr val="002060"/>
                </a:solidFill>
                <a:cs typeface="B Traffic" pitchFamily="2" charset="-78"/>
              </a:rPr>
              <a:t>الف ) حمل آغوشی :</a:t>
            </a:r>
            <a:endParaRPr lang="fa-IR" sz="2400" dirty="0">
              <a:solidFill>
                <a:srgbClr val="002060"/>
              </a:solidFill>
              <a:cs typeface="B Traffic" pitchFamily="2" charset="-78"/>
            </a:endParaRPr>
          </a:p>
        </p:txBody>
      </p:sp>
      <p:sp>
        <p:nvSpPr>
          <p:cNvPr id="5" name="Rectangle 4"/>
          <p:cNvSpPr/>
          <p:nvPr/>
        </p:nvSpPr>
        <p:spPr>
          <a:xfrm>
            <a:off x="2337447" y="2692791"/>
            <a:ext cx="1760418" cy="461665"/>
          </a:xfrm>
          <a:prstGeom prst="rect">
            <a:avLst/>
          </a:prstGeom>
        </p:spPr>
        <p:txBody>
          <a:bodyPr wrap="none">
            <a:spAutoFit/>
          </a:bodyPr>
          <a:lstStyle/>
          <a:p>
            <a:r>
              <a:rPr lang="fa-IR" sz="2400" dirty="0" smtClean="0">
                <a:solidFill>
                  <a:srgbClr val="002060"/>
                </a:solidFill>
                <a:cs typeface="B Traffic" pitchFamily="2" charset="-78"/>
              </a:rPr>
              <a:t>ب ) حمل با پتو</a:t>
            </a:r>
          </a:p>
        </p:txBody>
      </p:sp>
      <p:sp>
        <p:nvSpPr>
          <p:cNvPr id="153602" name="AutoShape 2" descr="https://images.persianblog.ir/760109_M1aw6z2u.jpg"/>
          <p:cNvSpPr>
            <a:spLocks noChangeAspect="1" noChangeArrowheads="1"/>
          </p:cNvSpPr>
          <p:nvPr/>
        </p:nvSpPr>
        <p:spPr bwMode="auto">
          <a:xfrm>
            <a:off x="-61913" y="-136525"/>
            <a:ext cx="1905001" cy="7334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3604" name="AutoShape 4" descr="https://images.persianblog.ir/760109_M1aw6z2u.jpg"/>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3606" name="AutoShape 6" descr="https://images.persianblog.ir/760109_M1aw6z2u.jpg"/>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5602" name="AutoShape 2" descr="https://images.persianblog.ir/760109_M1aw6z2u.jpg"/>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5604" name="AutoShape 4" descr="https://images.persianblog.ir/760109_M1aw6z2u.jpg"/>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5606" name="Picture 6" descr="https://images.persianblog.ir/760109_tSL3esrd.jpg"/>
          <p:cNvPicPr>
            <a:picLocks noChangeAspect="1" noChangeArrowheads="1"/>
          </p:cNvPicPr>
          <p:nvPr/>
        </p:nvPicPr>
        <p:blipFill>
          <a:blip r:embed="rId2" cstate="print"/>
          <a:srcRect/>
          <a:stretch>
            <a:fillRect/>
          </a:stretch>
        </p:blipFill>
        <p:spPr bwMode="auto">
          <a:xfrm>
            <a:off x="463587" y="3558782"/>
            <a:ext cx="5922700" cy="2798476"/>
          </a:xfrm>
          <a:prstGeom prst="rect">
            <a:avLst/>
          </a:prstGeom>
          <a:noFill/>
        </p:spPr>
      </p:pic>
      <p:sp>
        <p:nvSpPr>
          <p:cNvPr id="25608" name="AutoShape 8" descr="https://images.persianblog.ir/760109_M1aw6z2u.jpg"/>
          <p:cNvSpPr>
            <a:spLocks noChangeAspect="1" noChangeArrowheads="1"/>
          </p:cNvSpPr>
          <p:nvPr/>
        </p:nvSpPr>
        <p:spPr bwMode="auto">
          <a:xfrm>
            <a:off x="-61913" y="-136525"/>
            <a:ext cx="1905001" cy="7334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5610" name="AutoShape 10" descr="نتیجه تصویری برای حمل مصدوم 4 نفره"/>
          <p:cNvSpPr>
            <a:spLocks noChangeAspect="1" noChangeArrowheads="1"/>
          </p:cNvSpPr>
          <p:nvPr/>
        </p:nvSpPr>
        <p:spPr bwMode="auto">
          <a:xfrm>
            <a:off x="-61913" y="-136525"/>
            <a:ext cx="5295901" cy="20288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5611" name="Picture 11"/>
          <p:cNvPicPr>
            <a:picLocks noChangeAspect="1" noChangeArrowheads="1"/>
          </p:cNvPicPr>
          <p:nvPr/>
        </p:nvPicPr>
        <p:blipFill>
          <a:blip r:embed="rId3" cstate="print"/>
          <a:srcRect/>
          <a:stretch>
            <a:fillRect/>
          </a:stretch>
        </p:blipFill>
        <p:spPr bwMode="auto">
          <a:xfrm>
            <a:off x="5892800" y="1741714"/>
            <a:ext cx="6112556" cy="2106386"/>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1870" y="326963"/>
            <a:ext cx="2313454" cy="461665"/>
          </a:xfrm>
          <a:prstGeom prst="rect">
            <a:avLst/>
          </a:prstGeom>
        </p:spPr>
        <p:txBody>
          <a:bodyPr wrap="none">
            <a:spAutoFit/>
          </a:bodyPr>
          <a:lstStyle/>
          <a:p>
            <a:r>
              <a:rPr lang="fa-IR" sz="2400" b="1" dirty="0" smtClean="0">
                <a:solidFill>
                  <a:srgbClr val="002060"/>
                </a:solidFill>
                <a:cs typeface="B Traffic" pitchFamily="2" charset="-78"/>
              </a:rPr>
              <a:t>ج ) حمل برانکارد :</a:t>
            </a:r>
            <a:endParaRPr lang="fa-IR" sz="2400" b="1" dirty="0">
              <a:solidFill>
                <a:srgbClr val="002060"/>
              </a:solidFill>
              <a:cs typeface="B Traffic" pitchFamily="2" charset="-78"/>
            </a:endParaRPr>
          </a:p>
        </p:txBody>
      </p:sp>
      <p:sp>
        <p:nvSpPr>
          <p:cNvPr id="24578" name="AutoShape 2" descr="https://images.persianblog.ir/760109_ycl0LLvX.jpg"/>
          <p:cNvSpPr>
            <a:spLocks noChangeAspect="1" noChangeArrowheads="1"/>
          </p:cNvSpPr>
          <p:nvPr/>
        </p:nvSpPr>
        <p:spPr bwMode="auto">
          <a:xfrm>
            <a:off x="-61913" y="-136525"/>
            <a:ext cx="2857501" cy="2076450"/>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4579" name="Picture 3"/>
          <p:cNvPicPr>
            <a:picLocks noChangeAspect="1" noChangeArrowheads="1"/>
          </p:cNvPicPr>
          <p:nvPr/>
        </p:nvPicPr>
        <p:blipFill>
          <a:blip r:embed="rId2" cstate="print"/>
          <a:srcRect/>
          <a:stretch>
            <a:fillRect/>
          </a:stretch>
        </p:blipFill>
        <p:spPr bwMode="auto">
          <a:xfrm>
            <a:off x="6224587" y="1379429"/>
            <a:ext cx="5343299" cy="3909213"/>
          </a:xfrm>
          <a:prstGeom prst="rect">
            <a:avLst/>
          </a:prstGeom>
          <a:noFill/>
          <a:ln w="9525">
            <a:noFill/>
            <a:miter lim="800000"/>
            <a:headEnd/>
            <a:tailEnd/>
          </a:ln>
        </p:spPr>
      </p:pic>
      <p:sp>
        <p:nvSpPr>
          <p:cNvPr id="5" name="Rectangle 4"/>
          <p:cNvSpPr/>
          <p:nvPr/>
        </p:nvSpPr>
        <p:spPr>
          <a:xfrm>
            <a:off x="728391" y="399534"/>
            <a:ext cx="4873450" cy="461665"/>
          </a:xfrm>
          <a:prstGeom prst="rect">
            <a:avLst/>
          </a:prstGeom>
        </p:spPr>
        <p:txBody>
          <a:bodyPr wrap="none">
            <a:spAutoFit/>
          </a:bodyPr>
          <a:lstStyle/>
          <a:p>
            <a:r>
              <a:rPr lang="fa-IR" sz="2400" b="1" dirty="0" smtClean="0">
                <a:solidFill>
                  <a:srgbClr val="002060"/>
                </a:solidFill>
                <a:cs typeface="B Traffic" pitchFamily="2" charset="-78"/>
              </a:rPr>
              <a:t>بلند کردن مصدوم با استفاده از دست :</a:t>
            </a:r>
            <a:endParaRPr lang="fa-IR" sz="2400" dirty="0">
              <a:solidFill>
                <a:srgbClr val="002060"/>
              </a:solidFill>
              <a:cs typeface="B Traffic" pitchFamily="2" charset="-78"/>
            </a:endParaRPr>
          </a:p>
        </p:txBody>
      </p:sp>
      <p:sp>
        <p:nvSpPr>
          <p:cNvPr id="24581" name="AutoShape 5" descr="https://images.persianblog.ir/760109_m3BKwSg2.jpg"/>
          <p:cNvSpPr>
            <a:spLocks noChangeAspect="1" noChangeArrowheads="1"/>
          </p:cNvSpPr>
          <p:nvPr/>
        </p:nvSpPr>
        <p:spPr bwMode="auto">
          <a:xfrm>
            <a:off x="-61913" y="-136525"/>
            <a:ext cx="3810001" cy="277177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4582" name="Picture 6"/>
          <p:cNvPicPr>
            <a:picLocks noChangeAspect="1" noChangeArrowheads="1"/>
          </p:cNvPicPr>
          <p:nvPr/>
        </p:nvPicPr>
        <p:blipFill>
          <a:blip r:embed="rId3" cstate="print"/>
          <a:srcRect/>
          <a:stretch>
            <a:fillRect/>
          </a:stretch>
        </p:blipFill>
        <p:spPr bwMode="auto">
          <a:xfrm>
            <a:off x="421821" y="1383648"/>
            <a:ext cx="5369379" cy="3907577"/>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پنجم:</a:t>
            </a:r>
          </a:p>
          <a:p>
            <a:pPr algn="ctr">
              <a:lnSpc>
                <a:spcPct val="150000"/>
              </a:lnSpc>
            </a:pPr>
            <a:r>
              <a:rPr lang="fa-IR" sz="6000" dirty="0" smtClean="0">
                <a:solidFill>
                  <a:srgbClr val="0070C0"/>
                </a:solidFill>
                <a:cs typeface="B Titr" pitchFamily="2" charset="-78"/>
              </a:rPr>
              <a:t>ساخت و اجراي بتني مگر فونداسيون</a:t>
            </a: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9119" y="196334"/>
            <a:ext cx="4006225" cy="584775"/>
          </a:xfrm>
          <a:prstGeom prst="rect">
            <a:avLst/>
          </a:prstGeom>
        </p:spPr>
        <p:txBody>
          <a:bodyPr wrap="none">
            <a:spAutoFit/>
          </a:bodyPr>
          <a:lstStyle/>
          <a:p>
            <a:r>
              <a:rPr lang="fa-IR" sz="3200" b="1" dirty="0" smtClean="0">
                <a:ln>
                  <a:solidFill>
                    <a:sysClr val="windowText" lastClr="000000"/>
                  </a:solidFill>
                </a:ln>
                <a:solidFill>
                  <a:srgbClr val="FF33CC"/>
                </a:solidFill>
                <a:cs typeface="B Titr" pitchFamily="2" charset="-78"/>
              </a:rPr>
              <a:t>مِگر(پاكيزگى) فونداسيون:</a:t>
            </a:r>
            <a:endParaRPr lang="fa-IR" sz="3200" dirty="0">
              <a:ln>
                <a:solidFill>
                  <a:sysClr val="windowText" lastClr="000000"/>
                </a:solidFill>
              </a:ln>
              <a:solidFill>
                <a:srgbClr val="FF33CC"/>
              </a:solidFill>
              <a:cs typeface="B Titr" pitchFamily="2" charset="-78"/>
            </a:endParaRPr>
          </a:p>
        </p:txBody>
      </p:sp>
      <p:sp>
        <p:nvSpPr>
          <p:cNvPr id="3" name="Rectangle 2"/>
          <p:cNvSpPr/>
          <p:nvPr/>
        </p:nvSpPr>
        <p:spPr>
          <a:xfrm>
            <a:off x="4920343" y="951583"/>
            <a:ext cx="6908800" cy="4708981"/>
          </a:xfrm>
          <a:prstGeom prst="rect">
            <a:avLst/>
          </a:prstGeom>
        </p:spPr>
        <p:txBody>
          <a:bodyPr wrap="square">
            <a:spAutoFit/>
          </a:bodyPr>
          <a:lstStyle/>
          <a:p>
            <a:pPr algn="just" rtl="1">
              <a:lnSpc>
                <a:spcPct val="150000"/>
              </a:lnSpc>
            </a:pPr>
            <a:r>
              <a:rPr lang="fa-IR" sz="2000" b="1" dirty="0" smtClean="0">
                <a:solidFill>
                  <a:schemeClr val="bg1"/>
                </a:solidFill>
                <a:cs typeface="B Zar" pitchFamily="2" charset="-78"/>
              </a:rPr>
              <a:t>پس از اجراى عمليات پى كنى و مشخص نمودن كف پى، لازم است كه يك لايه ى 5 تا 10 سانتیمترى بتن ريخته شود. اين لايه ى 5 تا 10 سانتى مترى بتن، بتن مِگر (نظافت و پاكيزگى) ناميده مى شود. بتن مِگر ، بتنى غيرمسلح (بتن بدون ميلگرد) است.</a:t>
            </a:r>
          </a:p>
          <a:p>
            <a:pPr algn="just" rtl="1">
              <a:lnSpc>
                <a:spcPct val="150000"/>
              </a:lnSpc>
            </a:pPr>
            <a:r>
              <a:rPr lang="fa-IR" sz="2000" b="1" dirty="0" smtClean="0">
                <a:solidFill>
                  <a:schemeClr val="bg1"/>
                </a:solidFill>
                <a:cs typeface="B Zar" pitchFamily="2" charset="-78"/>
              </a:rPr>
              <a:t>دلايل اجراى بتن مِگر به قرار زير است:</a:t>
            </a:r>
          </a:p>
          <a:p>
            <a:pPr algn="just" rtl="1">
              <a:lnSpc>
                <a:spcPct val="150000"/>
              </a:lnSpc>
            </a:pPr>
            <a:r>
              <a:rPr lang="fa-IR" sz="2000" b="1" dirty="0" smtClean="0">
                <a:solidFill>
                  <a:schemeClr val="bg1"/>
                </a:solidFill>
                <a:cs typeface="B Zar" pitchFamily="2" charset="-78"/>
              </a:rPr>
              <a:t>- سطح زير فونداسيون به صورت تراز باشد و عمليات اجرايى پى آسان تر باشد.</a:t>
            </a:r>
          </a:p>
          <a:p>
            <a:pPr algn="just" rtl="1">
              <a:lnSpc>
                <a:spcPct val="150000"/>
              </a:lnSpc>
            </a:pPr>
            <a:r>
              <a:rPr lang="fa-IR" sz="2000" b="1" dirty="0" smtClean="0">
                <a:solidFill>
                  <a:schemeClr val="bg1"/>
                </a:solidFill>
                <a:cs typeface="B Zar" pitchFamily="2" charset="-78"/>
              </a:rPr>
              <a:t>- باعث ايجاد فاصله بين زمين طبيعى و پى شده ومانع از جذب آب بتن فونداسيون توسط زمين مى گردد.</a:t>
            </a:r>
          </a:p>
          <a:p>
            <a:pPr algn="just" rtl="1">
              <a:lnSpc>
                <a:spcPct val="150000"/>
              </a:lnSpc>
            </a:pPr>
            <a:r>
              <a:rPr lang="fa-IR" sz="2000" b="1" dirty="0" smtClean="0">
                <a:solidFill>
                  <a:schemeClr val="bg1"/>
                </a:solidFill>
                <a:cs typeface="B Zar" pitchFamily="2" charset="-78"/>
              </a:rPr>
              <a:t>در شكل بتن مِگر جهت پى نوارى اجرا گرديده است.</a:t>
            </a:r>
          </a:p>
        </p:txBody>
      </p:sp>
      <p:pic>
        <p:nvPicPr>
          <p:cNvPr id="18433" name="Picture 1"/>
          <p:cNvPicPr>
            <a:picLocks noChangeAspect="1" noChangeArrowheads="1"/>
          </p:cNvPicPr>
          <p:nvPr/>
        </p:nvPicPr>
        <p:blipFill>
          <a:blip r:embed="rId2" cstate="print"/>
          <a:srcRect/>
          <a:stretch>
            <a:fillRect/>
          </a:stretch>
        </p:blipFill>
        <p:spPr bwMode="auto">
          <a:xfrm>
            <a:off x="399143" y="291692"/>
            <a:ext cx="3940629" cy="2764472"/>
          </a:xfrm>
          <a:prstGeom prst="rect">
            <a:avLst/>
          </a:prstGeom>
          <a:noFill/>
          <a:ln w="9525">
            <a:noFill/>
            <a:miter lim="800000"/>
            <a:headEnd/>
            <a:tailEnd/>
          </a:ln>
        </p:spPr>
      </p:pic>
      <p:pic>
        <p:nvPicPr>
          <p:cNvPr id="18435" name="Picture 3" descr="نتیجه تصویری برای بتن مگر"/>
          <p:cNvPicPr>
            <a:picLocks noChangeAspect="1" noChangeArrowheads="1"/>
          </p:cNvPicPr>
          <p:nvPr/>
        </p:nvPicPr>
        <p:blipFill>
          <a:blip r:embed="rId3" cstate="print"/>
          <a:srcRect/>
          <a:stretch>
            <a:fillRect/>
          </a:stretch>
        </p:blipFill>
        <p:spPr bwMode="auto">
          <a:xfrm>
            <a:off x="395627" y="3288192"/>
            <a:ext cx="3886088" cy="2858114"/>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1610" y="238925"/>
            <a:ext cx="7818166" cy="584775"/>
          </a:xfrm>
          <a:prstGeom prst="rect">
            <a:avLst/>
          </a:prstGeom>
        </p:spPr>
        <p:txBody>
          <a:bodyPr wrap="none">
            <a:spAutoFit/>
          </a:bodyPr>
          <a:lstStyle/>
          <a:p>
            <a:r>
              <a:rPr lang="fa-IR" sz="3200" b="1" dirty="0" smtClean="0">
                <a:ln>
                  <a:solidFill>
                    <a:sysClr val="windowText" lastClr="000000"/>
                  </a:solidFill>
                </a:ln>
                <a:solidFill>
                  <a:srgbClr val="FF33CC"/>
                </a:solidFill>
                <a:cs typeface="B Titr" pitchFamily="2" charset="-78"/>
              </a:rPr>
              <a:t>ابزار و وسايل كار و ماشين آلات براى اجراى بتن مِگر:</a:t>
            </a:r>
          </a:p>
        </p:txBody>
      </p:sp>
      <p:sp>
        <p:nvSpPr>
          <p:cNvPr id="3" name="Rectangle 2"/>
          <p:cNvSpPr/>
          <p:nvPr/>
        </p:nvSpPr>
        <p:spPr>
          <a:xfrm>
            <a:off x="333830" y="1032025"/>
            <a:ext cx="11524342" cy="2400657"/>
          </a:xfrm>
          <a:prstGeom prst="rect">
            <a:avLst/>
          </a:prstGeom>
        </p:spPr>
        <p:txBody>
          <a:bodyPr wrap="square">
            <a:spAutoFit/>
          </a:bodyPr>
          <a:lstStyle/>
          <a:p>
            <a:pPr algn="just" rtl="1">
              <a:lnSpc>
                <a:spcPct val="150000"/>
              </a:lnSpc>
            </a:pPr>
            <a:r>
              <a:rPr lang="fa-IR" sz="2000" b="1" dirty="0" smtClean="0">
                <a:solidFill>
                  <a:schemeClr val="bg1"/>
                </a:solidFill>
                <a:cs typeface="B Zar" pitchFamily="2" charset="-78"/>
              </a:rPr>
              <a:t>همچنان كه وسايل ايمنى مناسب در زمان اجراى كار باعث پيشرفت كار مى گردد ،وسايل و ابزار مناسب نيز به نوبه ى خود مى تواند در پيشبرد سريع كار، مؤثر باشد. همان طورى كه از نام بتن مِگر مشخص است، با يك عمليات بتن ريزى سر و كار خواهيم داشت. پس براى اجراى آن علاوه بر وسايل ساده ى بنّايى از قبيل شمشه ى آهنى، شيلنگ تراز، تراز، متر ، كمچه، تخته ماله، استامبولى و ... نياز به ابزار عمومى ساختمان سازى از قبيل بيل، فرقون و...و همچنين براى اجراى صحيح و اصولى بتن ريزى نياز به ماشين آلاتى همچون ميكسر (بتونير)، پمپ بتن، ويبراتور و ... خواهيم داشت.</a:t>
            </a:r>
          </a:p>
        </p:txBody>
      </p:sp>
      <p:sp>
        <p:nvSpPr>
          <p:cNvPr id="4" name="Rectangle 3"/>
          <p:cNvSpPr/>
          <p:nvPr/>
        </p:nvSpPr>
        <p:spPr>
          <a:xfrm>
            <a:off x="6686937" y="5987534"/>
            <a:ext cx="4846198" cy="400110"/>
          </a:xfrm>
          <a:prstGeom prst="rect">
            <a:avLst/>
          </a:prstGeom>
        </p:spPr>
        <p:txBody>
          <a:bodyPr wrap="none">
            <a:spAutoFit/>
          </a:bodyPr>
          <a:lstStyle/>
          <a:p>
            <a:r>
              <a:rPr lang="fa-IR" sz="2000" b="1" dirty="0" smtClean="0">
                <a:solidFill>
                  <a:srgbClr val="C00000"/>
                </a:solidFill>
                <a:cs typeface="B Zar" pitchFamily="2" charset="-78"/>
              </a:rPr>
              <a:t>بتن ريزى و پهن كردن بتن با استفاده از وسايل ساده</a:t>
            </a:r>
          </a:p>
        </p:txBody>
      </p:sp>
      <p:sp>
        <p:nvSpPr>
          <p:cNvPr id="5" name="Rectangle 4"/>
          <p:cNvSpPr/>
          <p:nvPr/>
        </p:nvSpPr>
        <p:spPr>
          <a:xfrm>
            <a:off x="1611702" y="5973020"/>
            <a:ext cx="3711272" cy="400110"/>
          </a:xfrm>
          <a:prstGeom prst="rect">
            <a:avLst/>
          </a:prstGeom>
        </p:spPr>
        <p:txBody>
          <a:bodyPr wrap="none">
            <a:spAutoFit/>
          </a:bodyPr>
          <a:lstStyle/>
          <a:p>
            <a:r>
              <a:rPr lang="fa-IR" sz="2000" b="1" dirty="0" smtClean="0">
                <a:solidFill>
                  <a:srgbClr val="C00000"/>
                </a:solidFill>
                <a:cs typeface="B Zar" pitchFamily="2" charset="-78"/>
              </a:rPr>
              <a:t>بتن ريزى با استفاده از دستگاه پمپ بتن</a:t>
            </a:r>
          </a:p>
        </p:txBody>
      </p:sp>
      <p:pic>
        <p:nvPicPr>
          <p:cNvPr id="220162" name="Picture 2"/>
          <p:cNvPicPr>
            <a:picLocks noChangeAspect="1" noChangeArrowheads="1"/>
          </p:cNvPicPr>
          <p:nvPr/>
        </p:nvPicPr>
        <p:blipFill>
          <a:blip r:embed="rId2" cstate="print"/>
          <a:srcRect/>
          <a:stretch>
            <a:fillRect/>
          </a:stretch>
        </p:blipFill>
        <p:spPr bwMode="auto">
          <a:xfrm>
            <a:off x="7271657" y="3635805"/>
            <a:ext cx="3309258" cy="2193118"/>
          </a:xfrm>
          <a:prstGeom prst="rect">
            <a:avLst/>
          </a:prstGeom>
          <a:noFill/>
          <a:ln w="9525">
            <a:noFill/>
            <a:miter lim="800000"/>
            <a:headEnd/>
            <a:tailEnd/>
          </a:ln>
        </p:spPr>
      </p:pic>
      <p:pic>
        <p:nvPicPr>
          <p:cNvPr id="220163" name="Picture 3"/>
          <p:cNvPicPr>
            <a:picLocks noChangeAspect="1" noChangeArrowheads="1"/>
          </p:cNvPicPr>
          <p:nvPr/>
        </p:nvPicPr>
        <p:blipFill>
          <a:blip r:embed="rId3" cstate="print"/>
          <a:srcRect/>
          <a:stretch>
            <a:fillRect/>
          </a:stretch>
        </p:blipFill>
        <p:spPr bwMode="auto">
          <a:xfrm>
            <a:off x="1885950" y="3614885"/>
            <a:ext cx="3281135" cy="2194457"/>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3936" y="304578"/>
            <a:ext cx="10072915" cy="584775"/>
          </a:xfrm>
          <a:prstGeom prst="rect">
            <a:avLst/>
          </a:prstGeom>
        </p:spPr>
        <p:txBody>
          <a:bodyPr wrap="square">
            <a:spAutoFit/>
          </a:bodyPr>
          <a:lstStyle/>
          <a:p>
            <a:pPr algn="r" rtl="1"/>
            <a:r>
              <a:rPr lang="fa-IR" sz="3200" b="1" dirty="0" smtClean="0">
                <a:ln>
                  <a:solidFill>
                    <a:sysClr val="windowText" lastClr="000000"/>
                  </a:solidFill>
                </a:ln>
                <a:solidFill>
                  <a:srgbClr val="FF33CC"/>
                </a:solidFill>
                <a:cs typeface="B Titr" pitchFamily="2" charset="-78"/>
              </a:rPr>
              <a:t>مصالح مورد استفاده در ساخت و اجراى بتن مِگر:</a:t>
            </a:r>
          </a:p>
        </p:txBody>
      </p:sp>
      <p:sp>
        <p:nvSpPr>
          <p:cNvPr id="3" name="Rectangle 2"/>
          <p:cNvSpPr/>
          <p:nvPr/>
        </p:nvSpPr>
        <p:spPr>
          <a:xfrm>
            <a:off x="174174" y="1013322"/>
            <a:ext cx="11887200" cy="1438855"/>
          </a:xfrm>
          <a:prstGeom prst="rect">
            <a:avLst/>
          </a:prstGeom>
        </p:spPr>
        <p:txBody>
          <a:bodyPr wrap="square">
            <a:spAutoFit/>
          </a:bodyPr>
          <a:lstStyle/>
          <a:p>
            <a:pPr algn="r" rtl="1">
              <a:lnSpc>
                <a:spcPct val="150000"/>
              </a:lnSpc>
            </a:pPr>
            <a:r>
              <a:rPr lang="fa-IR" sz="2000" b="1" dirty="0" smtClean="0">
                <a:solidFill>
                  <a:schemeClr val="bg1"/>
                </a:solidFill>
                <a:cs typeface="B Zar" pitchFamily="2" charset="-78"/>
              </a:rPr>
              <a:t>براى اجراى بتن مِگر،به مصالح ساخت بتن مانند شن، ماسه، سيمان و آب نياز خواهيم داشت. هر يك از مصالح ذكر شده بايد با نسبت مشخصى كه آزمايشگاه بتن معيّن كرده است، مخلوط شده و مورد استفاده قرار گيرد.</a:t>
            </a:r>
          </a:p>
          <a:p>
            <a:pPr algn="r" rtl="1">
              <a:lnSpc>
                <a:spcPct val="150000"/>
              </a:lnSpc>
            </a:pPr>
            <a:r>
              <a:rPr lang="fa-IR" sz="2000" b="1" dirty="0" smtClean="0">
                <a:solidFill>
                  <a:schemeClr val="bg1"/>
                </a:solidFill>
                <a:cs typeface="B Zar" pitchFamily="2" charset="-78"/>
              </a:rPr>
              <a:t>اصولاً مقدار عيار بتن مگر 3</a:t>
            </a:r>
            <a:r>
              <a:rPr lang="en-US" sz="2000" b="1" dirty="0" smtClean="0">
                <a:solidFill>
                  <a:schemeClr val="bg1"/>
                </a:solidFill>
                <a:cs typeface="B Zar" pitchFamily="2" charset="-78"/>
              </a:rPr>
              <a:t> Kg . m </a:t>
            </a:r>
            <a:r>
              <a:rPr lang="fa-IR" sz="2000" b="1" dirty="0" smtClean="0">
                <a:solidFill>
                  <a:schemeClr val="bg1"/>
                </a:solidFill>
                <a:cs typeface="B Zar" pitchFamily="2" charset="-78"/>
              </a:rPr>
              <a:t>150 مى باشد. يعنى در هر متر مكعب بتن، مقدار 150 كيلوگرم سيمان لازم است.</a:t>
            </a:r>
          </a:p>
        </p:txBody>
      </p:sp>
      <p:sp>
        <p:nvSpPr>
          <p:cNvPr id="4" name="Rectangle 3"/>
          <p:cNvSpPr/>
          <p:nvPr/>
        </p:nvSpPr>
        <p:spPr>
          <a:xfrm>
            <a:off x="11274998" y="2591199"/>
            <a:ext cx="803425" cy="584775"/>
          </a:xfrm>
          <a:prstGeom prst="rect">
            <a:avLst/>
          </a:prstGeom>
        </p:spPr>
        <p:txBody>
          <a:bodyPr wrap="none">
            <a:spAutoFit/>
          </a:bodyPr>
          <a:lstStyle/>
          <a:p>
            <a:r>
              <a:rPr lang="fa-IR" sz="3200" b="1" dirty="0" smtClean="0">
                <a:ln>
                  <a:solidFill>
                    <a:sysClr val="windowText" lastClr="000000"/>
                  </a:solidFill>
                </a:ln>
                <a:solidFill>
                  <a:srgbClr val="FF33CC"/>
                </a:solidFill>
                <a:cs typeface="B Titr" pitchFamily="2" charset="-78"/>
              </a:rPr>
              <a:t>شن:</a:t>
            </a:r>
          </a:p>
        </p:txBody>
      </p:sp>
      <p:sp>
        <p:nvSpPr>
          <p:cNvPr id="5" name="Rectangle 4"/>
          <p:cNvSpPr/>
          <p:nvPr/>
        </p:nvSpPr>
        <p:spPr>
          <a:xfrm>
            <a:off x="3265714" y="3131181"/>
            <a:ext cx="8708572" cy="3785652"/>
          </a:xfrm>
          <a:prstGeom prst="rect">
            <a:avLst/>
          </a:prstGeom>
        </p:spPr>
        <p:txBody>
          <a:bodyPr wrap="square">
            <a:spAutoFit/>
          </a:bodyPr>
          <a:lstStyle/>
          <a:p>
            <a:pPr algn="just" rtl="1">
              <a:lnSpc>
                <a:spcPct val="150000"/>
              </a:lnSpc>
            </a:pPr>
            <a:r>
              <a:rPr lang="fa-IR" sz="2000" b="1" dirty="0" smtClean="0">
                <a:solidFill>
                  <a:schemeClr val="bg1"/>
                </a:solidFill>
                <a:cs typeface="B Zar" pitchFamily="2" charset="-78"/>
              </a:rPr>
              <a:t>دانه هايى به ابعاد 5 تا 60 ميلى متر حاصل از خرد شدن سنگ ها را شن مى گويند و غالباً از جنس كوارتز، سيليس و مواد غير چسبنده هستند و در ساختن بتن به مصرف مى رسند.</a:t>
            </a:r>
          </a:p>
          <a:p>
            <a:pPr algn="just" rtl="1">
              <a:lnSpc>
                <a:spcPct val="150000"/>
              </a:lnSpc>
            </a:pPr>
            <a:r>
              <a:rPr lang="fa-IR" sz="2000" b="1" dirty="0" smtClean="0">
                <a:solidFill>
                  <a:schemeClr val="bg1"/>
                </a:solidFill>
                <a:cs typeface="B Zar" pitchFamily="2" charset="-78"/>
              </a:rPr>
              <a:t>به طور كلى شن ها به دو شكل </a:t>
            </a:r>
            <a:r>
              <a:rPr lang="fa-IR" sz="2000" b="1" dirty="0" smtClean="0">
                <a:solidFill>
                  <a:srgbClr val="FFFF00"/>
                </a:solidFill>
                <a:cs typeface="B Zar" pitchFamily="2" charset="-78"/>
              </a:rPr>
              <a:t>گردگوشه وتيزگوشه </a:t>
            </a:r>
            <a:r>
              <a:rPr lang="fa-IR" sz="2000" b="1" dirty="0" smtClean="0">
                <a:solidFill>
                  <a:schemeClr val="bg1"/>
                </a:solidFill>
                <a:cs typeface="B Zar" pitchFamily="2" charset="-78"/>
              </a:rPr>
              <a:t>تقسيم مى شوند.</a:t>
            </a:r>
          </a:p>
          <a:p>
            <a:pPr algn="just" rtl="1">
              <a:lnSpc>
                <a:spcPct val="150000"/>
              </a:lnSpc>
              <a:buFontTx/>
              <a:buChar char="-"/>
            </a:pPr>
            <a:r>
              <a:rPr lang="fa-IR" sz="2000" b="1" dirty="0" smtClean="0">
                <a:solidFill>
                  <a:srgbClr val="FFFF00"/>
                </a:solidFill>
                <a:cs typeface="B Zar" pitchFamily="2" charset="-78"/>
              </a:rPr>
              <a:t>شن گردگوشه: </a:t>
            </a:r>
            <a:r>
              <a:rPr lang="fa-IR" sz="2000" b="1" dirty="0" smtClean="0">
                <a:solidFill>
                  <a:schemeClr val="bg1"/>
                </a:solidFill>
                <a:cs typeface="B Zar" pitchFamily="2" charset="-78"/>
              </a:rPr>
              <a:t>شن گردگوشه و كروى بر اثر عوامل جوّى و حركت سيلاب ها به وجود مى آيد.</a:t>
            </a:r>
          </a:p>
          <a:p>
            <a:pPr algn="just" rtl="1">
              <a:lnSpc>
                <a:spcPct val="150000"/>
              </a:lnSpc>
            </a:pPr>
            <a:r>
              <a:rPr lang="fa-IR" sz="2000" b="1" dirty="0" smtClean="0">
                <a:solidFill>
                  <a:srgbClr val="FFFF00"/>
                </a:solidFill>
                <a:cs typeface="B Zar" pitchFamily="2" charset="-78"/>
              </a:rPr>
              <a:t>شن شكسته: </a:t>
            </a:r>
            <a:r>
              <a:rPr lang="fa-IR" sz="2000" b="1" dirty="0" smtClean="0">
                <a:solidFill>
                  <a:schemeClr val="bg1"/>
                </a:solidFill>
                <a:cs typeface="B Zar" pitchFamily="2" charset="-78"/>
              </a:rPr>
              <a:t>شن شكسته از خرد شدن سنگ هاى مناسب به وسيله ى دستگاه هاى سنگ شكن، در كارخانه تهيه مى شود و به وسيله ى سرندهاى متوالى دانه بندى شده و توسط تسمه هاى نقاله در محل هاى جداگانه انبار</a:t>
            </a:r>
            <a:r>
              <a:rPr lang="fa-IR" sz="2000" dirty="0" smtClean="0">
                <a:solidFill>
                  <a:schemeClr val="bg1"/>
                </a:solidFill>
              </a:rPr>
              <a:t> </a:t>
            </a:r>
            <a:r>
              <a:rPr lang="fa-IR" sz="2000" b="1" dirty="0" smtClean="0">
                <a:solidFill>
                  <a:schemeClr val="bg1"/>
                </a:solidFill>
                <a:cs typeface="B Zar" pitchFamily="2" charset="-78"/>
              </a:rPr>
              <a:t>(دپو) مى شود.</a:t>
            </a:r>
          </a:p>
        </p:txBody>
      </p:sp>
      <p:pic>
        <p:nvPicPr>
          <p:cNvPr id="20481" name="Picture 1"/>
          <p:cNvPicPr>
            <a:picLocks noChangeAspect="1" noChangeArrowheads="1"/>
          </p:cNvPicPr>
          <p:nvPr/>
        </p:nvPicPr>
        <p:blipFill>
          <a:blip r:embed="rId2" cstate="print"/>
          <a:srcRect/>
          <a:stretch>
            <a:fillRect/>
          </a:stretch>
        </p:blipFill>
        <p:spPr bwMode="auto">
          <a:xfrm>
            <a:off x="596900" y="2624365"/>
            <a:ext cx="2057400" cy="1638300"/>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563789" y="4510995"/>
            <a:ext cx="2152650" cy="1609725"/>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12457" y="290063"/>
            <a:ext cx="8171543" cy="400110"/>
          </a:xfrm>
          <a:prstGeom prst="rect">
            <a:avLst/>
          </a:prstGeom>
        </p:spPr>
        <p:txBody>
          <a:bodyPr wrap="square">
            <a:spAutoFit/>
          </a:bodyPr>
          <a:lstStyle/>
          <a:p>
            <a:pPr algn="r" rtl="1"/>
            <a:r>
              <a:rPr lang="fa-IR" sz="2000" b="1" dirty="0" smtClean="0">
                <a:solidFill>
                  <a:srgbClr val="FFFF00"/>
                </a:solidFill>
                <a:cs typeface="B Zar" pitchFamily="2" charset="-78"/>
              </a:rPr>
              <a:t>شن نخودى: </a:t>
            </a:r>
            <a:r>
              <a:rPr lang="fa-IR" sz="2000" b="1" dirty="0" smtClean="0">
                <a:solidFill>
                  <a:schemeClr val="bg1"/>
                </a:solidFill>
                <a:cs typeface="B Zar" pitchFamily="2" charset="-78"/>
              </a:rPr>
              <a:t>اندازه ى قطردانه هاى اين نوع شن 5 تا 12 ميلى متر است.</a:t>
            </a:r>
          </a:p>
        </p:txBody>
      </p:sp>
      <p:sp>
        <p:nvSpPr>
          <p:cNvPr id="4" name="Rectangle 3"/>
          <p:cNvSpPr/>
          <p:nvPr/>
        </p:nvSpPr>
        <p:spPr>
          <a:xfrm>
            <a:off x="4528457" y="3062250"/>
            <a:ext cx="7286171" cy="400110"/>
          </a:xfrm>
          <a:prstGeom prst="rect">
            <a:avLst/>
          </a:prstGeom>
        </p:spPr>
        <p:txBody>
          <a:bodyPr wrap="square">
            <a:spAutoFit/>
          </a:bodyPr>
          <a:lstStyle/>
          <a:p>
            <a:pPr algn="r" rtl="1"/>
            <a:r>
              <a:rPr lang="fa-IR" sz="2000" b="1" dirty="0" smtClean="0">
                <a:solidFill>
                  <a:srgbClr val="FFFF00"/>
                </a:solidFill>
                <a:cs typeface="B Zar" pitchFamily="2" charset="-78"/>
              </a:rPr>
              <a:t>شن بادامى: </a:t>
            </a:r>
            <a:r>
              <a:rPr lang="fa-IR" sz="2000" b="1" dirty="0" smtClean="0">
                <a:solidFill>
                  <a:schemeClr val="bg1"/>
                </a:solidFill>
                <a:cs typeface="B Zar" pitchFamily="2" charset="-78"/>
              </a:rPr>
              <a:t>اندازه ى قطردانه هاى اين نوع شن 12 تا 25 ميلى متر است.</a:t>
            </a:r>
          </a:p>
        </p:txBody>
      </p:sp>
      <p:sp>
        <p:nvSpPr>
          <p:cNvPr id="5" name="Rectangle 4"/>
          <p:cNvSpPr/>
          <p:nvPr/>
        </p:nvSpPr>
        <p:spPr>
          <a:xfrm>
            <a:off x="4426857" y="5369989"/>
            <a:ext cx="7373257" cy="400110"/>
          </a:xfrm>
          <a:prstGeom prst="rect">
            <a:avLst/>
          </a:prstGeom>
        </p:spPr>
        <p:txBody>
          <a:bodyPr wrap="square">
            <a:spAutoFit/>
          </a:bodyPr>
          <a:lstStyle/>
          <a:p>
            <a:pPr algn="r" rtl="1"/>
            <a:r>
              <a:rPr lang="fa-IR" sz="2000" b="1" dirty="0" smtClean="0">
                <a:solidFill>
                  <a:srgbClr val="FFFF00"/>
                </a:solidFill>
                <a:cs typeface="B Zar" pitchFamily="2" charset="-78"/>
              </a:rPr>
              <a:t>شن درشت: </a:t>
            </a:r>
            <a:r>
              <a:rPr lang="fa-IR" sz="2000" b="1" dirty="0" smtClean="0">
                <a:solidFill>
                  <a:schemeClr val="bg1"/>
                </a:solidFill>
                <a:cs typeface="B Zar" pitchFamily="2" charset="-78"/>
              </a:rPr>
              <a:t>اندازه ى قطردانه هاى اين نوع شن 25 تا 60 ميلى متر است.</a:t>
            </a:r>
          </a:p>
        </p:txBody>
      </p:sp>
      <p:pic>
        <p:nvPicPr>
          <p:cNvPr id="17409" name="Picture 1"/>
          <p:cNvPicPr>
            <a:picLocks noChangeAspect="1" noChangeArrowheads="1"/>
          </p:cNvPicPr>
          <p:nvPr/>
        </p:nvPicPr>
        <p:blipFill>
          <a:blip r:embed="rId2" cstate="print"/>
          <a:srcRect/>
          <a:stretch>
            <a:fillRect/>
          </a:stretch>
        </p:blipFill>
        <p:spPr bwMode="auto">
          <a:xfrm>
            <a:off x="1034596" y="188685"/>
            <a:ext cx="2027918" cy="1683657"/>
          </a:xfrm>
          <a:prstGeom prst="rect">
            <a:avLst/>
          </a:prstGeom>
          <a:noFill/>
          <a:ln w="9525">
            <a:noFill/>
            <a:miter lim="800000"/>
            <a:headEnd/>
            <a:tailEnd/>
          </a:ln>
        </p:spPr>
      </p:pic>
      <p:pic>
        <p:nvPicPr>
          <p:cNvPr id="17410" name="Picture 2"/>
          <p:cNvPicPr>
            <a:picLocks noChangeAspect="1" noChangeArrowheads="1"/>
          </p:cNvPicPr>
          <p:nvPr/>
        </p:nvPicPr>
        <p:blipFill>
          <a:blip r:embed="rId3" cstate="print"/>
          <a:srcRect/>
          <a:stretch>
            <a:fillRect/>
          </a:stretch>
        </p:blipFill>
        <p:spPr bwMode="auto">
          <a:xfrm>
            <a:off x="986973" y="2136433"/>
            <a:ext cx="2148796" cy="1971107"/>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1036411" y="4387624"/>
            <a:ext cx="2258332" cy="2178813"/>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a:stretch>
            <a:fillRect/>
          </a:stretch>
        </p:blipFill>
        <p:spPr bwMode="auto">
          <a:xfrm>
            <a:off x="595086" y="361270"/>
            <a:ext cx="3279321" cy="3006044"/>
          </a:xfrm>
          <a:prstGeom prst="rect">
            <a:avLst/>
          </a:prstGeom>
          <a:noFill/>
          <a:ln w="9525">
            <a:noFill/>
            <a:miter lim="800000"/>
            <a:headEnd/>
            <a:tailEnd/>
          </a:ln>
        </p:spPr>
      </p:pic>
      <p:sp>
        <p:nvSpPr>
          <p:cNvPr id="3" name="Rectangle 2"/>
          <p:cNvSpPr/>
          <p:nvPr/>
        </p:nvSpPr>
        <p:spPr>
          <a:xfrm>
            <a:off x="4572000" y="360180"/>
            <a:ext cx="7257143" cy="2585323"/>
          </a:xfrm>
          <a:prstGeom prst="rect">
            <a:avLst/>
          </a:prstGeom>
        </p:spPr>
        <p:txBody>
          <a:bodyPr wrap="square">
            <a:spAutoFit/>
          </a:bodyPr>
          <a:lstStyle/>
          <a:p>
            <a:pPr algn="just" rtl="1">
              <a:lnSpc>
                <a:spcPct val="150000"/>
              </a:lnSpc>
            </a:pPr>
            <a:r>
              <a:rPr lang="fa-IR" sz="2800" b="1" dirty="0" smtClean="0">
                <a:solidFill>
                  <a:srgbClr val="FFFF00"/>
                </a:solidFill>
                <a:cs typeface="B Zar" pitchFamily="2" charset="-78"/>
              </a:rPr>
              <a:t>ماسه:</a:t>
            </a:r>
          </a:p>
          <a:p>
            <a:pPr algn="just" rtl="1">
              <a:lnSpc>
                <a:spcPct val="150000"/>
              </a:lnSpc>
            </a:pPr>
            <a:r>
              <a:rPr lang="fa-IR" sz="2000" b="1" dirty="0" smtClean="0">
                <a:solidFill>
                  <a:schemeClr val="bg1"/>
                </a:solidFill>
                <a:cs typeface="B Zar" pitchFamily="2" charset="-78"/>
              </a:rPr>
              <a:t>0 تا 5 ميليمتر را ماسه گويند. / دانه هايى به قطر 6ماسه نيز همانند شن به دو شكل گردگوشه (بستر رودخانه) و تيز گوشه (كارخانه ى سنگ شكن) توليد مى شود.</a:t>
            </a:r>
          </a:p>
          <a:p>
            <a:pPr algn="just" rtl="1">
              <a:lnSpc>
                <a:spcPct val="150000"/>
              </a:lnSpc>
            </a:pPr>
            <a:r>
              <a:rPr lang="fa-IR" sz="2000" b="1" dirty="0" smtClean="0">
                <a:solidFill>
                  <a:schemeClr val="bg1"/>
                </a:solidFill>
                <a:cs typeface="B Zar" pitchFamily="2" charset="-78"/>
              </a:rPr>
              <a:t>با توجه به اندازه ى قطر آن، به دسته ه هاى ماسه بادى، ماسه شكرى و ... تقسيم بندى مى شود.</a:t>
            </a:r>
          </a:p>
        </p:txBody>
      </p:sp>
      <p:sp>
        <p:nvSpPr>
          <p:cNvPr id="4" name="Rectangle 3"/>
          <p:cNvSpPr/>
          <p:nvPr/>
        </p:nvSpPr>
        <p:spPr>
          <a:xfrm>
            <a:off x="4673600" y="3530939"/>
            <a:ext cx="7315201" cy="2585323"/>
          </a:xfrm>
          <a:prstGeom prst="rect">
            <a:avLst/>
          </a:prstGeom>
        </p:spPr>
        <p:txBody>
          <a:bodyPr wrap="square">
            <a:spAutoFit/>
          </a:bodyPr>
          <a:lstStyle/>
          <a:p>
            <a:pPr algn="just" rtl="1">
              <a:lnSpc>
                <a:spcPct val="150000"/>
              </a:lnSpc>
            </a:pPr>
            <a:r>
              <a:rPr lang="fa-IR" sz="2800" b="1" dirty="0" smtClean="0">
                <a:solidFill>
                  <a:srgbClr val="FFFF00"/>
                </a:solidFill>
                <a:cs typeface="B Zar" pitchFamily="2" charset="-78"/>
              </a:rPr>
              <a:t>سيمان:</a:t>
            </a:r>
          </a:p>
          <a:p>
            <a:pPr algn="just" rtl="1">
              <a:lnSpc>
                <a:spcPct val="150000"/>
              </a:lnSpc>
            </a:pPr>
            <a:r>
              <a:rPr lang="fa-IR" sz="2000" b="1" dirty="0" smtClean="0">
                <a:solidFill>
                  <a:schemeClr val="bg1"/>
                </a:solidFill>
                <a:cs typeface="B Zar" pitchFamily="2" charset="-78"/>
              </a:rPr>
              <a:t>فرآورده اى است كه از تركيب آن باآب ماده ى چسبنده اى توليد مى شود كه در مجاورت با آب خودگيرى كرده و سخت مى شود . سيمان هاى مورد استفاده با عنوان سيمان پرتلند نوع 4،3،2،1 و 5در ساختمان سازى مصرف مى شود. براى بتن ريزى مِگر اصولاً از سيمان پرتلند نوع 2 استفاده مى شود.</a:t>
            </a:r>
          </a:p>
        </p:txBody>
      </p:sp>
      <p:pic>
        <p:nvPicPr>
          <p:cNvPr id="221187" name="Picture 3"/>
          <p:cNvPicPr>
            <a:picLocks noChangeAspect="1" noChangeArrowheads="1"/>
          </p:cNvPicPr>
          <p:nvPr/>
        </p:nvPicPr>
        <p:blipFill>
          <a:blip r:embed="rId3" cstate="print"/>
          <a:srcRect/>
          <a:stretch>
            <a:fillRect/>
          </a:stretch>
        </p:blipFill>
        <p:spPr bwMode="auto">
          <a:xfrm>
            <a:off x="607332" y="3645581"/>
            <a:ext cx="3456668" cy="2707213"/>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43" y="620209"/>
            <a:ext cx="6676572" cy="3046988"/>
          </a:xfrm>
          <a:prstGeom prst="rect">
            <a:avLst/>
          </a:prstGeom>
        </p:spPr>
        <p:txBody>
          <a:bodyPr wrap="square">
            <a:spAutoFit/>
          </a:bodyPr>
          <a:lstStyle/>
          <a:p>
            <a:pPr algn="just" rtl="1">
              <a:lnSpc>
                <a:spcPct val="150000"/>
              </a:lnSpc>
            </a:pPr>
            <a:r>
              <a:rPr lang="fa-IR" sz="2800" b="1" dirty="0" smtClean="0">
                <a:solidFill>
                  <a:srgbClr val="FFFF00"/>
                </a:solidFill>
                <a:cs typeface="B Zar" pitchFamily="2" charset="-78"/>
              </a:rPr>
              <a:t>آب:</a:t>
            </a:r>
          </a:p>
          <a:p>
            <a:pPr algn="just" rtl="1">
              <a:lnSpc>
                <a:spcPct val="150000"/>
              </a:lnSpc>
            </a:pPr>
            <a:r>
              <a:rPr lang="fa-IR" sz="2000" b="1" dirty="0" smtClean="0">
                <a:solidFill>
                  <a:schemeClr val="bg1"/>
                </a:solidFill>
                <a:cs typeface="B Zar" pitchFamily="2" charset="-78"/>
              </a:rPr>
              <a:t>آب مصرفى در ساخت بتن بايد تميز و صاف باشد. بايد از مصرف آب حاوى مقدار زياد از هر نوع مادّه ى قادر به صدمه زدن به بتن يا آرماتور از قبيل روغن ها، اسيدها، قلياها، املاح، مواد قندى و مواد آلى خوددارى كرد.</a:t>
            </a:r>
          </a:p>
          <a:p>
            <a:pPr algn="just" rtl="1">
              <a:lnSpc>
                <a:spcPct val="150000"/>
              </a:lnSpc>
            </a:pPr>
            <a:r>
              <a:rPr lang="fa-IR" sz="2000" b="1" dirty="0" smtClean="0">
                <a:solidFill>
                  <a:schemeClr val="bg1"/>
                </a:solidFill>
                <a:cs typeface="B Zar" pitchFamily="2" charset="-78"/>
              </a:rPr>
              <a:t>بطور كلى آب آشاميدنى براى ساخت بتن رضايت  بخش تلقى مى شود.</a:t>
            </a:r>
          </a:p>
        </p:txBody>
      </p:sp>
      <p:pic>
        <p:nvPicPr>
          <p:cNvPr id="222210" name="Picture 2"/>
          <p:cNvPicPr>
            <a:picLocks noChangeAspect="1" noChangeArrowheads="1"/>
          </p:cNvPicPr>
          <p:nvPr/>
        </p:nvPicPr>
        <p:blipFill>
          <a:blip r:embed="rId2" cstate="print"/>
          <a:srcRect/>
          <a:stretch>
            <a:fillRect/>
          </a:stretch>
        </p:blipFill>
        <p:spPr bwMode="auto">
          <a:xfrm>
            <a:off x="406400" y="866320"/>
            <a:ext cx="4745375" cy="3850822"/>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9299" y="196335"/>
            <a:ext cx="4261103" cy="584775"/>
          </a:xfrm>
          <a:prstGeom prst="rect">
            <a:avLst/>
          </a:prstGeom>
        </p:spPr>
        <p:txBody>
          <a:bodyPr wrap="none">
            <a:spAutoFit/>
          </a:bodyPr>
          <a:lstStyle/>
          <a:p>
            <a:r>
              <a:rPr lang="fa-IR" sz="3200" b="1" dirty="0" smtClean="0">
                <a:ln>
                  <a:solidFill>
                    <a:sysClr val="windowText" lastClr="000000"/>
                  </a:solidFill>
                </a:ln>
                <a:solidFill>
                  <a:srgbClr val="FF33CC"/>
                </a:solidFill>
                <a:cs typeface="B Titr" pitchFamily="2" charset="-78"/>
              </a:rPr>
              <a:t>دستورالعمل اجراى بتن مِگر:</a:t>
            </a:r>
          </a:p>
        </p:txBody>
      </p:sp>
      <p:sp>
        <p:nvSpPr>
          <p:cNvPr id="3" name="Rectangle 2"/>
          <p:cNvSpPr/>
          <p:nvPr/>
        </p:nvSpPr>
        <p:spPr>
          <a:xfrm>
            <a:off x="5413829" y="745427"/>
            <a:ext cx="6531428" cy="1938992"/>
          </a:xfrm>
          <a:prstGeom prst="rect">
            <a:avLst/>
          </a:prstGeom>
        </p:spPr>
        <p:txBody>
          <a:bodyPr wrap="square">
            <a:spAutoFit/>
          </a:bodyPr>
          <a:lstStyle/>
          <a:p>
            <a:pPr algn="just" rtl="1">
              <a:lnSpc>
                <a:spcPct val="150000"/>
              </a:lnSpc>
            </a:pPr>
            <a:r>
              <a:rPr lang="fa-IR" sz="2000" b="1" dirty="0" smtClean="0">
                <a:solidFill>
                  <a:schemeClr val="bg1"/>
                </a:solidFill>
                <a:cs typeface="B Zar" pitchFamily="2" charset="-78"/>
              </a:rPr>
              <a:t>اجراى يك لايه بتن مِگر در زير تمامى پى هاى بتن آرمه كه در مجاورت سطح زيرين خود آرماتور دارند لازم است.</a:t>
            </a:r>
          </a:p>
          <a:p>
            <a:pPr algn="just" rtl="1">
              <a:lnSpc>
                <a:spcPct val="150000"/>
              </a:lnSpc>
            </a:pPr>
            <a:r>
              <a:rPr lang="fa-IR" sz="2000" b="1" dirty="0" smtClean="0">
                <a:solidFill>
                  <a:schemeClr val="bg1"/>
                </a:solidFill>
                <a:cs typeface="B Zar" pitchFamily="2" charset="-78"/>
              </a:rPr>
              <a:t>بتن مگر خطر آلوده شدن بتن سازه اى را در هنگام انجام عمليات بتن ريزى كم مى كند.</a:t>
            </a:r>
          </a:p>
        </p:txBody>
      </p:sp>
      <p:pic>
        <p:nvPicPr>
          <p:cNvPr id="223234" name="Picture 2"/>
          <p:cNvPicPr>
            <a:picLocks noChangeAspect="1" noChangeArrowheads="1"/>
          </p:cNvPicPr>
          <p:nvPr/>
        </p:nvPicPr>
        <p:blipFill>
          <a:blip r:embed="rId2" cstate="print"/>
          <a:srcRect/>
          <a:stretch>
            <a:fillRect/>
          </a:stretch>
        </p:blipFill>
        <p:spPr bwMode="auto">
          <a:xfrm>
            <a:off x="549274" y="224292"/>
            <a:ext cx="4196897" cy="3101247"/>
          </a:xfrm>
          <a:prstGeom prst="rect">
            <a:avLst/>
          </a:prstGeom>
          <a:noFill/>
          <a:ln w="9525">
            <a:noFill/>
            <a:miter lim="800000"/>
            <a:headEnd/>
            <a:tailEnd/>
          </a:ln>
        </p:spPr>
      </p:pic>
      <p:sp>
        <p:nvSpPr>
          <p:cNvPr id="5" name="Rectangle 4"/>
          <p:cNvSpPr/>
          <p:nvPr/>
        </p:nvSpPr>
        <p:spPr>
          <a:xfrm>
            <a:off x="711199" y="3422694"/>
            <a:ext cx="6096000" cy="2677656"/>
          </a:xfrm>
          <a:prstGeom prst="rect">
            <a:avLst/>
          </a:prstGeom>
        </p:spPr>
        <p:txBody>
          <a:bodyPr>
            <a:spAutoFit/>
          </a:bodyPr>
          <a:lstStyle/>
          <a:p>
            <a:pPr algn="just" rtl="1">
              <a:lnSpc>
                <a:spcPct val="150000"/>
              </a:lnSpc>
            </a:pPr>
            <a:r>
              <a:rPr lang="fa-IR" sz="3200" b="1" dirty="0" smtClean="0">
                <a:ln>
                  <a:solidFill>
                    <a:sysClr val="windowText" lastClr="000000"/>
                  </a:solidFill>
                </a:ln>
                <a:solidFill>
                  <a:srgbClr val="FF33CC"/>
                </a:solidFill>
                <a:cs typeface="B Titr" pitchFamily="2" charset="-78"/>
              </a:rPr>
              <a:t>ارتفاع بتن مِگر مطابق نقشه:</a:t>
            </a:r>
          </a:p>
          <a:p>
            <a:pPr algn="just" rtl="1">
              <a:lnSpc>
                <a:spcPct val="150000"/>
              </a:lnSpc>
            </a:pPr>
            <a:r>
              <a:rPr lang="fa-IR" sz="2000" b="1" dirty="0" smtClean="0">
                <a:solidFill>
                  <a:schemeClr val="bg1"/>
                </a:solidFill>
                <a:cs typeface="B Zar" pitchFamily="2" charset="-78"/>
              </a:rPr>
              <a:t>با توجّه به نقشه هاى اجرايى (جزئيات) و اندازه هاى تعيين شده توسّط مهندسين طرّاح، ارتفاع بتن مِگر در نظر گرفته مى شود.</a:t>
            </a:r>
          </a:p>
          <a:p>
            <a:pPr algn="just" rtl="1">
              <a:lnSpc>
                <a:spcPct val="150000"/>
              </a:lnSpc>
            </a:pPr>
            <a:r>
              <a:rPr lang="fa-IR" sz="2000" b="1" dirty="0" smtClean="0">
                <a:solidFill>
                  <a:schemeClr val="bg1"/>
                </a:solidFill>
                <a:cs typeface="B Zar" pitchFamily="2" charset="-78"/>
              </a:rPr>
              <a:t>ضخامت لايه ى بتن (مِگر) پاكيزگى به هيچ عنوان نبايد كمتر از 5 سانتى متر باشد.</a:t>
            </a:r>
          </a:p>
        </p:txBody>
      </p:sp>
      <p:pic>
        <p:nvPicPr>
          <p:cNvPr id="223235" name="Picture 3"/>
          <p:cNvPicPr>
            <a:picLocks noChangeAspect="1" noChangeArrowheads="1"/>
          </p:cNvPicPr>
          <p:nvPr/>
        </p:nvPicPr>
        <p:blipFill>
          <a:blip r:embed="rId3" cstate="print"/>
          <a:srcRect/>
          <a:stretch>
            <a:fillRect/>
          </a:stretch>
        </p:blipFill>
        <p:spPr bwMode="auto">
          <a:xfrm>
            <a:off x="7866744" y="2728686"/>
            <a:ext cx="2598056" cy="378822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46045" y="239493"/>
            <a:ext cx="2348720"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استامبولی: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4" name="TextBox 3"/>
          <p:cNvSpPr txBox="1"/>
          <p:nvPr/>
        </p:nvSpPr>
        <p:spPr>
          <a:xfrm>
            <a:off x="609600" y="921671"/>
            <a:ext cx="11277597" cy="2062103"/>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جهت حمل مواد و مصالح ساختمانی سبک و نیز آماده کردن انواع ملاط از</a:t>
            </a:r>
            <a:r>
              <a:rPr lang="en-US"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 </a:t>
            </a:r>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این ابزار استفاده می‌شود استانبولى يك ظرف فلزى مخروطی شکل ناقص است كه داراى ارتفاع ۱۵ سانتى متر و قطر قاعده‌ی ۲۵ سانتى متر و قطر دهانه‌ی ۵۰ سانتى متر بوده و در اندازه‌های کوچک‌تر و بزرگ‌تر مورد استفاده قرار می‌گیرد.</a:t>
            </a:r>
          </a:p>
        </p:txBody>
      </p:sp>
      <p:pic>
        <p:nvPicPr>
          <p:cNvPr id="5" name="Picture 4" descr="http://sakhteman115.com/wp-content/uploads/2018/01/856585ty858.jpg"/>
          <p:cNvPicPr>
            <a:picLocks noChangeAspect="1" noChangeArrowheads="1"/>
          </p:cNvPicPr>
          <p:nvPr/>
        </p:nvPicPr>
        <p:blipFill>
          <a:blip r:embed="rId2" cstate="print"/>
          <a:srcRect/>
          <a:stretch>
            <a:fillRect/>
          </a:stretch>
        </p:blipFill>
        <p:spPr bwMode="auto">
          <a:xfrm>
            <a:off x="455612" y="3294742"/>
            <a:ext cx="6696075" cy="2685144"/>
          </a:xfrm>
          <a:prstGeom prst="rect">
            <a:avLst/>
          </a:prstGeom>
          <a:noFill/>
        </p:spPr>
      </p:pic>
      <p:pic>
        <p:nvPicPr>
          <p:cNvPr id="55297" name="Picture 1"/>
          <p:cNvPicPr>
            <a:picLocks noChangeAspect="1" noChangeArrowheads="1"/>
          </p:cNvPicPr>
          <p:nvPr/>
        </p:nvPicPr>
        <p:blipFill>
          <a:blip r:embed="rId3" cstate="print"/>
          <a:srcRect/>
          <a:stretch>
            <a:fillRect/>
          </a:stretch>
        </p:blipFill>
        <p:spPr bwMode="auto">
          <a:xfrm>
            <a:off x="7318828" y="3331027"/>
            <a:ext cx="4031343" cy="2634344"/>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5543" y="293024"/>
            <a:ext cx="7199086" cy="5409173"/>
          </a:xfrm>
          <a:prstGeom prst="rect">
            <a:avLst/>
          </a:prstGeom>
        </p:spPr>
        <p:txBody>
          <a:bodyPr wrap="square">
            <a:spAutoFit/>
          </a:bodyPr>
          <a:lstStyle/>
          <a:p>
            <a:pPr algn="just" rtl="1">
              <a:lnSpc>
                <a:spcPct val="150000"/>
              </a:lnSpc>
            </a:pPr>
            <a:r>
              <a:rPr lang="fa-IR" sz="3200" b="1" dirty="0" smtClean="0">
                <a:ln>
                  <a:solidFill>
                    <a:sysClr val="windowText" lastClr="000000"/>
                  </a:solidFill>
                </a:ln>
                <a:solidFill>
                  <a:srgbClr val="FF33CC"/>
                </a:solidFill>
                <a:cs typeface="B Titr" pitchFamily="2" charset="-78"/>
              </a:rPr>
              <a:t>اصول بتن ريزى مِگر و كنترل ارتفاع آن:</a:t>
            </a:r>
          </a:p>
          <a:p>
            <a:pPr algn="just" rtl="1">
              <a:lnSpc>
                <a:spcPct val="150000"/>
              </a:lnSpc>
            </a:pPr>
            <a:r>
              <a:rPr lang="fa-IR" sz="2000" b="1" dirty="0" smtClean="0">
                <a:solidFill>
                  <a:schemeClr val="bg1"/>
                </a:solidFill>
                <a:cs typeface="B Zar" pitchFamily="2" charset="-78"/>
              </a:rPr>
              <a:t>براى ريختن بتن مِگر، پس از آماده سازى كف پى، براى اين كه آب بتن سريعاً توسط كف زير پى خارج نشود، لازم است بستر بتن ريزى مرطوب شود، البته بايد مراقب بود تا آب در كف پى جمع نشود و فقط رطوبت وجود داشته باشد. بعد از مرطوب شدن كف پى، مى بايست بتن آماده شده (شن + ماسه + سيمان + آب) را در محدوده ى ابعاد پى بعلاوه ى 5 تا 10 سانتى متراز هر طرف (بجز در</a:t>
            </a:r>
          </a:p>
          <a:p>
            <a:pPr algn="just" rtl="1">
              <a:lnSpc>
                <a:spcPct val="150000"/>
              </a:lnSpc>
            </a:pPr>
            <a:r>
              <a:rPr lang="fa-IR" sz="2000" b="1" dirty="0" smtClean="0">
                <a:solidFill>
                  <a:schemeClr val="bg1"/>
                </a:solidFill>
                <a:cs typeface="B Zar" pitchFamily="2" charset="-78"/>
              </a:rPr>
              <a:t>حريم همسايه) ريخت.</a:t>
            </a:r>
          </a:p>
          <a:p>
            <a:pPr algn="just" rtl="1">
              <a:lnSpc>
                <a:spcPct val="150000"/>
              </a:lnSpc>
            </a:pPr>
            <a:r>
              <a:rPr lang="fa-IR" sz="2000" b="1" dirty="0" smtClean="0">
                <a:solidFill>
                  <a:schemeClr val="bg1"/>
                </a:solidFill>
                <a:cs typeface="B Zar" pitchFamily="2" charset="-78"/>
              </a:rPr>
              <a:t>بتن ريخته شده بايد كاملاً متراكم شده و سطح بالايى آن با استفاده از شمشه و تراز و يا شيلنگ تراز، كاملاً تراز شده و ماله كشى با استفاده از تخته ماله به صورت صاف و يكنواخت انجام گيرد. همانطور که در شكل مشاهده می شود بتن مِگر ريخته شده و با استفاده از شمشه صاف گرديده است.</a:t>
            </a:r>
          </a:p>
        </p:txBody>
      </p:sp>
      <p:pic>
        <p:nvPicPr>
          <p:cNvPr id="224258" name="Picture 2"/>
          <p:cNvPicPr>
            <a:picLocks noChangeAspect="1" noChangeArrowheads="1"/>
          </p:cNvPicPr>
          <p:nvPr/>
        </p:nvPicPr>
        <p:blipFill>
          <a:blip r:embed="rId2" cstate="print"/>
          <a:srcRect/>
          <a:stretch>
            <a:fillRect/>
          </a:stretch>
        </p:blipFill>
        <p:spPr bwMode="auto">
          <a:xfrm>
            <a:off x="225199" y="2936651"/>
            <a:ext cx="4332287" cy="2898093"/>
          </a:xfrm>
          <a:prstGeom prst="rect">
            <a:avLst/>
          </a:prstGeom>
          <a:noFill/>
          <a:ln w="9525">
            <a:noFill/>
            <a:miter lim="800000"/>
            <a:headEnd/>
            <a:tailEnd/>
          </a:ln>
        </p:spPr>
      </p:pic>
      <p:pic>
        <p:nvPicPr>
          <p:cNvPr id="224259" name="Picture 3"/>
          <p:cNvPicPr>
            <a:picLocks noChangeAspect="1" noChangeArrowheads="1"/>
          </p:cNvPicPr>
          <p:nvPr/>
        </p:nvPicPr>
        <p:blipFill>
          <a:blip r:embed="rId3" cstate="print"/>
          <a:srcRect/>
          <a:stretch>
            <a:fillRect/>
          </a:stretch>
        </p:blipFill>
        <p:spPr bwMode="auto">
          <a:xfrm>
            <a:off x="234950" y="297996"/>
            <a:ext cx="4322535" cy="2237101"/>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228" y="546411"/>
            <a:ext cx="11713029" cy="5139869"/>
          </a:xfrm>
          <a:prstGeom prst="rect">
            <a:avLst/>
          </a:prstGeom>
        </p:spPr>
        <p:txBody>
          <a:bodyPr wrap="square">
            <a:spAutoFit/>
          </a:bodyPr>
          <a:lstStyle/>
          <a:p>
            <a:pPr algn="ctr" rtl="1">
              <a:lnSpc>
                <a:spcPct val="200000"/>
              </a:lnSpc>
            </a:pPr>
            <a:r>
              <a:rPr lang="fa-IR" sz="3200" b="1" dirty="0" smtClean="0">
                <a:solidFill>
                  <a:srgbClr val="C00000"/>
                </a:solidFill>
                <a:cs typeface="B Zar" pitchFamily="2" charset="-78"/>
              </a:rPr>
              <a:t>پس از انجام عمليات بتن ريزى بتن مِگر،عمل آوردن بتن انجام مى شود.</a:t>
            </a:r>
          </a:p>
          <a:p>
            <a:pPr algn="ctr" rtl="1">
              <a:lnSpc>
                <a:spcPct val="200000"/>
              </a:lnSpc>
            </a:pPr>
            <a:r>
              <a:rPr lang="fa-IR" sz="2800" b="1" dirty="0" smtClean="0">
                <a:solidFill>
                  <a:srgbClr val="FFFF00"/>
                </a:solidFill>
                <a:cs typeface="B Zar" pitchFamily="2" charset="-78"/>
              </a:rPr>
              <a:t>عمل آوردن بتن، فرآيندى است كه طى آن از اُفت رطوبت بتن جلوگيرى به عمل مى آيد و دماى بتن در حدى رضايت بخش حفظ مى شود.</a:t>
            </a:r>
          </a:p>
          <a:p>
            <a:pPr algn="ctr" rtl="1">
              <a:lnSpc>
                <a:spcPct val="200000"/>
              </a:lnSpc>
            </a:pPr>
            <a:r>
              <a:rPr lang="fa-IR" sz="2400" b="1" dirty="0" smtClean="0">
                <a:solidFill>
                  <a:srgbClr val="0070C0"/>
                </a:solidFill>
                <a:cs typeface="B Zar" pitchFamily="2" charset="-78"/>
              </a:rPr>
              <a:t>عمل آوردن بايد بلافاصله بعد از تراكم بتن آغاز شود. عمل آوردن بتن از مراقبت 2، محافظت 3 وپروراندن 4</a:t>
            </a:r>
          </a:p>
          <a:p>
            <a:pPr algn="ctr" rtl="1">
              <a:lnSpc>
                <a:spcPct val="200000"/>
              </a:lnSpc>
            </a:pPr>
            <a:r>
              <a:rPr lang="fa-IR" sz="2400" b="1" dirty="0" smtClean="0">
                <a:solidFill>
                  <a:srgbClr val="0070C0"/>
                </a:solidFill>
                <a:cs typeface="B Zar" pitchFamily="2" charset="-78"/>
              </a:rPr>
              <a:t>تشكيل مى شود.</a:t>
            </a:r>
          </a:p>
          <a:p>
            <a:pPr algn="ctr" rtl="1">
              <a:lnSpc>
                <a:spcPct val="200000"/>
              </a:lnSpc>
            </a:pPr>
            <a:r>
              <a:rPr lang="fa-IR" sz="2800" b="1" dirty="0" smtClean="0">
                <a:solidFill>
                  <a:srgbClr val="FF0000"/>
                </a:solidFill>
                <a:cs typeface="B Zar" pitchFamily="2" charset="-78"/>
              </a:rPr>
              <a:t>در زمان ريختن بتن، دقّت شود كه ارتفاع بتن مگر در هر نقطه كمتر از 5 سانتى متر نباشد.</a:t>
            </a: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348344" y="92560"/>
            <a:ext cx="5936342" cy="6409840"/>
          </a:xfrm>
          <a:prstGeom prst="rect">
            <a:avLst/>
          </a:prstGeom>
          <a:noFill/>
          <a:ln w="9525">
            <a:noFill/>
            <a:miter lim="800000"/>
            <a:headEnd/>
            <a:tailEnd/>
          </a:ln>
        </p:spPr>
      </p:pic>
      <p:pic>
        <p:nvPicPr>
          <p:cNvPr id="225284" name="Picture 4"/>
          <p:cNvPicPr>
            <a:picLocks noChangeAspect="1" noChangeArrowheads="1"/>
          </p:cNvPicPr>
          <p:nvPr/>
        </p:nvPicPr>
        <p:blipFill>
          <a:blip r:embed="rId3" cstate="print"/>
          <a:srcRect/>
          <a:stretch>
            <a:fillRect/>
          </a:stretch>
        </p:blipFill>
        <p:spPr bwMode="auto">
          <a:xfrm>
            <a:off x="6357258" y="2017486"/>
            <a:ext cx="5602514" cy="461736"/>
          </a:xfrm>
          <a:prstGeom prst="rect">
            <a:avLst/>
          </a:prstGeom>
          <a:noFill/>
          <a:ln w="9525">
            <a:noFill/>
            <a:miter lim="800000"/>
            <a:headEnd/>
            <a:tailEnd/>
          </a:ln>
        </p:spPr>
      </p:pic>
      <p:pic>
        <p:nvPicPr>
          <p:cNvPr id="225285" name="Picture 5"/>
          <p:cNvPicPr>
            <a:picLocks noChangeAspect="1" noChangeArrowheads="1"/>
          </p:cNvPicPr>
          <p:nvPr/>
        </p:nvPicPr>
        <p:blipFill>
          <a:blip r:embed="rId4" cstate="print"/>
          <a:srcRect/>
          <a:stretch>
            <a:fillRect/>
          </a:stretch>
        </p:blipFill>
        <p:spPr bwMode="auto">
          <a:xfrm>
            <a:off x="6342741" y="2859315"/>
            <a:ext cx="5675087" cy="1317172"/>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ششم:</a:t>
            </a:r>
          </a:p>
          <a:p>
            <a:pPr algn="ctr">
              <a:lnSpc>
                <a:spcPct val="150000"/>
              </a:lnSpc>
            </a:pPr>
            <a:r>
              <a:rPr lang="fa-IR" sz="5400" dirty="0" smtClean="0">
                <a:solidFill>
                  <a:srgbClr val="0070C0"/>
                </a:solidFill>
                <a:cs typeface="B Titr" pitchFamily="2" charset="-78"/>
              </a:rPr>
              <a:t>ساخت ملا تها و شناخت موارد استفاده آن ها</a:t>
            </a: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86" y="0"/>
            <a:ext cx="11901715" cy="3046988"/>
          </a:xfrm>
          <a:prstGeom prst="rect">
            <a:avLst/>
          </a:prstGeom>
        </p:spPr>
        <p:txBody>
          <a:bodyPr wrap="square">
            <a:spAutoFit/>
          </a:bodyPr>
          <a:lstStyle/>
          <a:p>
            <a:pPr algn="just" rtl="1">
              <a:lnSpc>
                <a:spcPct val="150000"/>
              </a:lnSpc>
            </a:pPr>
            <a:r>
              <a:rPr lang="fa-IR" sz="2800" b="1" dirty="0" smtClean="0">
                <a:solidFill>
                  <a:srgbClr val="FFFF00"/>
                </a:solidFill>
                <a:cs typeface="B Zar" pitchFamily="2" charset="-78"/>
              </a:rPr>
              <a:t>تعریف</a:t>
            </a:r>
          </a:p>
          <a:p>
            <a:pPr algn="just" rtl="1">
              <a:lnSpc>
                <a:spcPct val="150000"/>
              </a:lnSpc>
            </a:pPr>
            <a:r>
              <a:rPr lang="fa-IR" sz="2000" b="1" dirty="0" smtClean="0">
                <a:solidFill>
                  <a:schemeClr val="bg1"/>
                </a:solidFill>
                <a:cs typeface="B Zar" pitchFamily="2" charset="-78"/>
              </a:rPr>
              <a:t>ملات تازه ، جسمی است خمیري که از اختلاط جسم چسباننده ، مانند خمیر سیمان ، و جسم پر کننده ، مانند سنگدانه ي ریز ، ساخته و در صورت نیاز به مشخصات ویژه ي کاربري ، از مواد افزودنی در آن استفاده می شود .</a:t>
            </a:r>
          </a:p>
          <a:p>
            <a:pPr algn="just" rtl="1">
              <a:lnSpc>
                <a:spcPct val="150000"/>
              </a:lnSpc>
            </a:pPr>
            <a:r>
              <a:rPr lang="fa-IR" sz="2000" b="1" dirty="0" smtClean="0">
                <a:solidFill>
                  <a:schemeClr val="bg1"/>
                </a:solidFill>
                <a:cs typeface="B Zar" pitchFamily="2" charset="-78"/>
              </a:rPr>
              <a:t>از ملات براي چسباندن قطعات مصالح بنایی به یکدیگر ، تأمین بستر براي توزیع بار ، اندود کاري ، نماسازي و بند کشی استفاده می کنند . البته باید توجه کرد که بجز ملاتها چسبهاي دیگري نیز در ساختمان بکار می رود مانند چسب سنگو یا چسبهاي رزینی که به آنها ملات گفته نمی شود. </a:t>
            </a:r>
            <a:endParaRPr lang="fa-IR" sz="2000" b="1" dirty="0">
              <a:solidFill>
                <a:schemeClr val="bg1"/>
              </a:solidFill>
              <a:cs typeface="B Zar" pitchFamily="2" charset="-78"/>
            </a:endParaRPr>
          </a:p>
        </p:txBody>
      </p:sp>
      <p:pic>
        <p:nvPicPr>
          <p:cNvPr id="1026" name="Picture 2"/>
          <p:cNvPicPr>
            <a:picLocks noChangeAspect="1" noChangeArrowheads="1"/>
          </p:cNvPicPr>
          <p:nvPr/>
        </p:nvPicPr>
        <p:blipFill>
          <a:blip r:embed="rId2" cstate="print"/>
          <a:srcRect/>
          <a:stretch>
            <a:fillRect/>
          </a:stretch>
        </p:blipFill>
        <p:spPr bwMode="auto">
          <a:xfrm>
            <a:off x="464457" y="3309257"/>
            <a:ext cx="3436206" cy="2570390"/>
          </a:xfrm>
          <a:prstGeom prst="rect">
            <a:avLst/>
          </a:prstGeom>
          <a:noFill/>
          <a:ln w="9525">
            <a:noFill/>
            <a:miter lim="800000"/>
            <a:headEnd/>
            <a:tailEnd/>
          </a:ln>
        </p:spPr>
      </p:pic>
      <p:sp>
        <p:nvSpPr>
          <p:cNvPr id="4" name="Rectangle 3"/>
          <p:cNvSpPr/>
          <p:nvPr/>
        </p:nvSpPr>
        <p:spPr>
          <a:xfrm>
            <a:off x="4267201" y="3080556"/>
            <a:ext cx="7924799" cy="3416320"/>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ملات ها بطور کلی اعمال پنجگانه زیر را انجام میدهند:</a:t>
            </a:r>
          </a:p>
          <a:p>
            <a:pPr algn="just" rtl="1">
              <a:lnSpc>
                <a:spcPct val="150000"/>
              </a:lnSpc>
            </a:pPr>
            <a:r>
              <a:rPr lang="fa-IR" b="1" dirty="0" smtClean="0">
                <a:solidFill>
                  <a:schemeClr val="bg1"/>
                </a:solidFill>
                <a:cs typeface="B Zar" pitchFamily="2" charset="-78"/>
              </a:rPr>
              <a:t>1. قطعات را به یکدیگر میچسبانند و فضاي ما بین آن ها را پر مینمایند.</a:t>
            </a:r>
          </a:p>
          <a:p>
            <a:pPr algn="just" rtl="1">
              <a:lnSpc>
                <a:spcPct val="150000"/>
              </a:lnSpc>
            </a:pPr>
            <a:r>
              <a:rPr lang="fa-IR" b="1" dirty="0" smtClean="0">
                <a:solidFill>
                  <a:schemeClr val="bg1"/>
                </a:solidFill>
                <a:cs typeface="B Zar" pitchFamily="2" charset="-78"/>
              </a:rPr>
              <a:t>2. با یکپارچگی که ایجاد مینمایند باعث توزیع تقریباً یکنواخت نیرو میشوند.</a:t>
            </a:r>
          </a:p>
          <a:p>
            <a:pPr algn="just" rtl="1">
              <a:lnSpc>
                <a:spcPct val="150000"/>
              </a:lnSpc>
            </a:pPr>
            <a:r>
              <a:rPr lang="fa-IR" b="1" dirty="0" smtClean="0">
                <a:solidFill>
                  <a:schemeClr val="bg1"/>
                </a:solidFill>
                <a:cs typeface="B Zar" pitchFamily="2" charset="-78"/>
              </a:rPr>
              <a:t>3. اختلاف اندازه در اجزا را جبران مینمایند.</a:t>
            </a:r>
          </a:p>
          <a:p>
            <a:pPr algn="just" rtl="1">
              <a:lnSpc>
                <a:spcPct val="150000"/>
              </a:lnSpc>
            </a:pPr>
            <a:r>
              <a:rPr lang="fa-IR" b="1" dirty="0" smtClean="0">
                <a:solidFill>
                  <a:schemeClr val="bg1"/>
                </a:solidFill>
                <a:cs typeface="B Zar" pitchFamily="2" charset="-78"/>
              </a:rPr>
              <a:t>4. موجب میشوند قطعات فلزي و مسلح کننده ها با دیوار، به صورت کامل و یکپارچه عمل کنند.</a:t>
            </a:r>
          </a:p>
          <a:p>
            <a:pPr algn="just" rtl="1">
              <a:lnSpc>
                <a:spcPct val="150000"/>
              </a:lnSpc>
            </a:pPr>
            <a:r>
              <a:rPr lang="fa-IR" b="1" dirty="0" smtClean="0">
                <a:solidFill>
                  <a:schemeClr val="bg1"/>
                </a:solidFill>
                <a:cs typeface="B Zar" pitchFamily="2" charset="-78"/>
              </a:rPr>
              <a:t>5. به کمکایجاد خطوط سایه روشن و یا تاثیر رنگموجب پدید آمدن ماهیتی زیبا میشوند.</a:t>
            </a:r>
          </a:p>
          <a:p>
            <a:pPr algn="just" rtl="1">
              <a:lnSpc>
                <a:spcPct val="150000"/>
              </a:lnSpc>
            </a:pPr>
            <a:r>
              <a:rPr lang="fa-IR" b="1" dirty="0" smtClean="0">
                <a:solidFill>
                  <a:schemeClr val="bg1"/>
                </a:solidFill>
                <a:cs typeface="B Zar" pitchFamily="2" charset="-78"/>
              </a:rPr>
              <a:t>مصالح مورد استفاده در ملات باید به دقت اندازهگیري و مخلوط شوند تا تعادل مطلوبی را براي بر آوردن خصوصیات اساسی آن بدست بدهند.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658" y="-94668"/>
            <a:ext cx="11930743" cy="6555641"/>
          </a:xfrm>
          <a:prstGeom prst="rect">
            <a:avLst/>
          </a:prstGeom>
        </p:spPr>
        <p:txBody>
          <a:bodyPr wrap="square">
            <a:spAutoFit/>
          </a:bodyPr>
          <a:lstStyle/>
          <a:p>
            <a:pPr algn="just" rtl="1">
              <a:lnSpc>
                <a:spcPts val="2800"/>
              </a:lnSpc>
            </a:pPr>
            <a:r>
              <a:rPr lang="fa-IR" sz="2400" b="1" dirty="0" smtClean="0">
                <a:solidFill>
                  <a:srgbClr val="FFFF00"/>
                </a:solidFill>
                <a:cs typeface="B Zar" pitchFamily="2" charset="-78"/>
              </a:rPr>
              <a:t>دسته بندي</a:t>
            </a:r>
          </a:p>
          <a:p>
            <a:pPr algn="just" rtl="1">
              <a:lnSpc>
                <a:spcPts val="2800"/>
              </a:lnSpc>
            </a:pPr>
            <a:r>
              <a:rPr lang="fa-IR" b="1" dirty="0" smtClean="0">
                <a:solidFill>
                  <a:schemeClr val="bg1"/>
                </a:solidFill>
                <a:cs typeface="B Zar" pitchFamily="2" charset="-78"/>
              </a:rPr>
              <a:t>ملات ها ، از نظر گیرشو سخت شدن ، به دو دسته هوایی و آبی به شرح زیر تقسیم می شوند:</a:t>
            </a:r>
          </a:p>
          <a:p>
            <a:pPr algn="just" rtl="1">
              <a:lnSpc>
                <a:spcPts val="2800"/>
              </a:lnSpc>
            </a:pPr>
            <a:r>
              <a:rPr lang="fa-IR" b="1" dirty="0" smtClean="0">
                <a:solidFill>
                  <a:srgbClr val="FFFF00"/>
                </a:solidFill>
                <a:cs typeface="B Zar" pitchFamily="2" charset="-78"/>
              </a:rPr>
              <a:t>الف )ملات هوایی : </a:t>
            </a:r>
            <a:r>
              <a:rPr lang="fa-IR" b="1" dirty="0" smtClean="0">
                <a:solidFill>
                  <a:schemeClr val="bg1"/>
                </a:solidFill>
                <a:cs typeface="B Zar" pitchFamily="2" charset="-78"/>
              </a:rPr>
              <a:t>این نوع ملات ها یا به طور فیزیکی در هوا خشکمی شوند و آب آزاد آنها تخمیر می شود(مانند ملات گل و کاهگل ) یا به طور شیمیایی در معرضهوا می گیرند و خشکو سفت می شوند ، مانند ملات گچ و ملات آهکهوایی . این ملات ها براي گرفتن و سخت شدن و سخت ماندن به هوا نیاز دارند.</a:t>
            </a:r>
          </a:p>
          <a:p>
            <a:pPr algn="just" rtl="1">
              <a:lnSpc>
                <a:spcPts val="2800"/>
              </a:lnSpc>
            </a:pPr>
            <a:r>
              <a:rPr lang="fa-IR" b="1" dirty="0" smtClean="0">
                <a:solidFill>
                  <a:srgbClr val="FFFF00"/>
                </a:solidFill>
                <a:cs typeface="B Zar" pitchFamily="2" charset="-78"/>
              </a:rPr>
              <a:t>ب ) ملات آبی : </a:t>
            </a:r>
            <a:r>
              <a:rPr lang="fa-IR" b="1" dirty="0" smtClean="0">
                <a:solidFill>
                  <a:schemeClr val="bg1"/>
                </a:solidFill>
                <a:cs typeface="B Zar" pitchFamily="2" charset="-78"/>
              </a:rPr>
              <a:t>این ملات ها در آب یا هواي مرطوب بطور شیمیایی می گیرند و سفت و سخت می شوند ؛ مانند ملات هاي سیمانی یا گل آهک.ملاتها از نظر زمان گیرشعمدتا شامل ملاتهاي زودگیر و ملات هاي دیر گیر هستند.</a:t>
            </a:r>
          </a:p>
          <a:p>
            <a:pPr algn="just" rtl="1">
              <a:lnSpc>
                <a:spcPts val="2800"/>
              </a:lnSpc>
            </a:pPr>
            <a:r>
              <a:rPr lang="fa-IR" sz="2400" b="1" dirty="0" smtClean="0">
                <a:solidFill>
                  <a:srgbClr val="FFFF00"/>
                </a:solidFill>
                <a:cs typeface="B Zar" pitchFamily="2" charset="-78"/>
              </a:rPr>
              <a:t>ملاتهاي زودگیر :</a:t>
            </a:r>
          </a:p>
          <a:p>
            <a:pPr algn="just" rtl="1">
              <a:lnSpc>
                <a:spcPts val="2800"/>
              </a:lnSpc>
              <a:buFontTx/>
              <a:buChar char="-"/>
            </a:pPr>
            <a:r>
              <a:rPr lang="fa-IR" b="1" dirty="0" smtClean="0">
                <a:solidFill>
                  <a:schemeClr val="bg1"/>
                </a:solidFill>
                <a:cs typeface="B Zar" pitchFamily="2" charset="-78"/>
              </a:rPr>
              <a:t>این ملاتها بسیار زودگیر بوده بطوریکه پس از 3 الی 4 دقیقه بعد از آنکه با آب مخلوط شدند شروع به سخت شدن نموده و بعد از 10 الی 15 دقیقه عمل سخت شدن به پایان می رسد. محل مصرف این ملاتها بیشتر در تیغه هاي 5 سانتی متري می باشد و یا براي نصب موقت قطعات به یکدیگر و یا به دیوار است .از انواع ملاتهاي زودگیر می توان ملات گچ – ملات خاك و گچ و ملاتها با سیمانهاي زودگیر نام برد.</a:t>
            </a:r>
          </a:p>
          <a:p>
            <a:pPr algn="just" rtl="1">
              <a:lnSpc>
                <a:spcPts val="2800"/>
              </a:lnSpc>
            </a:pPr>
            <a:r>
              <a:rPr lang="fa-IR" b="1" dirty="0" smtClean="0">
                <a:solidFill>
                  <a:srgbClr val="FFFF00"/>
                </a:solidFill>
                <a:cs typeface="B Zar" pitchFamily="2" charset="-78"/>
              </a:rPr>
              <a:t>ملاتهاي دیرگیر:</a:t>
            </a:r>
          </a:p>
          <a:p>
            <a:pPr algn="just" rtl="1">
              <a:lnSpc>
                <a:spcPts val="2800"/>
              </a:lnSpc>
            </a:pPr>
            <a:r>
              <a:rPr lang="fa-IR" b="1" dirty="0" smtClean="0">
                <a:solidFill>
                  <a:schemeClr val="bg1"/>
                </a:solidFill>
                <a:cs typeface="B Zar" pitchFamily="2" charset="-78"/>
              </a:rPr>
              <a:t>این ملاتها اغلب در مجاورت هوا و گاهی نیز در زیر آب سخت می شوند. زمان سخت شدن این ملاتها اغلب از ساعت شروع شده و تا 48 ساعت تقریبا به 80 % سختی خود می رسند.</a:t>
            </a:r>
          </a:p>
          <a:p>
            <a:pPr algn="just" rtl="1">
              <a:lnSpc>
                <a:spcPts val="2800"/>
              </a:lnSpc>
            </a:pPr>
            <a:r>
              <a:rPr lang="fa-IR" b="1" dirty="0" smtClean="0">
                <a:solidFill>
                  <a:srgbClr val="FFFF00"/>
                </a:solidFill>
                <a:cs typeface="B Zar" pitchFamily="2" charset="-78"/>
              </a:rPr>
              <a:t>دسته بندي بر اساس شرایط آب و هوایی</a:t>
            </a:r>
          </a:p>
          <a:p>
            <a:pPr algn="just" rtl="1">
              <a:lnSpc>
                <a:spcPts val="2800"/>
              </a:lnSpc>
            </a:pPr>
            <a:r>
              <a:rPr lang="fa-IR" b="1" dirty="0" smtClean="0">
                <a:solidFill>
                  <a:schemeClr val="bg1"/>
                </a:solidFill>
                <a:cs typeface="B Zar" pitchFamily="2" charset="-78"/>
              </a:rPr>
              <a:t>دسته بندي کلی در این زمینه وجود ندارد و تنها با در نظر گرفتن شرایط موجود و تجربه هاي پیشین میتوان انواعی از ملات را انتخاب کرد.مثلا:</a:t>
            </a:r>
          </a:p>
          <a:p>
            <a:pPr algn="just" rtl="1">
              <a:lnSpc>
                <a:spcPts val="2800"/>
              </a:lnSpc>
            </a:pPr>
            <a:r>
              <a:rPr lang="fa-IR" b="1" dirty="0" smtClean="0">
                <a:solidFill>
                  <a:srgbClr val="FFFF00"/>
                </a:solidFill>
                <a:cs typeface="B Zar" pitchFamily="2" charset="-78"/>
              </a:rPr>
              <a:t>براي کار در هواي سرد : </a:t>
            </a:r>
            <a:r>
              <a:rPr lang="fa-IR" b="1" dirty="0" smtClean="0">
                <a:solidFill>
                  <a:schemeClr val="bg1"/>
                </a:solidFill>
                <a:cs typeface="B Zar" pitchFamily="2" charset="-78"/>
              </a:rPr>
              <a:t>در هواي سرد میتوان از ملاتهاي ماسه سیمان و باتارد استفاده کرد.</a:t>
            </a:r>
          </a:p>
          <a:p>
            <a:pPr algn="just" rtl="1">
              <a:lnSpc>
                <a:spcPts val="2800"/>
              </a:lnSpc>
            </a:pPr>
            <a:r>
              <a:rPr lang="fa-IR" b="1" dirty="0" smtClean="0">
                <a:solidFill>
                  <a:srgbClr val="FFFF00"/>
                </a:solidFill>
                <a:cs typeface="B Zar" pitchFamily="2" charset="-78"/>
              </a:rPr>
              <a:t>براي کار در هواي گرم : </a:t>
            </a:r>
            <a:r>
              <a:rPr lang="fa-IR" b="1" dirty="0" smtClean="0">
                <a:solidFill>
                  <a:schemeClr val="bg1"/>
                </a:solidFill>
                <a:cs typeface="B Zar" pitchFamily="2" charset="-78"/>
              </a:rPr>
              <a:t>مواد افزودنی نگهدارنده آب و کندگیر کننده و ضد تبخیر اضاف میشود.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914713"/>
          </a:xfrm>
          <a:prstGeom prst="rect">
            <a:avLst/>
          </a:prstGeom>
        </p:spPr>
        <p:txBody>
          <a:bodyPr wrap="square">
            <a:spAutoFit/>
          </a:bodyPr>
          <a:lstStyle/>
          <a:p>
            <a:pPr algn="just" rtl="1">
              <a:lnSpc>
                <a:spcPts val="2800"/>
              </a:lnSpc>
            </a:pPr>
            <a:r>
              <a:rPr lang="fa-IR" b="1" dirty="0" smtClean="0">
                <a:solidFill>
                  <a:srgbClr val="FFFF00"/>
                </a:solidFill>
                <a:cs typeface="B Zar" pitchFamily="2" charset="-78"/>
              </a:rPr>
              <a:t>انواع کاربرد</a:t>
            </a:r>
          </a:p>
          <a:p>
            <a:pPr algn="just" rtl="1">
              <a:lnSpc>
                <a:spcPts val="2800"/>
              </a:lnSpc>
            </a:pPr>
            <a:r>
              <a:rPr lang="fa-IR" b="1" dirty="0" smtClean="0">
                <a:solidFill>
                  <a:schemeClr val="bg1"/>
                </a:solidFill>
                <a:cs typeface="B Zar" pitchFamily="2" charset="-78"/>
              </a:rPr>
              <a:t>ملات ها از نظر کاربرد به دو دسته تقسیم میشوند : ملاتهاي معمولی، ملاتهاي ویژه</a:t>
            </a:r>
          </a:p>
          <a:p>
            <a:pPr algn="just" rtl="1">
              <a:lnSpc>
                <a:spcPts val="2800"/>
              </a:lnSpc>
            </a:pPr>
            <a:r>
              <a:rPr lang="fa-IR" b="1" dirty="0" smtClean="0">
                <a:solidFill>
                  <a:schemeClr val="bg1"/>
                </a:solidFill>
                <a:cs typeface="B Zar" pitchFamily="2" charset="-78"/>
              </a:rPr>
              <a:t>ملاتهاي معمولی که داراي انواع گوناگون ملات هستند:</a:t>
            </a:r>
          </a:p>
          <a:p>
            <a:pPr algn="just" rtl="1">
              <a:lnSpc>
                <a:spcPts val="2800"/>
              </a:lnSpc>
            </a:pPr>
            <a:r>
              <a:rPr lang="fa-IR" b="1" dirty="0" smtClean="0">
                <a:solidFill>
                  <a:srgbClr val="FFFF00"/>
                </a:solidFill>
                <a:cs typeface="B Zar" pitchFamily="2" charset="-78"/>
              </a:rPr>
              <a:t>ملات رسی:</a:t>
            </a:r>
          </a:p>
          <a:p>
            <a:pPr algn="just" rtl="1">
              <a:lnSpc>
                <a:spcPts val="2800"/>
              </a:lnSpc>
            </a:pPr>
            <a:r>
              <a:rPr lang="fa-IR" b="1" dirty="0" smtClean="0">
                <a:solidFill>
                  <a:schemeClr val="bg1"/>
                </a:solidFill>
                <a:cs typeface="B Zar" pitchFamily="2" charset="-78"/>
              </a:rPr>
              <a:t>1- ملات گل و کاه گل:ماده چسباننده ملات گل و کاه گل خاك رساست.پولکهاي خاك رسپی از مکیدن آب به صورت خمیري در می آیند و دانه  هاي ماسه داخل خاك را به یکدیگر می چسبانند.</a:t>
            </a:r>
          </a:p>
          <a:p>
            <a:pPr algn="just" rtl="1">
              <a:lnSpc>
                <a:spcPts val="2800"/>
              </a:lnSpc>
            </a:pPr>
            <a:r>
              <a:rPr lang="fa-IR" b="1" dirty="0" smtClean="0">
                <a:solidFill>
                  <a:schemeClr val="bg1"/>
                </a:solidFill>
                <a:cs typeface="B Zar" pitchFamily="2" charset="-78"/>
              </a:rPr>
              <a:t>2- ملات گل آهکی:دو اشکال عمده در ملات گل وجود دارد، یکی انقباضناشی از خشکشدن وترك خوردن و دیگري وارفتن ملات در آب.</a:t>
            </a:r>
          </a:p>
          <a:p>
            <a:pPr algn="just" rtl="1">
              <a:lnSpc>
                <a:spcPts val="2800"/>
              </a:lnSpc>
            </a:pPr>
            <a:r>
              <a:rPr lang="fa-IR" b="1" dirty="0" smtClean="0">
                <a:solidFill>
                  <a:srgbClr val="FFFF00"/>
                </a:solidFill>
                <a:cs typeface="B Zar" pitchFamily="2" charset="-78"/>
              </a:rPr>
              <a:t>ملات ساروج</a:t>
            </a:r>
          </a:p>
          <a:p>
            <a:pPr algn="just" rtl="1">
              <a:lnSpc>
                <a:spcPts val="2800"/>
              </a:lnSpc>
            </a:pPr>
            <a:r>
              <a:rPr lang="fa-IR" b="1" dirty="0" smtClean="0">
                <a:solidFill>
                  <a:srgbClr val="FFFF00"/>
                </a:solidFill>
                <a:cs typeface="B Zar" pitchFamily="2" charset="-78"/>
              </a:rPr>
              <a:t>ملات گچی: </a:t>
            </a:r>
            <a:r>
              <a:rPr lang="fa-IR" b="1" dirty="0" smtClean="0">
                <a:solidFill>
                  <a:schemeClr val="bg1"/>
                </a:solidFill>
                <a:cs typeface="B Zar" pitchFamily="2" charset="-78"/>
              </a:rPr>
              <a:t>ملات گچی خالص، ملات گچ مرمري، ملات گچ وخاك، ملات گچ و ماسه، ملات گچ و پرلیت، ملات گچ و آهک.</a:t>
            </a:r>
          </a:p>
          <a:p>
            <a:pPr algn="just" rtl="1">
              <a:lnSpc>
                <a:spcPts val="2800"/>
              </a:lnSpc>
            </a:pPr>
            <a:r>
              <a:rPr lang="fa-IR" b="1" dirty="0" smtClean="0">
                <a:solidFill>
                  <a:srgbClr val="FFFF00"/>
                </a:solidFill>
                <a:cs typeface="B Zar" pitchFamily="2" charset="-78"/>
              </a:rPr>
              <a:t>ملات سیمانی: </a:t>
            </a:r>
            <a:r>
              <a:rPr lang="fa-IR" b="1" dirty="0" smtClean="0">
                <a:solidFill>
                  <a:schemeClr val="bg1"/>
                </a:solidFill>
                <a:cs typeface="B Zar" pitchFamily="2" charset="-78"/>
              </a:rPr>
              <a:t>ملات ماسه سیمان، ملات ماسه-سیمان-آهک، ملات سیمان بنایی، ملات سیمان-پوزولانی و آهک-پوزولانی.</a:t>
            </a:r>
          </a:p>
          <a:p>
            <a:pPr algn="just" rtl="1">
              <a:lnSpc>
                <a:spcPts val="2800"/>
              </a:lnSpc>
            </a:pPr>
            <a:r>
              <a:rPr lang="fa-IR" b="1" dirty="0" smtClean="0">
                <a:solidFill>
                  <a:srgbClr val="FFFF00"/>
                </a:solidFill>
                <a:cs typeface="B Zar" pitchFamily="2" charset="-78"/>
              </a:rPr>
              <a:t>ملات ماسه آهک</a:t>
            </a:r>
          </a:p>
          <a:p>
            <a:pPr algn="just" rtl="1">
              <a:lnSpc>
                <a:spcPts val="2800"/>
              </a:lnSpc>
            </a:pPr>
            <a:r>
              <a:rPr lang="fa-IR" b="1" dirty="0" smtClean="0">
                <a:solidFill>
                  <a:srgbClr val="FFFF00"/>
                </a:solidFill>
                <a:cs typeface="B Zar" pitchFamily="2" charset="-78"/>
              </a:rPr>
              <a:t>ملات قیري</a:t>
            </a:r>
          </a:p>
          <a:p>
            <a:pPr algn="just" rtl="1">
              <a:lnSpc>
                <a:spcPts val="2800"/>
              </a:lnSpc>
            </a:pPr>
            <a:r>
              <a:rPr lang="fa-IR" b="1" dirty="0" smtClean="0">
                <a:solidFill>
                  <a:srgbClr val="FFFF00"/>
                </a:solidFill>
                <a:cs typeface="B Zar" pitchFamily="2" charset="-78"/>
              </a:rPr>
              <a:t>ملاتهاي ویژه</a:t>
            </a:r>
          </a:p>
          <a:p>
            <a:pPr algn="just" rtl="1">
              <a:lnSpc>
                <a:spcPts val="2800"/>
              </a:lnSpc>
            </a:pPr>
            <a:r>
              <a:rPr lang="fa-IR" b="1" dirty="0" smtClean="0">
                <a:solidFill>
                  <a:srgbClr val="FFFF00"/>
                </a:solidFill>
                <a:cs typeface="B Zar" pitchFamily="2" charset="-78"/>
              </a:rPr>
              <a:t>ملات درزبندي قطعات بتنی: </a:t>
            </a:r>
            <a:r>
              <a:rPr lang="fa-IR" b="1" dirty="0" smtClean="0">
                <a:solidFill>
                  <a:schemeClr val="bg1"/>
                </a:solidFill>
                <a:cs typeface="B Zar" pitchFamily="2" charset="-78"/>
              </a:rPr>
              <a:t>این ملات از گروه ملاتهاي سنگین سیمانی میباشند که بر </a:t>
            </a:r>
            <a:r>
              <a:rPr lang="fa-IR" b="1" dirty="0" smtClean="0">
                <a:solidFill>
                  <a:schemeClr val="bg1"/>
                </a:solidFill>
                <a:cs typeface="B Zar" pitchFamily="2" charset="-78"/>
              </a:rPr>
              <a:t>اساس</a:t>
            </a:r>
            <a:r>
              <a:rPr lang="en-US" b="1" dirty="0" smtClean="0">
                <a:solidFill>
                  <a:schemeClr val="bg1"/>
                </a:solidFill>
                <a:cs typeface="B Zar" pitchFamily="2" charset="-78"/>
              </a:rPr>
              <a:t> </a:t>
            </a:r>
            <a:r>
              <a:rPr lang="fa-IR" b="1" dirty="0" smtClean="0">
                <a:solidFill>
                  <a:schemeClr val="bg1"/>
                </a:solidFill>
                <a:cs typeface="B Zar" pitchFamily="2" charset="-78"/>
              </a:rPr>
              <a:t>نیروي </a:t>
            </a:r>
            <a:r>
              <a:rPr lang="fa-IR" b="1" dirty="0" smtClean="0">
                <a:solidFill>
                  <a:schemeClr val="bg1"/>
                </a:solidFill>
                <a:cs typeface="B Zar" pitchFamily="2" charset="-78"/>
              </a:rPr>
              <a:t>وارد به آنها پیشبینی و تهیه میشوند.</a:t>
            </a:r>
          </a:p>
          <a:p>
            <a:pPr algn="just" rtl="1">
              <a:lnSpc>
                <a:spcPts val="2800"/>
              </a:lnSpc>
            </a:pPr>
            <a:r>
              <a:rPr lang="fa-IR" b="1" dirty="0" smtClean="0">
                <a:solidFill>
                  <a:srgbClr val="FFFF00"/>
                </a:solidFill>
                <a:cs typeface="B Zar" pitchFamily="2" charset="-78"/>
              </a:rPr>
              <a:t>ملاتهاي تزریقی</a:t>
            </a:r>
          </a:p>
          <a:p>
            <a:pPr algn="just" rtl="1">
              <a:lnSpc>
                <a:spcPts val="2800"/>
              </a:lnSpc>
            </a:pPr>
            <a:r>
              <a:rPr lang="fa-IR" b="1" dirty="0" smtClean="0">
                <a:solidFill>
                  <a:srgbClr val="FFFF00"/>
                </a:solidFill>
                <a:cs typeface="B Zar" pitchFamily="2" charset="-78"/>
              </a:rPr>
              <a:t>ملات کفی : </a:t>
            </a:r>
            <a:r>
              <a:rPr lang="fa-IR" b="1" dirty="0" smtClean="0">
                <a:solidFill>
                  <a:schemeClr val="bg1"/>
                </a:solidFill>
                <a:cs typeface="B Zar" pitchFamily="2" charset="-78"/>
              </a:rPr>
              <a:t>ملات ماسه وسیمان، ملات فلز و سیمان، ملاتهاي سیمان پلیمري.</a:t>
            </a:r>
          </a:p>
          <a:p>
            <a:pPr algn="just" rtl="1">
              <a:lnSpc>
                <a:spcPts val="2800"/>
              </a:lnSpc>
            </a:pPr>
            <a:r>
              <a:rPr lang="fa-IR" b="1" dirty="0" smtClean="0">
                <a:solidFill>
                  <a:srgbClr val="FFFF00"/>
                </a:solidFill>
                <a:cs typeface="B Zar" pitchFamily="2" charset="-78"/>
              </a:rPr>
              <a:t>ملاتهاي ضد رطوبت</a:t>
            </a:r>
          </a:p>
          <a:p>
            <a:pPr algn="just" rtl="1">
              <a:lnSpc>
                <a:spcPts val="2800"/>
              </a:lnSpc>
            </a:pPr>
            <a:r>
              <a:rPr lang="fa-IR" b="1" dirty="0" smtClean="0">
                <a:solidFill>
                  <a:srgbClr val="FFFF00"/>
                </a:solidFill>
                <a:cs typeface="B Zar" pitchFamily="2" charset="-78"/>
              </a:rPr>
              <a:t>ملاتهاي ضد صدا</a:t>
            </a:r>
          </a:p>
          <a:p>
            <a:pPr algn="just" rtl="1">
              <a:lnSpc>
                <a:spcPts val="2800"/>
              </a:lnSpc>
            </a:pPr>
            <a:r>
              <a:rPr lang="fa-IR" b="1" dirty="0" smtClean="0">
                <a:solidFill>
                  <a:srgbClr val="FFFF00"/>
                </a:solidFill>
                <a:cs typeface="B Zar" pitchFamily="2" charset="-78"/>
              </a:rPr>
              <a:t>ملاتهاي ضد اشعه ایکس</a:t>
            </a:r>
            <a:endParaRPr lang="fa-IR" b="1" dirty="0">
              <a:solidFill>
                <a:srgbClr val="FFFF00"/>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5714" y="273093"/>
            <a:ext cx="11074401" cy="2169825"/>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نحوه و مقدار تهیه ملات</a:t>
            </a:r>
          </a:p>
          <a:p>
            <a:pPr algn="just" rtl="1">
              <a:lnSpc>
                <a:spcPct val="200000"/>
              </a:lnSpc>
            </a:pPr>
            <a:r>
              <a:rPr lang="fa-IR" b="1" dirty="0" smtClean="0">
                <a:solidFill>
                  <a:schemeClr val="bg1"/>
                </a:solidFill>
                <a:cs typeface="B Zar" pitchFamily="2" charset="-78"/>
              </a:rPr>
              <a:t>نحوه اختلاط براي ایجاد خواص مورد نظر در ملات از اهمیت بالایی بر خوردار است .ملات باید هر بار به اندازه استفاده ، تهیه شود. تمامی ملاتها باید با میزان آب مناسبی که میتوان با آن ملات را کرد، تهیه شوند. ملات ها را می توان هم با دست و هم با دستگاه تهیه نمود.</a:t>
            </a:r>
            <a:endParaRPr lang="fa-IR" b="1" dirty="0">
              <a:solidFill>
                <a:schemeClr val="bg1"/>
              </a:solidFill>
              <a:cs typeface="B Zar" pitchFamily="2" charset="-78"/>
            </a:endParaRPr>
          </a:p>
        </p:txBody>
      </p:sp>
      <p:pic>
        <p:nvPicPr>
          <p:cNvPr id="2050" name="Picture 2"/>
          <p:cNvPicPr>
            <a:picLocks noChangeAspect="1" noChangeArrowheads="1"/>
          </p:cNvPicPr>
          <p:nvPr/>
        </p:nvPicPr>
        <p:blipFill>
          <a:blip r:embed="rId2" cstate="print"/>
          <a:srcRect/>
          <a:stretch>
            <a:fillRect/>
          </a:stretch>
        </p:blipFill>
        <p:spPr bwMode="auto">
          <a:xfrm>
            <a:off x="3294743" y="2403249"/>
            <a:ext cx="5079093" cy="3901111"/>
          </a:xfrm>
          <a:prstGeom prst="rect">
            <a:avLst/>
          </a:prstGeom>
          <a:noFill/>
          <a:ln w="9525">
            <a:noFill/>
            <a:miter lim="800000"/>
            <a:headEnd/>
            <a:tailEnd/>
          </a:ln>
        </p:spPr>
      </p:pic>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3" y="62318"/>
            <a:ext cx="11756571" cy="6427401"/>
          </a:xfrm>
          <a:prstGeom prst="rect">
            <a:avLst/>
          </a:prstGeom>
        </p:spPr>
        <p:txBody>
          <a:bodyPr wrap="square">
            <a:spAutoFit/>
          </a:bodyPr>
          <a:lstStyle/>
          <a:p>
            <a:pPr algn="just" rtl="1">
              <a:lnSpc>
                <a:spcPts val="2600"/>
              </a:lnSpc>
            </a:pPr>
            <a:r>
              <a:rPr lang="fa-IR" b="1" dirty="0" smtClean="0">
                <a:solidFill>
                  <a:srgbClr val="FFFF00"/>
                </a:solidFill>
                <a:cs typeface="B Zar" pitchFamily="2" charset="-78"/>
              </a:rPr>
              <a:t>ویژگیهاي ملات</a:t>
            </a:r>
          </a:p>
          <a:p>
            <a:pPr algn="just" rtl="1">
              <a:lnSpc>
                <a:spcPts val="2600"/>
              </a:lnSpc>
            </a:pPr>
            <a:r>
              <a:rPr lang="fa-IR" b="1" dirty="0" smtClean="0">
                <a:solidFill>
                  <a:schemeClr val="bg1"/>
                </a:solidFill>
                <a:cs typeface="B Zar" pitchFamily="2" charset="-78"/>
              </a:rPr>
              <a:t>ملات با حالت خمیري به کار میرود وسپس سخت میشود. بنابر این بررسی ویژگیهاي آن در دو قسمت بررسی میشود:</a:t>
            </a:r>
          </a:p>
          <a:p>
            <a:pPr algn="just" rtl="1">
              <a:lnSpc>
                <a:spcPts val="2600"/>
              </a:lnSpc>
            </a:pPr>
            <a:r>
              <a:rPr lang="fa-IR" b="1" dirty="0" smtClean="0">
                <a:solidFill>
                  <a:srgbClr val="FFFF00"/>
                </a:solidFill>
                <a:cs typeface="B Zar" pitchFamily="2" charset="-78"/>
              </a:rPr>
              <a:t>ویژگیهاي آن در زمان خمیري</a:t>
            </a:r>
          </a:p>
          <a:p>
            <a:pPr algn="just" rtl="1">
              <a:lnSpc>
                <a:spcPts val="2600"/>
              </a:lnSpc>
            </a:pPr>
            <a:r>
              <a:rPr lang="fa-IR" b="1" dirty="0" smtClean="0">
                <a:solidFill>
                  <a:srgbClr val="002060"/>
                </a:solidFill>
                <a:cs typeface="B Zar" pitchFamily="2" charset="-78"/>
              </a:rPr>
              <a:t>ویژگی آن بعد از سخت شدن</a:t>
            </a:r>
          </a:p>
          <a:p>
            <a:pPr algn="just" rtl="1">
              <a:lnSpc>
                <a:spcPts val="2600"/>
              </a:lnSpc>
            </a:pPr>
            <a:r>
              <a:rPr lang="fa-IR" b="1" dirty="0" smtClean="0">
                <a:solidFill>
                  <a:srgbClr val="FFFF00"/>
                </a:solidFill>
                <a:cs typeface="B Zar" pitchFamily="2" charset="-78"/>
              </a:rPr>
              <a:t>-خواص ملاتها در حالت خمیري عبارتند از : </a:t>
            </a:r>
            <a:r>
              <a:rPr lang="fa-IR" b="1" dirty="0" smtClean="0">
                <a:solidFill>
                  <a:schemeClr val="bg1"/>
                </a:solidFill>
                <a:cs typeface="B Zar" pitchFamily="2" charset="-78"/>
              </a:rPr>
              <a:t>کارآیی،قابلیت نگهداري آب،روانی اولیه و روانی پس از مکش </a:t>
            </a:r>
          </a:p>
          <a:p>
            <a:pPr algn="just" rtl="1">
              <a:lnSpc>
                <a:spcPts val="2600"/>
              </a:lnSpc>
            </a:pPr>
            <a:r>
              <a:rPr lang="fa-IR" b="1" dirty="0" smtClean="0">
                <a:solidFill>
                  <a:srgbClr val="002060"/>
                </a:solidFill>
                <a:cs typeface="B Zar" pitchFamily="2" charset="-78"/>
              </a:rPr>
              <a:t>کارآیی : </a:t>
            </a:r>
            <a:r>
              <a:rPr lang="fa-IR" b="1" dirty="0" smtClean="0">
                <a:solidFill>
                  <a:schemeClr val="bg1"/>
                </a:solidFill>
                <a:cs typeface="B Zar" pitchFamily="2" charset="-78"/>
              </a:rPr>
              <a:t>ملات کارا یک پارچه و چسبنده است و از قوام و غلظت مطلوب برخوردار است. این ویژگی آن را براي بنایی مناسب مینماید. ملات زمانی کارا و کامل است که اجزاي مخلوط از یکدیگر جدا نشوند،وزن قطعه را به خوبی تحمل نماید، به راحتی تراز شود و حالت خود را حفظ کند، امتداد ردیف چینی افقی را به راحتی به وجه قائم عنصر ساختمانی بچسباند و به آسانی در محلهاي ملات خور بدون آنکه بچکد و روي دیوار را لکه لکه کند، پهن شود.</a:t>
            </a:r>
          </a:p>
          <a:p>
            <a:pPr algn="just" rtl="1">
              <a:lnSpc>
                <a:spcPts val="2600"/>
              </a:lnSpc>
            </a:pPr>
            <a:r>
              <a:rPr lang="fa-IR" b="1" dirty="0" smtClean="0">
                <a:solidFill>
                  <a:srgbClr val="FFFF00"/>
                </a:solidFill>
                <a:cs typeface="B Zar" pitchFamily="2" charset="-78"/>
              </a:rPr>
              <a:t>قابلیت نگهداري آب : </a:t>
            </a:r>
            <a:r>
              <a:rPr lang="fa-IR" b="1" dirty="0" smtClean="0">
                <a:solidFill>
                  <a:schemeClr val="bg1"/>
                </a:solidFill>
                <a:cs typeface="B Zar" pitchFamily="2" charset="-78"/>
              </a:rPr>
              <a:t>این ویژگی در ملات مانع از دست رفتن سریع آب مخلوط شده در هنگام تماس آن با سطح جاذب مصالح بنایی میشود و در نتیجه مانع از کاهش حالت خمیري در ملات میشود. در زمان تماسبا مصالح بنایی که خاصیت جذب کمی دارند، داشتن قابلیت نگهداري آب، مانع از آب انداختن ملات میشود. آب انداختن باعث به وجود آمدن لایه نازکی از آب بین ملات و مصالح ساختمانی میشود، این حالت موجب شناوري و کاهش چسبندگی بین ملات و مصالح بنایی خواهد شد.</a:t>
            </a:r>
          </a:p>
          <a:p>
            <a:pPr algn="just" rtl="1">
              <a:lnSpc>
                <a:spcPts val="2600"/>
              </a:lnSpc>
            </a:pPr>
            <a:r>
              <a:rPr lang="fa-IR" b="1" dirty="0" smtClean="0">
                <a:solidFill>
                  <a:srgbClr val="FFFF00"/>
                </a:solidFill>
                <a:cs typeface="B Zar" pitchFamily="2" charset="-78"/>
              </a:rPr>
              <a:t>روانی اولیه و روانی پساز مکش: </a:t>
            </a:r>
            <a:r>
              <a:rPr lang="fa-IR" b="1" dirty="0" smtClean="0">
                <a:solidFill>
                  <a:schemeClr val="bg1"/>
                </a:solidFill>
                <a:cs typeface="B Zar" pitchFamily="2" charset="-78"/>
              </a:rPr>
              <a:t>روانی ملات با یک آزمایش ساده مشخص میشود. یک مخروط ناقص از ملات بر روي دستگاه مخصوص قرار میگیرد.. این وسیله در 15 ثانیه 25 بار بالا و پایین میرود. در طول این ملات روانی و قطر مخروط بیشتر میشود. روانی نسبت بین میزان افزایش قطر ملات به قطر اولیه است که به صورت درصد نمایش داده میشود.</a:t>
            </a:r>
          </a:p>
          <a:p>
            <a:pPr algn="just" rtl="1">
              <a:lnSpc>
                <a:spcPts val="2600"/>
              </a:lnSpc>
            </a:pPr>
            <a:r>
              <a:rPr lang="fa-IR" b="1" dirty="0" smtClean="0">
                <a:solidFill>
                  <a:srgbClr val="FFFF00"/>
                </a:solidFill>
                <a:cs typeface="B Zar" pitchFamily="2" charset="-78"/>
              </a:rPr>
              <a:t>-خواص ملات سخت شده عبارتند از : </a:t>
            </a:r>
            <a:r>
              <a:rPr lang="fa-IR" b="1" dirty="0" smtClean="0">
                <a:solidFill>
                  <a:schemeClr val="bg1"/>
                </a:solidFill>
                <a:cs typeface="B Zar" pitchFamily="2" charset="-78"/>
              </a:rPr>
              <a:t>استحکام چسبندگی،دوام، مقاومت فشاري، تغییرات حجمی، عدم نفوذ آب، زمان سختی،شوره زدن و رنگ.</a:t>
            </a:r>
          </a:p>
          <a:p>
            <a:pPr algn="just" rtl="1">
              <a:lnSpc>
                <a:spcPts val="2600"/>
              </a:lnSpc>
            </a:pPr>
            <a:r>
              <a:rPr lang="fa-IR" b="1" dirty="0" smtClean="0">
                <a:solidFill>
                  <a:srgbClr val="FFFF00"/>
                </a:solidFill>
                <a:cs typeface="B Zar" pitchFamily="2" charset="-78"/>
              </a:rPr>
              <a:t>استحکام چسیندگی : </a:t>
            </a:r>
            <a:r>
              <a:rPr lang="fa-IR" b="1" dirty="0" smtClean="0">
                <a:solidFill>
                  <a:schemeClr val="bg1"/>
                </a:solidFill>
                <a:cs typeface="B Zar" pitchFamily="2" charset="-78"/>
              </a:rPr>
              <a:t>در واقع مهمترین ویژگی ملات سخت شده است.متغیرهاي زیادي موجب چسبندگی میشوند که عبارتند از:</a:t>
            </a:r>
          </a:p>
          <a:p>
            <a:pPr algn="just" rtl="1">
              <a:lnSpc>
                <a:spcPts val="2600"/>
              </a:lnSpc>
            </a:pPr>
            <a:r>
              <a:rPr lang="fa-IR" b="1" dirty="0" smtClean="0">
                <a:solidFill>
                  <a:schemeClr val="bg1"/>
                </a:solidFill>
                <a:cs typeface="B Zar" pitchFamily="2" charset="-78"/>
              </a:rPr>
              <a:t>نوع و میزان مواد اولیه (میزان چسبندگی مواد متفاوت است، هر چه میزان ماده چسبنده بالا باشد، استحکام وچسبندگی آن بیشتر است و بلعکس)</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87" y="214822"/>
            <a:ext cx="11727542" cy="5909310"/>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روانی</a:t>
            </a:r>
            <a:r>
              <a:rPr lang="fa-IR" b="1" dirty="0" smtClean="0">
                <a:solidFill>
                  <a:srgbClr val="C00000"/>
                </a:solidFill>
                <a:cs typeface="B Zar" pitchFamily="2" charset="-78"/>
              </a:rPr>
              <a:t> </a:t>
            </a:r>
            <a:r>
              <a:rPr lang="fa-IR" b="1" dirty="0" smtClean="0">
                <a:solidFill>
                  <a:schemeClr val="bg1"/>
                </a:solidFill>
                <a:cs typeface="B Zar" pitchFamily="2" charset="-78"/>
              </a:rPr>
              <a:t>(بین میزان روانی ملات با مقاومت کششی آن ارتباط مستقیمی وجود دارد. استحکام چسبندگی براي تمام ملاتها، با بهبود روانی افزایشمییابد.)</a:t>
            </a:r>
          </a:p>
          <a:p>
            <a:pPr algn="just" rtl="1">
              <a:lnSpc>
                <a:spcPct val="150000"/>
              </a:lnSpc>
            </a:pPr>
            <a:r>
              <a:rPr lang="fa-IR" b="1" dirty="0" smtClean="0">
                <a:solidFill>
                  <a:schemeClr val="bg1"/>
                </a:solidFill>
                <a:cs typeface="B Zar" pitchFamily="2" charset="-78"/>
              </a:rPr>
              <a:t>تاثیر میزان هوا (افزایش میزان هوا در ملات با کاهش میزان چسبندگی هماهنگ است.) قابلیت نگهداري آب (هر چه قابلیت نگهداري آب در ملات بیشتر باشد چسبندگی آن بهبود یافته در نتیجه استحکام چسبندگی آن افزایش می یابد.)</a:t>
            </a:r>
          </a:p>
          <a:p>
            <a:pPr algn="just" rtl="1">
              <a:lnSpc>
                <a:spcPct val="150000"/>
              </a:lnSpc>
            </a:pPr>
            <a:r>
              <a:rPr lang="fa-IR" b="1" dirty="0" smtClean="0">
                <a:solidFill>
                  <a:srgbClr val="FFFF00"/>
                </a:solidFill>
                <a:cs typeface="B Zar" pitchFamily="2" charset="-78"/>
              </a:rPr>
              <a:t>مقاومت فشاري </a:t>
            </a:r>
            <a:r>
              <a:rPr lang="fa-IR" b="1" dirty="0" smtClean="0">
                <a:solidFill>
                  <a:schemeClr val="bg1"/>
                </a:solidFill>
                <a:cs typeface="B Zar" pitchFamily="2" charset="-78"/>
              </a:rPr>
              <a:t>(هر چقدر مقاومت فشاري ملات بیشتر باشد استحکام چسبندگی آن بیشتر است. مقاومت فشاري ملات با مقدار ماده چسبنده درون آن بستگی تام دارد. افزایش مقاومت فشاري با افزایش مقدار چسبنده نسبت مستقیم دارد و با افزایش مقدار آب بیش از مقدار مناسب نسبت معکوس پیدا میکند)</a:t>
            </a:r>
          </a:p>
          <a:p>
            <a:pPr algn="just" rtl="1">
              <a:lnSpc>
                <a:spcPct val="150000"/>
              </a:lnSpc>
            </a:pPr>
            <a:r>
              <a:rPr lang="fa-IR" b="1" dirty="0" smtClean="0">
                <a:solidFill>
                  <a:srgbClr val="FFFF00"/>
                </a:solidFill>
                <a:cs typeface="B Zar" pitchFamily="2" charset="-78"/>
              </a:rPr>
              <a:t>دوام : </a:t>
            </a:r>
            <a:r>
              <a:rPr lang="fa-IR" b="1" dirty="0" smtClean="0">
                <a:solidFill>
                  <a:schemeClr val="bg1"/>
                </a:solidFill>
                <a:cs typeface="B Zar" pitchFamily="2" charset="-78"/>
              </a:rPr>
              <a:t>دوام ملات یا توانایی آن در مقابل یخ بندان در دوره هاي مکرر اندازه گیري میشود.</a:t>
            </a:r>
          </a:p>
          <a:p>
            <a:pPr algn="just" rtl="1">
              <a:lnSpc>
                <a:spcPct val="150000"/>
              </a:lnSpc>
            </a:pPr>
            <a:r>
              <a:rPr lang="fa-IR" b="1" dirty="0" smtClean="0">
                <a:solidFill>
                  <a:srgbClr val="FFFF00"/>
                </a:solidFill>
                <a:cs typeface="B Zar" pitchFamily="2" charset="-78"/>
              </a:rPr>
              <a:t>مقاومت فشاري : </a:t>
            </a:r>
            <a:r>
              <a:rPr lang="fa-IR" b="1" dirty="0" smtClean="0">
                <a:solidFill>
                  <a:schemeClr val="bg1"/>
                </a:solidFill>
                <a:cs typeface="B Zar" pitchFamily="2" charset="-78"/>
              </a:rPr>
              <a:t>مقاومت فشاري ملات بستگی تام با مقدار ماده چسبنده درون آن دارد.</a:t>
            </a:r>
          </a:p>
          <a:p>
            <a:pPr algn="just" rtl="1">
              <a:lnSpc>
                <a:spcPct val="150000"/>
              </a:lnSpc>
            </a:pPr>
            <a:r>
              <a:rPr lang="fa-IR" b="1" dirty="0" smtClean="0">
                <a:solidFill>
                  <a:srgbClr val="FFFF00"/>
                </a:solidFill>
                <a:cs typeface="B Zar" pitchFamily="2" charset="-78"/>
              </a:rPr>
              <a:t>عدم نفوذ آب : </a:t>
            </a:r>
            <a:r>
              <a:rPr lang="fa-IR" b="1" dirty="0" smtClean="0">
                <a:solidFill>
                  <a:schemeClr val="bg1"/>
                </a:solidFill>
                <a:cs typeface="B Zar" pitchFamily="2" charset="-78"/>
              </a:rPr>
              <a:t>مقدار عمده نشست آب در دیواره هاي بنایی از طریق تركهاي ریز بین ملات و اجزاي دیوار صورت میپذیرد.</a:t>
            </a:r>
          </a:p>
          <a:p>
            <a:pPr algn="just" rtl="1">
              <a:lnSpc>
                <a:spcPct val="150000"/>
              </a:lnSpc>
            </a:pPr>
            <a:r>
              <a:rPr lang="fa-IR" b="1" dirty="0" smtClean="0">
                <a:solidFill>
                  <a:srgbClr val="FFFF00"/>
                </a:solidFill>
                <a:cs typeface="B Zar" pitchFamily="2" charset="-78"/>
              </a:rPr>
              <a:t>زمان سختی : </a:t>
            </a:r>
            <a:r>
              <a:rPr lang="fa-IR" b="1" dirty="0" smtClean="0">
                <a:solidFill>
                  <a:schemeClr val="bg1"/>
                </a:solidFill>
                <a:cs typeface="B Zar" pitchFamily="2" charset="-78"/>
              </a:rPr>
              <a:t>زمان سختی ملات، سرعتی است که ملات مقاومت لازم را در برابر خراشیدگی و سایش پیدا میکند.</a:t>
            </a:r>
          </a:p>
          <a:p>
            <a:pPr algn="just" rtl="1">
              <a:lnSpc>
                <a:spcPct val="150000"/>
              </a:lnSpc>
            </a:pPr>
            <a:r>
              <a:rPr lang="fa-IR" b="1" dirty="0" smtClean="0">
                <a:solidFill>
                  <a:srgbClr val="FFFF00"/>
                </a:solidFill>
                <a:cs typeface="B Zar" pitchFamily="2" charset="-78"/>
              </a:rPr>
              <a:t>شوره زدن : </a:t>
            </a:r>
            <a:r>
              <a:rPr lang="fa-IR" b="1" dirty="0" smtClean="0">
                <a:solidFill>
                  <a:schemeClr val="bg1"/>
                </a:solidFill>
                <a:cs typeface="B Zar" pitchFamily="2" charset="-78"/>
              </a:rPr>
              <a:t>نفوذ مقدار زیادي آبی که داراي نمکهاي محلول زیادي است، موجب بروز شوره در ملات میشود.</a:t>
            </a:r>
          </a:p>
          <a:p>
            <a:pPr algn="just" rtl="1">
              <a:lnSpc>
                <a:spcPct val="150000"/>
              </a:lnSpc>
            </a:pPr>
            <a:r>
              <a:rPr lang="fa-IR" b="1" dirty="0" smtClean="0">
                <a:solidFill>
                  <a:srgbClr val="FFFF00"/>
                </a:solidFill>
                <a:cs typeface="B Zar" pitchFamily="2" charset="-78"/>
              </a:rPr>
              <a:t>رنگ ملات : </a:t>
            </a:r>
            <a:r>
              <a:rPr lang="fa-IR" b="1" dirty="0" smtClean="0">
                <a:solidFill>
                  <a:schemeClr val="bg1"/>
                </a:solidFill>
                <a:cs typeface="B Zar" pitchFamily="2" charset="-78"/>
              </a:rPr>
              <a:t>هماهنگی و یکنواختی رنگ بندها تاثیر چشمگیري در ظاهر دیوار ساختمانی دارد. شرایط آب و هوایی، میزان رطوبت همراه با مصالح بنایی و اختلاط ملات تاثیر اساسی در رنگ ملات در بندها دارد .</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7045" y="184902"/>
            <a:ext cx="1152880"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زنبه:</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4" name="TextBox 3"/>
          <p:cNvSpPr txBox="1"/>
          <p:nvPr/>
        </p:nvSpPr>
        <p:spPr>
          <a:xfrm>
            <a:off x="609600" y="921671"/>
            <a:ext cx="11277597" cy="1754326"/>
          </a:xfrm>
          <a:prstGeom prst="rect">
            <a:avLst/>
          </a:prstGeom>
          <a:noFill/>
        </p:spPr>
        <p:txBody>
          <a:bodyPr wrap="square" rtlCol="1">
            <a:spAutoFit/>
          </a:bodyPr>
          <a:lstStyle/>
          <a:p>
            <a:pPr algn="just" rtl="1">
              <a:lnSpc>
                <a:spcPct val="150000"/>
              </a:lnSpc>
            </a:pPr>
            <a:r>
              <a:rPr lang="fa-IR" b="1" dirty="0" smtClean="0">
                <a:ln w="50800"/>
                <a:solidFill>
                  <a:srgbClr val="002060"/>
                </a:solidFill>
                <a:cs typeface="B Traffic" pitchFamily="2" charset="-78"/>
              </a:rPr>
              <a:t>زنبه ابزاری جهت جابه‌جایی آجر و مصالح ديگر می‌باشد كه به‌وسیله دو نفر قابل حمل بوده و از دو سمت داراى يك جفت دستگيره می‌باشد. زنبه از دو نوع چوبى و فلزى برخوردار است كه غالباً طول و عرض آن ۷۰×۷۰ سانتى متر و عمق آن ۱۰ سانتیمتر است. با زنبه می‌توانیم به‌آسانی مصالح را به طبقات دیگر منتقل كنيم. امروزه به دليل وجود انواع بالابرها و جرثقیل‌ها، از اين ابزار استفاده نمی‌شود.</a:t>
            </a:r>
          </a:p>
        </p:txBody>
      </p:sp>
      <p:pic>
        <p:nvPicPr>
          <p:cNvPr id="67586" name="Picture 2" descr="http://sakhteman115.com/wp-content/uploads/2018/01/3225525525.png"/>
          <p:cNvPicPr>
            <a:picLocks noChangeAspect="1" noChangeArrowheads="1"/>
          </p:cNvPicPr>
          <p:nvPr/>
        </p:nvPicPr>
        <p:blipFill>
          <a:blip r:embed="rId2" cstate="print"/>
          <a:srcRect/>
          <a:stretch>
            <a:fillRect/>
          </a:stretch>
        </p:blipFill>
        <p:spPr bwMode="auto">
          <a:xfrm>
            <a:off x="284258" y="2342272"/>
            <a:ext cx="3762375" cy="2286001"/>
          </a:xfrm>
          <a:prstGeom prst="rect">
            <a:avLst/>
          </a:prstGeom>
          <a:noFill/>
        </p:spPr>
      </p:pic>
      <p:pic>
        <p:nvPicPr>
          <p:cNvPr id="67587" name="Picture 3"/>
          <p:cNvPicPr>
            <a:picLocks noChangeAspect="1" noChangeArrowheads="1"/>
          </p:cNvPicPr>
          <p:nvPr/>
        </p:nvPicPr>
        <p:blipFill>
          <a:blip r:embed="rId3" cstate="print"/>
          <a:srcRect/>
          <a:stretch>
            <a:fillRect/>
          </a:stretch>
        </p:blipFill>
        <p:spPr bwMode="auto">
          <a:xfrm>
            <a:off x="3412794" y="3725272"/>
            <a:ext cx="3970645" cy="2798358"/>
          </a:xfrm>
          <a:prstGeom prst="rect">
            <a:avLst/>
          </a:prstGeom>
          <a:noFill/>
          <a:ln w="9525">
            <a:noFill/>
            <a:miter lim="800000"/>
            <a:headEnd/>
            <a:tailEnd/>
          </a:ln>
        </p:spPr>
      </p:pic>
      <p:pic>
        <p:nvPicPr>
          <p:cNvPr id="67588" name="Picture 4"/>
          <p:cNvPicPr>
            <a:picLocks noChangeAspect="1" noChangeArrowheads="1"/>
          </p:cNvPicPr>
          <p:nvPr/>
        </p:nvPicPr>
        <p:blipFill>
          <a:blip r:embed="rId4" cstate="print"/>
          <a:srcRect/>
          <a:stretch>
            <a:fillRect/>
          </a:stretch>
        </p:blipFill>
        <p:spPr bwMode="auto">
          <a:xfrm>
            <a:off x="7820167" y="3251807"/>
            <a:ext cx="4085230" cy="2326997"/>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13" y="194169"/>
            <a:ext cx="11756559" cy="6286336"/>
          </a:xfrm>
          <a:prstGeom prst="rect">
            <a:avLst/>
          </a:prstGeom>
        </p:spPr>
        <p:txBody>
          <a:bodyPr wrap="square">
            <a:spAutoFit/>
          </a:bodyPr>
          <a:lstStyle/>
          <a:p>
            <a:pPr algn="just" rtl="1">
              <a:lnSpc>
                <a:spcPts val="2300"/>
              </a:lnSpc>
            </a:pPr>
            <a:r>
              <a:rPr lang="fa-IR" b="1" dirty="0" smtClean="0">
                <a:solidFill>
                  <a:srgbClr val="FFFF00"/>
                </a:solidFill>
                <a:cs typeface="B Zar" pitchFamily="2" charset="-78"/>
              </a:rPr>
              <a:t>انواع ملاتها</a:t>
            </a:r>
          </a:p>
          <a:p>
            <a:pPr algn="just" rtl="1">
              <a:lnSpc>
                <a:spcPts val="2300"/>
              </a:lnSpc>
            </a:pPr>
            <a:r>
              <a:rPr lang="fa-IR" b="1" dirty="0" smtClean="0">
                <a:solidFill>
                  <a:srgbClr val="FFFF00"/>
                </a:solidFill>
                <a:cs typeface="B Zar" pitchFamily="2" charset="-78"/>
              </a:rPr>
              <a:t>ملات گل و کاهگل</a:t>
            </a:r>
          </a:p>
          <a:p>
            <a:pPr algn="just" rtl="1">
              <a:lnSpc>
                <a:spcPts val="2300"/>
              </a:lnSpc>
            </a:pPr>
            <a:r>
              <a:rPr lang="fa-IR" b="1" dirty="0" smtClean="0">
                <a:solidFill>
                  <a:schemeClr val="bg1"/>
                </a:solidFill>
                <a:cs typeface="B Zar" pitchFamily="2" charset="-78"/>
              </a:rPr>
              <a:t>ماده چسباننده ملات گل و کاهگل، خاك رساست. پولکهاي خاك رسپساز مکیدن آب به صورت خمیري در آمده و دانههاي ماسه خاك را به یکدیگر میچسبانند. این ملاتها از قدیمیترین ملاتها هستند و در نخستین ساختمانهایی که بشر بنا کرده، به کار رفته است. هم اکنون نیز در ساختمانهاي خشتی و گلی و حتی آجري و سنگی بسیاري از روستاها این ملات به کار میرود. براي ساختن ملات گل، آخوره می بندند و در آن آب می اندازند و صبر میکنند تا پولکهاي خاك رس آب بمکند، پساز آن ملات را خوب ورز میدهند و به مصرف میرسانند. چون ملات گل پس از خشک شدن جمع شده و ترك میخورد، به آن کاه میزنند که آن را مسلح کرده و از ترك خوردن آن جلوگیري کنند.</a:t>
            </a:r>
          </a:p>
          <a:p>
            <a:pPr algn="just" rtl="1">
              <a:lnSpc>
                <a:spcPts val="2300"/>
              </a:lnSpc>
            </a:pPr>
            <a:r>
              <a:rPr lang="fa-IR" b="1" dirty="0" smtClean="0">
                <a:solidFill>
                  <a:schemeClr val="bg1"/>
                </a:solidFill>
                <a:cs typeface="B Zar" pitchFamily="2" charset="-78"/>
              </a:rPr>
              <a:t>براي ساختن این ملات نیز آخورهاي از خاك و کاه می سازند و در آن آب می اندازند تا خاك گل شده و کاه خیس خورده و نرم شود. پس از آن ملات را خوب ورز می دهند و به مصرف میرسانند. ملات کاهگل براي اندود ساختمانهاي گلی، زیرسازي اندود گچی و آببندي بام ساختمانها مصرف میشود. ملات کاهگل به علت سبکی وزن، عایق، حرارتی خوبی است و از این رو در گذشته سقف زیرین شیروانیهاي دو پوشه را با این ملات از داخل اندود میکردند تا جلو ورود گرما از سقف را بگیرند. چنانچه در آب ملات کاهگل کمی نمک طعام اضافه کنند، به علت خاصیت جذب و نگهداري رطوبت که در نمکوجود دارد، ملات بیشتر خمیري میماند و بهتر جلوي عبور آب را میگیرد، به علاوه از آنجا که نمک درجه انجماد آب را پایین میآورد، در فصول سرد این ملات دیرتر یخ میزند، در ساختن کاهگل براي نما باید از کاه نرم و ریز استفاده کرد. براي ساختن هر مترمکعب کاهگل، حدود 45تا 50 کیلوگرم کاه لازم است. گل نیمچه کاه داراي کاه کمتري است و براي فرش کردن آجر روي بام در مناطق کم باران به مصرف میرسد. گاهی اوقات به ملاتهاي گلی به منظور آببندي و دوام بیشتر، امولسیون قیر اضافه میکنند. افزودن ماسه به ملات گل، سبب کاهش جمع شدگی و در نتیجه کاهش ترك خوردگی آن میشود. افزودن کمی آهک یا سیمان نیز سبب اصلاح بعضی خاکها میشود.</a:t>
            </a:r>
          </a:p>
          <a:p>
            <a:pPr algn="just" rtl="1">
              <a:lnSpc>
                <a:spcPts val="2300"/>
              </a:lnSpc>
            </a:pPr>
            <a:r>
              <a:rPr lang="fa-IR" b="1" dirty="0" smtClean="0">
                <a:solidFill>
                  <a:srgbClr val="FFFF00"/>
                </a:solidFill>
                <a:cs typeface="B Zar" pitchFamily="2" charset="-78"/>
              </a:rPr>
              <a:t>*</a:t>
            </a:r>
            <a:r>
              <a:rPr lang="fa-IR" b="1" dirty="0" smtClean="0">
                <a:solidFill>
                  <a:srgbClr val="C00000"/>
                </a:solidFill>
                <a:cs typeface="B Zar" pitchFamily="2" charset="-78"/>
              </a:rPr>
              <a:t>رنگ خاك رسی که گرافیت داشته باشد خاکستري است.</a:t>
            </a:r>
          </a:p>
          <a:p>
            <a:pPr algn="just" rtl="1">
              <a:lnSpc>
                <a:spcPts val="2300"/>
              </a:lnSpc>
            </a:pPr>
            <a:r>
              <a:rPr lang="fa-IR" b="1" dirty="0" smtClean="0">
                <a:solidFill>
                  <a:srgbClr val="C00000"/>
                </a:solidFill>
                <a:cs typeface="B Zar" pitchFamily="2" charset="-78"/>
              </a:rPr>
              <a:t>*خاك رسی که بدون اکسید آهن باشد سفید رنگاست.</a:t>
            </a:r>
          </a:p>
          <a:p>
            <a:pPr algn="just" rtl="1">
              <a:lnSpc>
                <a:spcPts val="2300"/>
              </a:lnSpc>
            </a:pPr>
            <a:r>
              <a:rPr lang="fa-IR" b="1" dirty="0" smtClean="0">
                <a:solidFill>
                  <a:srgbClr val="C00000"/>
                </a:solidFill>
                <a:cs typeface="B Zar" pitchFamily="2" charset="-78"/>
              </a:rPr>
              <a:t>*رنگ خاك رسی که اکسید آهن سه ظرفیتی داشته باشد سرخ است.</a:t>
            </a:r>
          </a:p>
          <a:p>
            <a:pPr algn="just" rtl="1">
              <a:lnSpc>
                <a:spcPts val="2300"/>
              </a:lnSpc>
            </a:pPr>
            <a:r>
              <a:rPr lang="fa-IR" b="1" dirty="0" smtClean="0">
                <a:solidFill>
                  <a:srgbClr val="C00000"/>
                </a:solidFill>
                <a:cs typeface="B Zar" pitchFamily="2" charset="-78"/>
              </a:rPr>
              <a:t>*رنگ خاك رسی که کربن داشته باشد تیره است.</a:t>
            </a:r>
          </a:p>
          <a:p>
            <a:pPr algn="just" rtl="1">
              <a:lnSpc>
                <a:spcPts val="2300"/>
              </a:lnSpc>
            </a:pPr>
            <a:r>
              <a:rPr lang="fa-IR" b="1" dirty="0" smtClean="0">
                <a:solidFill>
                  <a:srgbClr val="C00000"/>
                </a:solidFill>
                <a:cs typeface="B Zar" pitchFamily="2" charset="-78"/>
              </a:rPr>
              <a:t>*خاك رسی که اکسید آهن دو ظرفیتی داشته باشد کبود است.</a:t>
            </a:r>
            <a:endParaRPr lang="fa-IR" b="1" dirty="0">
              <a:solidFill>
                <a:srgbClr val="C00000"/>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335846"/>
            <a:ext cx="11930743" cy="4628190"/>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ملات گل آهک</a:t>
            </a:r>
          </a:p>
          <a:p>
            <a:pPr algn="just" rtl="1">
              <a:lnSpc>
                <a:spcPct val="150000"/>
              </a:lnSpc>
            </a:pPr>
            <a:r>
              <a:rPr lang="fa-IR" b="1" dirty="0" smtClean="0">
                <a:solidFill>
                  <a:schemeClr val="bg1"/>
                </a:solidFill>
                <a:cs typeface="B Zar" pitchFamily="2" charset="-78"/>
              </a:rPr>
              <a:t>ملات گل آهکاز ارزان ترین و ضعیف ترین ملات هاست همان طور که از اسم آن پیدا است ماده چسبنده در آن آهک شفته است. ابتدا خاك رس کوبیده شده و سرند میگردد ، سپسآهک شکفته و یا شیره عسلی آهک به آن اضافه شده و مخلوط میگردد. مخلوط به صورت آخوره(تپه اي) در آمده، آب لازم به آن اضافه میگردد. پساز خیس شدن کامل خاك در زمان کافی، مخلوط ورز داده شده و به عنوان ملات عسلی جهت کرسی چینی، دیوارچینی و اسکلت سازي بناها در زمینهاي مرطوب استفاده میشود. از این ملات در قدیم براي ساختن مجاري، حوضهاي آب و منبعهاي کوچکو بزرگ، آب انبارهاي عمومی و ... استفاده شده است. به طور کلی از این ملات براي استفاده در مکانهایی که داراي رطوبت و نفوذ مستقیم آب مانند</a:t>
            </a:r>
          </a:p>
          <a:p>
            <a:pPr algn="just" rtl="1">
              <a:lnSpc>
                <a:spcPct val="150000"/>
              </a:lnSpc>
            </a:pPr>
            <a:r>
              <a:rPr lang="fa-IR" b="1" dirty="0" smtClean="0">
                <a:solidFill>
                  <a:schemeClr val="bg1"/>
                </a:solidFill>
                <a:cs typeface="B Zar" pitchFamily="2" charset="-78"/>
              </a:rPr>
              <a:t>حمامها عمومی، مجاري آب، فاضلاب و غیره بهره گرفته میشود . </a:t>
            </a:r>
          </a:p>
          <a:p>
            <a:pPr algn="just" rtl="1">
              <a:lnSpc>
                <a:spcPct val="150000"/>
              </a:lnSpc>
            </a:pPr>
            <a:r>
              <a:rPr lang="fa-IR" b="1" dirty="0" smtClean="0">
                <a:solidFill>
                  <a:schemeClr val="bg1"/>
                </a:solidFill>
                <a:cs typeface="B Zar" pitchFamily="2" charset="-78"/>
              </a:rPr>
              <a:t>دو اشکال عمده در ملات گل وجود دارد، یکی انقباضناشی از خشک شدن و ترك خوردن و دیگري وارفتن ملات در آب و آبشستگی، افزودن آهک به خاك، این دو اشکال را برطرف کرده و آن را تخفیف می دهد. ملات گل آهک ملاتی است آبی و براي گرفتن نیازي به دي اکسید کربن ندارد. سیلیس و آلومین خاك رس در صورت وجود آب با آهک ترکیب شده و سیلیکات و آلومینات کلسیم به وجود می آید که در برابر آب شستگی و وا رفتن مقاوم هستند. از این رو براي اینکه ملات گلآهک خوب به عمل آید، باید مرطوب بماند.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17828" cy="5493812"/>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ملات ساروج</a:t>
            </a:r>
          </a:p>
          <a:p>
            <a:pPr algn="just" rtl="1">
              <a:lnSpc>
                <a:spcPct val="150000"/>
              </a:lnSpc>
            </a:pPr>
            <a:r>
              <a:rPr lang="fa-IR" b="1" dirty="0" smtClean="0">
                <a:solidFill>
                  <a:schemeClr val="bg1"/>
                </a:solidFill>
                <a:cs typeface="B Zar" pitchFamily="2" charset="-78"/>
              </a:rPr>
              <a:t>پیشاز اختراع سیمان، ملات ساروج را براي اندود و آببندي کردن آبانبارها و حوضها مصرف میکردند، ولی امروزه مصرف آن بسیار کم شده و ملات سیمان جاي آن را گرفته است. ملاتهاي ساروج مصرفی در ایران به دو گونه تقسیم میشوند: ساروج گرم و ساروج سرد.</a:t>
            </a:r>
          </a:p>
          <a:p>
            <a:pPr algn="just" rtl="1">
              <a:lnSpc>
                <a:spcPct val="150000"/>
              </a:lnSpc>
            </a:pPr>
            <a:r>
              <a:rPr lang="fa-IR" b="1" dirty="0" smtClean="0">
                <a:solidFill>
                  <a:srgbClr val="FFFF00"/>
                </a:solidFill>
                <a:cs typeface="B Zar" pitchFamily="2" charset="-78"/>
              </a:rPr>
              <a:t>ملات ساروج گرم</a:t>
            </a:r>
          </a:p>
          <a:p>
            <a:pPr algn="just" rtl="1">
              <a:lnSpc>
                <a:spcPct val="150000"/>
              </a:lnSpc>
            </a:pPr>
            <a:r>
              <a:rPr lang="fa-IR" b="1" dirty="0" smtClean="0">
                <a:solidFill>
                  <a:schemeClr val="bg1"/>
                </a:solidFill>
                <a:cs typeface="B Zar" pitchFamily="2" charset="-78"/>
              </a:rPr>
              <a:t>ساروجهاي گرم در واقع نوعی ملات آهک آبی هستند که از پختن و آسیاب کردن سنگهاي آهکی رس دار به دست می آیند و این نوع ملاتها در جنوب ایران در کناره شمالی خلیج فارس به کار میرفته و پس از گذشت سالها در ساختمانهاي دریایی پابرجا مانده اند. مشهورترین ساروج از این نوع متعلق به بندر خمیر می باشد.</a:t>
            </a:r>
          </a:p>
          <a:p>
            <a:pPr algn="just" rtl="1">
              <a:lnSpc>
                <a:spcPct val="150000"/>
              </a:lnSpc>
            </a:pPr>
            <a:r>
              <a:rPr lang="fa-IR" b="1" dirty="0" smtClean="0">
                <a:solidFill>
                  <a:srgbClr val="FFFF00"/>
                </a:solidFill>
                <a:cs typeface="B Zar" pitchFamily="2" charset="-78"/>
              </a:rPr>
              <a:t>ملات ساروج سرد</a:t>
            </a:r>
          </a:p>
          <a:p>
            <a:pPr algn="just" rtl="1">
              <a:lnSpc>
                <a:spcPct val="150000"/>
              </a:lnSpc>
            </a:pPr>
            <a:r>
              <a:rPr lang="fa-IR" b="1" dirty="0" smtClean="0">
                <a:solidFill>
                  <a:schemeClr val="bg1"/>
                </a:solidFill>
                <a:cs typeface="B Zar" pitchFamily="2" charset="-78"/>
              </a:rPr>
              <a:t>ماده چسباننده این ملات از اختلاط آهک، خاکستر و آب حاصل میشود، براي قوام و چسبندگی به آن خاك رس می افزایند و ماسه بادي نیز در آن نقش پرکنندگی و استخوان بندي دارد، براي جلوگیري از ترك خوردگی به ساروج، لوئی (پنبه جگن) یا موي بز میزدند. خاکستر داراي مقدار زیادي سیلیس غیر بلوري است که به هنگام اختلاط با دوغاب آهک با آن ترکیب شده و سیلیکات کلسیم به وجود می آید، ولی این عمل به کندي پیش میرود و از این جهت ملات ساروج، کندگیر است. ملات ساروج از اختلاط 10 پیمانه گرد آهک شفکته، 7 پیمانه خاکستر الک شده، یک پیمانه خاك رس، یک پیمانه ماسه بادي، 30 تا 50 کیلوگرم لوئی (براي هر مترمکعب ملات)، آب به قدر کافی و ورز دادن آنها به دست می آید.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9" y="79748"/>
            <a:ext cx="11785604" cy="6740307"/>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ملات سرخی</a:t>
            </a:r>
          </a:p>
          <a:p>
            <a:pPr algn="just" rtl="1">
              <a:lnSpc>
                <a:spcPct val="150000"/>
              </a:lnSpc>
            </a:pPr>
            <a:r>
              <a:rPr lang="fa-IR" b="1" dirty="0" smtClean="0">
                <a:solidFill>
                  <a:schemeClr val="bg1"/>
                </a:solidFill>
                <a:cs typeface="B Zar" pitchFamily="2" charset="-78"/>
              </a:rPr>
              <a:t>در کف سازي پاره اي از کاخ هخامنشنیان در تخت جمشید و شوشملات سرخی مصرف شده است. ملات سرخی با درهم کردن یکوزن گرد آهک شکفته و سه وزن گرد آجر وافزودن آب به آنها ساخته می شود . نمونه هاي ساخته شده سه روز در هواي نمناك وپس از 25 روز زیر آب ماندن درست می شدند .</a:t>
            </a:r>
          </a:p>
          <a:p>
            <a:pPr algn="just" rtl="1">
              <a:lnSpc>
                <a:spcPct val="150000"/>
              </a:lnSpc>
            </a:pPr>
            <a:r>
              <a:rPr lang="fa-IR" b="1" dirty="0" smtClean="0">
                <a:solidFill>
                  <a:srgbClr val="FFFF00"/>
                </a:solidFill>
                <a:cs typeface="B Zar" pitchFamily="2" charset="-78"/>
              </a:rPr>
              <a:t>ملات گچ</a:t>
            </a:r>
          </a:p>
          <a:p>
            <a:pPr algn="just" rtl="1">
              <a:lnSpc>
                <a:spcPct val="150000"/>
              </a:lnSpc>
            </a:pPr>
            <a:r>
              <a:rPr lang="fa-IR" b="1" dirty="0" smtClean="0">
                <a:solidFill>
                  <a:schemeClr val="bg1"/>
                </a:solidFill>
                <a:cs typeface="B Zar" pitchFamily="2" charset="-78"/>
              </a:rPr>
              <a:t>ملات گچ خالص از پاشیدن گرد گچ در آب و به هم زدن آن به دست میآید. چنین ملاتی زودگیر است و تنها براي کارهایی که با سرعت انجام میگیرد، مناسب میباشد. براي اینکه بتوان با ملات گچ کار کرد، باید زمان گیرش آن به تأخیر افتد. افزودن خاك رس، خمیر آهک و افزودنیهایی دیگر مانند سریشم نجاري آن را کندگیر می کنند.</a:t>
            </a:r>
          </a:p>
          <a:p>
            <a:pPr algn="just" rtl="1">
              <a:lnSpc>
                <a:spcPct val="150000"/>
              </a:lnSpc>
            </a:pPr>
            <a:r>
              <a:rPr lang="fa-IR" b="1" dirty="0" smtClean="0">
                <a:solidFill>
                  <a:schemeClr val="bg1"/>
                </a:solidFill>
                <a:cs typeface="B Zar" pitchFamily="2" charset="-78"/>
              </a:rPr>
              <a:t>ملات گچ خالص براي قشر میانی سفیدکاري و اتصال قطعات گچی مناسب، است همچنین در بعضی موارد براي اندودهاي زودگیر مانند اندود آستر سقفهاي کاذب به کار میرود.</a:t>
            </a:r>
          </a:p>
          <a:p>
            <a:pPr algn="just" rtl="1">
              <a:lnSpc>
                <a:spcPct val="150000"/>
              </a:lnSpc>
            </a:pPr>
            <a:r>
              <a:rPr lang="fa-IR" b="1" dirty="0" smtClean="0">
                <a:solidFill>
                  <a:schemeClr val="bg1"/>
                </a:solidFill>
                <a:cs typeface="B Zar" pitchFamily="2" charset="-78"/>
              </a:rPr>
              <a:t>در قشر رویه سفیدکاري، ملات گچ خالص به کار میرود و براي اینکه فرصت کافی براي کار کردن با آن وجود داشته باشد، هنگام گرفتن آن را ورز می دهند تا بلورهاي سوزنی شکل گچ مهلتی براي در هم رفتن پیدا نکنند و ملات یکپارچه گچ درست نشود. چنین ملاتی را ملات گچ کشته می نامند.</a:t>
            </a:r>
          </a:p>
          <a:p>
            <a:pPr algn="just" rtl="1">
              <a:lnSpc>
                <a:spcPct val="150000"/>
              </a:lnSpc>
            </a:pPr>
            <a:r>
              <a:rPr lang="fa-IR" b="1" dirty="0" smtClean="0">
                <a:solidFill>
                  <a:schemeClr val="bg1"/>
                </a:solidFill>
                <a:cs typeface="B Zar" pitchFamily="2" charset="-78"/>
              </a:rPr>
              <a:t>گچ کشته در تماسبا اجسام، سفیدي پس می دهد و بسیار نرم است. وجود آهک نشکفته، آهک دو آتشه (سوخته) و منیزي سوخته در ملاتهاي گچ، سبب ایجاد آلوئک در اندودهاي گچی میشود.</a:t>
            </a:r>
          </a:p>
          <a:p>
            <a:pPr algn="just" rtl="1">
              <a:lnSpc>
                <a:spcPct val="150000"/>
              </a:lnSpc>
            </a:pPr>
            <a:r>
              <a:rPr lang="fa-IR" b="1" dirty="0" smtClean="0">
                <a:solidFill>
                  <a:schemeClr val="bg1"/>
                </a:solidFill>
                <a:cs typeface="B Zar" pitchFamily="2" charset="-78"/>
              </a:rPr>
              <a:t>ملات گچی مرمري در اندودکاري نقاط مرطوب و مکانهایی که نیاز به شستشو دارند، به مصرف میرسد.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60" y="51704"/>
            <a:ext cx="11872686" cy="2246769"/>
          </a:xfrm>
          <a:prstGeom prst="rect">
            <a:avLst/>
          </a:prstGeom>
        </p:spPr>
        <p:txBody>
          <a:bodyPr wrap="square">
            <a:spAutoFit/>
          </a:bodyPr>
          <a:lstStyle/>
          <a:p>
            <a:pPr algn="just" rtl="1">
              <a:lnSpc>
                <a:spcPts val="2800"/>
              </a:lnSpc>
            </a:pPr>
            <a:r>
              <a:rPr lang="fa-IR" b="1" dirty="0" smtClean="0">
                <a:solidFill>
                  <a:srgbClr val="FFFF00"/>
                </a:solidFill>
                <a:cs typeface="B Zar" pitchFamily="2" charset="-78"/>
              </a:rPr>
              <a:t>ملات گچ دستی یا گچ تیز</a:t>
            </a:r>
          </a:p>
          <a:p>
            <a:pPr algn="just" rtl="1">
              <a:lnSpc>
                <a:spcPts val="2800"/>
              </a:lnSpc>
            </a:pPr>
            <a:r>
              <a:rPr lang="fa-IR" b="1" dirty="0" smtClean="0">
                <a:solidFill>
                  <a:srgbClr val="C00000"/>
                </a:solidFill>
                <a:cs typeface="B Zar" pitchFamily="2" charset="-78"/>
              </a:rPr>
              <a:t>گ</a:t>
            </a:r>
            <a:r>
              <a:rPr lang="fa-IR" b="1" dirty="0" smtClean="0">
                <a:solidFill>
                  <a:schemeClr val="bg1"/>
                </a:solidFill>
                <a:cs typeface="B Zar" pitchFamily="2" charset="-78"/>
              </a:rPr>
              <a:t>چ تیز عبارتست از مقداري آب و مقداري گچ که با هم مخلوط می کنند بدین طریق که مقداري آب داخل ظرف می ریزند و به آن گچ اضافه می کنند تا سطح آب را بپوشاند سپس آن را به هم می زنند وبلافاصله در محل مورد نظر مصرف می کنند . خاصیت گچ دستی زودگیر بودن آن است که پس از مصرف دانه هاي گچ رطوبت ملات را گرفته وبه خود گیري آن کمک می کند .مورد مصرف این نوع گچ در نصب چهار چوب و محکم کردن داربست و تیرآهن، پر کردن ترکهاي عمیق ومحلهاي دیگر ساختمان است . ملات گچ پس از 10 دقیقه شروع به خودگیري میکند و پس از 25 دقیقه خودگیري آن پایان می پذیرد.</a:t>
            </a:r>
            <a:endParaRPr lang="fa-IR" b="1" dirty="0">
              <a:solidFill>
                <a:schemeClr val="bg1"/>
              </a:solidFill>
              <a:cs typeface="B Zar" pitchFamily="2" charset="-78"/>
            </a:endParaRPr>
          </a:p>
        </p:txBody>
      </p:sp>
      <p:sp>
        <p:nvSpPr>
          <p:cNvPr id="3" name="Rectangle 2"/>
          <p:cNvSpPr/>
          <p:nvPr/>
        </p:nvSpPr>
        <p:spPr>
          <a:xfrm>
            <a:off x="304801" y="2469457"/>
            <a:ext cx="11640456" cy="3811300"/>
          </a:xfrm>
          <a:prstGeom prst="rect">
            <a:avLst/>
          </a:prstGeom>
        </p:spPr>
        <p:txBody>
          <a:bodyPr wrap="square">
            <a:spAutoFit/>
          </a:bodyPr>
          <a:lstStyle/>
          <a:p>
            <a:pPr algn="just" rtl="1">
              <a:lnSpc>
                <a:spcPts val="2900"/>
              </a:lnSpc>
            </a:pPr>
            <a:r>
              <a:rPr lang="fa-IR" b="1" dirty="0" smtClean="0">
                <a:solidFill>
                  <a:srgbClr val="FFFF00"/>
                </a:solidFill>
                <a:cs typeface="B Zar" pitchFamily="2" charset="-78"/>
              </a:rPr>
              <a:t>ملات گچ و خاك</a:t>
            </a:r>
          </a:p>
          <a:p>
            <a:pPr algn="just" rtl="1">
              <a:lnSpc>
                <a:spcPts val="2900"/>
              </a:lnSpc>
            </a:pPr>
            <a:r>
              <a:rPr lang="fa-IR" b="1" dirty="0" smtClean="0">
                <a:solidFill>
                  <a:schemeClr val="bg1"/>
                </a:solidFill>
                <a:cs typeface="B Zar" pitchFamily="2" charset="-78"/>
              </a:rPr>
              <a:t>افزودن خاك رسی به گچ به مقادیر زیاد آن را کندگیر و ارزان میکند، معمولاً نسبت خاك رسبه گچ از 1 به 2 تا 1به 1 تغییر میکند که ملات اخیرالذکر به ملات گچ نیم و نیم معروف بوده و متداولتر است. به نسبت زودگیر بودن یا دیرگیرتر بودن گچ ممکن است درصد خاك بیشتر یا کمتر از 50 درصدباشد هر قدر گچ زود گیرتر باشد ویا به اصطلاح کارگاهی هر قدر گچ تر باشد باید خاك مورد مصرف در ملات گچ وخاك بیشتر باشد. وجود خاك در ملات گچ وخاك اولاً ملاترا پلاستیکتر می نماید در ثانی ملات را دیرگیرتر میکند. مصرف ملات گچ و خاك فقط در مناطقی که رطوبت هوا زیاد نیست و اصولا" آب و هوا خشک است مجاز میباشد و در شهرهاي مرطوب (جاهاي مرطوب)این ملات به سرعت رطوبت هوا را گرفته و فاسد می شود. طریقه ساخت ملات گچ وخاك بدینگونه است که ابتدا قدري آب درون استانبولی می ریزند(حداکثر نصف حجم استانبولی) آنگاه مخلوط گچ و خاك را درون آب میپاشند تا سطح گچ وخاك از سطح آب بالاتر بیاید وتقریبا آب دیده نشود آنگاه این مخلوط را تقریبا 5 تا 6 دقیقه بحال خود گذاشته و بعد از یکطرف ملات را هم زده و استفاده میکنند. علت پاشیدن گچ وخاك درون آب آنست که تمام ذرات گچ در مجاورت آب قرار گیرد و کلوخه نشود.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097"/>
            <a:ext cx="12119426" cy="2695610"/>
          </a:xfrm>
          <a:prstGeom prst="rect">
            <a:avLst/>
          </a:prstGeom>
        </p:spPr>
        <p:txBody>
          <a:bodyPr wrap="square">
            <a:spAutoFit/>
          </a:bodyPr>
          <a:lstStyle/>
          <a:p>
            <a:pPr algn="just" rtl="1">
              <a:lnSpc>
                <a:spcPts val="2900"/>
              </a:lnSpc>
            </a:pPr>
            <a:r>
              <a:rPr lang="fa-IR" b="1" dirty="0" smtClean="0">
                <a:solidFill>
                  <a:schemeClr val="bg1"/>
                </a:solidFill>
                <a:cs typeface="B Zar" pitchFamily="2" charset="-78"/>
              </a:rPr>
              <a:t>زمان ریختن خاك به داخل آب تا پایان مصرف آن حداکثر از 10 الی 15 دقیقه تجاوز ننماید.براي مخلوط کردن گچ و خاك باید ابتدا خاك رس خشک را سرند کرد. بعلت زودگیر بودن گچ و خاك را باید به میزان کم ساخت.</a:t>
            </a:r>
          </a:p>
          <a:p>
            <a:pPr algn="just" rtl="1">
              <a:lnSpc>
                <a:spcPts val="2900"/>
              </a:lnSpc>
            </a:pPr>
            <a:r>
              <a:rPr lang="fa-IR" b="1" dirty="0" smtClean="0">
                <a:solidFill>
                  <a:schemeClr val="bg1"/>
                </a:solidFill>
                <a:cs typeface="B Zar" pitchFamily="2" charset="-78"/>
              </a:rPr>
              <a:t>*بهترین آزمایشبراي میزان پراکندگی خاك درون گچ ، رنگ یکنواخت آن میباشد. باید دقت نمود که رگه هاي سفید گچ و یا رگه هاي سیاه خاك در مخلوط موجود نباشد.</a:t>
            </a:r>
          </a:p>
          <a:p>
            <a:pPr algn="just" rtl="1">
              <a:lnSpc>
                <a:spcPts val="2900"/>
              </a:lnSpc>
            </a:pPr>
            <a:r>
              <a:rPr lang="fa-IR" b="1" dirty="0" smtClean="0">
                <a:solidFill>
                  <a:schemeClr val="bg1"/>
                </a:solidFill>
                <a:cs typeface="B Zar" pitchFamily="2" charset="-78"/>
              </a:rPr>
              <a:t>*مصرف ملات گچ در طاق زنی و تیغه سازي و قشر آستر اندودکاریهاي داخل ساختمان است. براي ساختن آن مخلوط گچ و خاك را به آهستگی در آب پاشیده به هم میزنند. در مورد استفاده از ملات گچ و خاك براي زیر سازي سفیدکاري بدین طریق عمل میکنند که روي دیوار آجري را قبلا شمشه گیري کرده وبین فاصله هاي شمشه گیري را با ملات گچ و خاك پر مینمایند.</a:t>
            </a:r>
            <a:endParaRPr lang="fa-IR" b="1" dirty="0">
              <a:solidFill>
                <a:schemeClr val="bg1"/>
              </a:solidFill>
              <a:cs typeface="B Zar" pitchFamily="2" charset="-78"/>
            </a:endParaRPr>
          </a:p>
        </p:txBody>
      </p:sp>
      <p:sp>
        <p:nvSpPr>
          <p:cNvPr id="3" name="Rectangle 2"/>
          <p:cNvSpPr/>
          <p:nvPr/>
        </p:nvSpPr>
        <p:spPr>
          <a:xfrm>
            <a:off x="0" y="2714171"/>
            <a:ext cx="12192000" cy="3939540"/>
          </a:xfrm>
          <a:prstGeom prst="rect">
            <a:avLst/>
          </a:prstGeom>
        </p:spPr>
        <p:txBody>
          <a:bodyPr wrap="square">
            <a:spAutoFit/>
          </a:bodyPr>
          <a:lstStyle/>
          <a:p>
            <a:pPr algn="just" rtl="1">
              <a:lnSpc>
                <a:spcPts val="2500"/>
              </a:lnSpc>
            </a:pPr>
            <a:r>
              <a:rPr lang="fa-IR" b="1" dirty="0" smtClean="0">
                <a:solidFill>
                  <a:srgbClr val="FFFF00"/>
                </a:solidFill>
                <a:cs typeface="B Zar" pitchFamily="2" charset="-78"/>
              </a:rPr>
              <a:t>ملات گچ و ماسه</a:t>
            </a:r>
          </a:p>
          <a:p>
            <a:pPr algn="just" rtl="1">
              <a:lnSpc>
                <a:spcPts val="2500"/>
              </a:lnSpc>
            </a:pPr>
            <a:r>
              <a:rPr lang="fa-IR" b="1" dirty="0" smtClean="0">
                <a:solidFill>
                  <a:schemeClr val="bg1"/>
                </a:solidFill>
                <a:cs typeface="B Zar" pitchFamily="2" charset="-78"/>
              </a:rPr>
              <a:t>از اختلاط گچ با ماسه ریزدانه ملات گچ و ماسه ساخته میشود که میتوان از آن به جاي ملات گچ و خاك براي زیرسازي اندودها در نقاطی که ماسه بادي یا ساحلی یا رودخانهاي ریزدانه فراوان است، استفاده کرد. انواع ماسه ریزدانه و دانه بندي آنها در استاندارد 301 ایران آمده است، درشتترین دانه در ماسه براي این نوع ملات، 2 میلیمتر ذکر گردیده است.</a:t>
            </a:r>
          </a:p>
          <a:p>
            <a:pPr algn="just" rtl="1">
              <a:lnSpc>
                <a:spcPts val="2500"/>
              </a:lnSpc>
            </a:pPr>
            <a:r>
              <a:rPr lang="fa-IR" b="1" dirty="0" smtClean="0">
                <a:solidFill>
                  <a:schemeClr val="bg1"/>
                </a:solidFill>
                <a:cs typeface="B Zar" pitchFamily="2" charset="-78"/>
              </a:rPr>
              <a:t>ملات گچ و پرلیت</a:t>
            </a:r>
          </a:p>
          <a:p>
            <a:pPr algn="just" rtl="1">
              <a:lnSpc>
                <a:spcPts val="2500"/>
              </a:lnSpc>
            </a:pPr>
            <a:r>
              <a:rPr lang="fa-IR" b="1" dirty="0" smtClean="0">
                <a:solidFill>
                  <a:schemeClr val="bg1"/>
                </a:solidFill>
                <a:cs typeface="B Zar" pitchFamily="2" charset="-78"/>
              </a:rPr>
              <a:t>از پرلیت منبسط و گچ، ملات سبکی ساخته میشود که جاذب صوتی مناسب و عایق حرارتی خوبی است. اندود پرلیت و گچ از نفوذ آتشبه اسکلت فولادي و بتن فولادي ساختمانها جلوگیري نموده و خطر گسترش آتش راکاهش میدهد.</a:t>
            </a:r>
          </a:p>
          <a:p>
            <a:pPr algn="just" rtl="1">
              <a:lnSpc>
                <a:spcPts val="2500"/>
              </a:lnSpc>
            </a:pPr>
            <a:r>
              <a:rPr lang="fa-IR" b="1" dirty="0" smtClean="0">
                <a:solidFill>
                  <a:srgbClr val="FFFF00"/>
                </a:solidFill>
                <a:cs typeface="B Zar" pitchFamily="2" charset="-78"/>
              </a:rPr>
              <a:t>ملات گچ و آهک</a:t>
            </a:r>
          </a:p>
          <a:p>
            <a:pPr algn="just" rtl="1">
              <a:lnSpc>
                <a:spcPts val="2500"/>
              </a:lnSpc>
            </a:pPr>
            <a:r>
              <a:rPr lang="fa-IR" b="1" dirty="0" smtClean="0">
                <a:solidFill>
                  <a:schemeClr val="bg1"/>
                </a:solidFill>
                <a:cs typeface="B Zar" pitchFamily="2" charset="-78"/>
              </a:rPr>
              <a:t>ملات گچ براي مناطق خشک مناسب است و آن را نمیتوان در نقاطی که رطوبت نسبی هوا از 60 % تجاوز میکند، مصرف کرد. براي این نواحی ملات گچ و آهک مناسبتر است. افزودن 3 پیمانه خمیر آهک به یک پیمانه گچ یا دو قسمت وزنی گرد آهک شکفته به یک قسمت گچ، آن را کندگیر کرده و براي قشر رویی مناسب می سازد. براي مناطق مرطوب، ملات گچ و آهک مذکور مناسبتر است، زیرا پس از مدتی که از مصرف آن گذشت، آهک با گرفتن گاز کربن از هوا به سنگ آهکتبدیل میشود که جسمی سخت و در برابر آب و بخار پایدار است.</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79653"/>
            <a:ext cx="11988799" cy="6863417"/>
          </a:xfrm>
          <a:prstGeom prst="rect">
            <a:avLst/>
          </a:prstGeom>
        </p:spPr>
        <p:txBody>
          <a:bodyPr wrap="square">
            <a:spAutoFit/>
          </a:bodyPr>
          <a:lstStyle/>
          <a:p>
            <a:pPr algn="just" rtl="1">
              <a:lnSpc>
                <a:spcPts val="2400"/>
              </a:lnSpc>
            </a:pPr>
            <a:r>
              <a:rPr lang="fa-IR" b="1" dirty="0" smtClean="0">
                <a:solidFill>
                  <a:srgbClr val="FFFF00"/>
                </a:solidFill>
                <a:cs typeface="B Zar" pitchFamily="2" charset="-78"/>
              </a:rPr>
              <a:t>ملات ماسه سیمان</a:t>
            </a:r>
          </a:p>
          <a:p>
            <a:pPr algn="just" rtl="1">
              <a:lnSpc>
                <a:spcPts val="2400"/>
              </a:lnSpc>
            </a:pPr>
            <a:r>
              <a:rPr lang="fa-IR" b="1" dirty="0" smtClean="0">
                <a:solidFill>
                  <a:schemeClr val="bg1"/>
                </a:solidFill>
                <a:cs typeface="B Zar" pitchFamily="2" charset="-78"/>
              </a:rPr>
              <a:t>ماده چسباننده این ملات، سیمان پرتلند و ماده پرکننده آن، ماسه است. این ملات از نوع آبی و داراي مقاومت خوبی به ویژه در سنین اولیه است. ملات ماسه سیمان جمع میشود و در سطوح بزرگ و بندکشیها ترکهاي ریز (مویی) و درشت برمیدارد. آب برف و باران بخصوص در موقع بوران به داخل اندود سیمانی و بندکشیها نفوذ کرده و حتی گاهی به داخل ساختمان سرایتمیکنند. براي زودگیر کردن ملات سیمانی هیچگاه نباید به آن گچ افزوده شود، زیرا چنین ملات و اندودي پساز مدتی متلاشی میشود. وجود خاك رسدر ماسه ملات سبب میشود که دور دانه هاي ماسه، دوغابی از خاك رسدرست شود و سیمان نتواند به خوبی به آن بچسبد. وجود برخی مواد آلی در ملات، باعث دیرگیر شدن آن میشود. مواد سولفاتی موجود در ماسه، آب یا آجر مصرفی، باعث از هم گسیختگی ملات و کار آجري میشود. به این علت میزان مواد مضر نظیر خاك رس، مواد آلی و سولفاتها در ملات محدود شده است. در مواقعی که خطر حمله سولفاتها مطرح است، باید از سیمان ضد سولفات نوع 2 یا 5 یا سیمان پوزولانی استفاده شود. گاهی اوقات براي مقابله با حمله ضعیف سولفاتها و سرما، توصیه میشود عیار سیمان در ملات بیشتر اختیار شود، ولی باید در نظر داشت که هنگام نشست نامتعادل، کارهاي پرسیمان ترکهاي بزرگتري برمیدارند، در حالی که در ملاتهاي ضعیف ترکها در تمام کار پخششده و به صورت مویی ظاهر میشوند. براي شمشه گیري ملاتهاي سیمان، هرگز نباید از گچ استفاده کرد، زیرا این دو ملات، به ویژه در صورت وجود رطوبت با یکدیگر ترکیب شده و متلاشی میشوند.</a:t>
            </a:r>
          </a:p>
          <a:p>
            <a:pPr algn="just" rtl="1">
              <a:lnSpc>
                <a:spcPts val="2400"/>
              </a:lnSpc>
            </a:pPr>
            <a:r>
              <a:rPr lang="fa-IR" b="1" dirty="0" smtClean="0">
                <a:solidFill>
                  <a:srgbClr val="FFFF00"/>
                </a:solidFill>
                <a:cs typeface="B Zar" pitchFamily="2" charset="-78"/>
              </a:rPr>
              <a:t>*</a:t>
            </a:r>
            <a:r>
              <a:rPr lang="fa-IR" b="1" dirty="0" smtClean="0">
                <a:solidFill>
                  <a:schemeClr val="bg1"/>
                </a:solidFill>
                <a:cs typeface="B Zar" pitchFamily="2" charset="-78"/>
              </a:rPr>
              <a:t>ملات ماسه سیمان را باید به مقدار کم ساخت بطوریکه از زمان مخلوط کردن دانه با آب تا پایان مصرف آن حداکثر بیشاز 2ساعت طول نکشد.</a:t>
            </a:r>
          </a:p>
          <a:p>
            <a:pPr algn="just" rtl="1">
              <a:lnSpc>
                <a:spcPts val="2400"/>
              </a:lnSpc>
            </a:pPr>
            <a:r>
              <a:rPr lang="fa-IR" b="1" dirty="0" smtClean="0">
                <a:solidFill>
                  <a:srgbClr val="FFFF00"/>
                </a:solidFill>
                <a:cs typeface="B Zar" pitchFamily="2" charset="-78"/>
              </a:rPr>
              <a:t>*</a:t>
            </a:r>
            <a:r>
              <a:rPr lang="fa-IR" b="1" dirty="0" smtClean="0">
                <a:solidFill>
                  <a:schemeClr val="bg1"/>
                </a:solidFill>
                <a:cs typeface="B Zar" pitchFamily="2" charset="-78"/>
              </a:rPr>
              <a:t>اگر ملات ماسه سیمان را با ملات ساز درست میکنیم حداقل ملات در حدود 3 دقیقه باید درون ملات ساز بچرخد.</a:t>
            </a:r>
          </a:p>
          <a:p>
            <a:pPr algn="just" rtl="1">
              <a:lnSpc>
                <a:spcPts val="2400"/>
              </a:lnSpc>
            </a:pPr>
            <a:r>
              <a:rPr lang="fa-IR" b="1" dirty="0" smtClean="0">
                <a:solidFill>
                  <a:srgbClr val="FFFF00"/>
                </a:solidFill>
                <a:cs typeface="B Zar" pitchFamily="2" charset="-78"/>
              </a:rPr>
              <a:t>*</a:t>
            </a:r>
            <a:r>
              <a:rPr lang="fa-IR" b="1" dirty="0" smtClean="0">
                <a:solidFill>
                  <a:schemeClr val="bg1"/>
                </a:solidFill>
                <a:cs typeface="B Zar" pitchFamily="2" charset="-78"/>
              </a:rPr>
              <a:t>اگر ملات را با دست (روشدستی) درست میکنیم ابتدا باید سیمان وماسه را با بیل دو بار برگردان نمود.</a:t>
            </a:r>
          </a:p>
          <a:p>
            <a:pPr algn="just" rtl="1">
              <a:lnSpc>
                <a:spcPts val="2400"/>
              </a:lnSpc>
            </a:pPr>
            <a:r>
              <a:rPr lang="fa-IR" b="1" dirty="0" smtClean="0">
                <a:solidFill>
                  <a:srgbClr val="FFFF00"/>
                </a:solidFill>
                <a:cs typeface="B Zar" pitchFamily="2" charset="-78"/>
              </a:rPr>
              <a:t>*</a:t>
            </a:r>
            <a:r>
              <a:rPr lang="fa-IR" b="1" dirty="0" smtClean="0">
                <a:solidFill>
                  <a:schemeClr val="bg1"/>
                </a:solidFill>
                <a:cs typeface="B Zar" pitchFamily="2" charset="-78"/>
              </a:rPr>
              <a:t>بهترین آزمایشتشخیصبراي پراکندگی یکنواخت سیمان در ماسه رنگیکنواخت آن می باشد.</a:t>
            </a:r>
          </a:p>
          <a:p>
            <a:pPr algn="just" rtl="1">
              <a:lnSpc>
                <a:spcPts val="2400"/>
              </a:lnSpc>
            </a:pPr>
            <a:r>
              <a:rPr lang="fa-IR" b="1" dirty="0" smtClean="0">
                <a:solidFill>
                  <a:srgbClr val="FFFF00"/>
                </a:solidFill>
                <a:cs typeface="B Zar" pitchFamily="2" charset="-78"/>
              </a:rPr>
              <a:t>*</a:t>
            </a:r>
            <a:r>
              <a:rPr lang="fa-IR" b="1" dirty="0" smtClean="0">
                <a:solidFill>
                  <a:schemeClr val="bg1"/>
                </a:solidFill>
                <a:cs typeface="B Zar" pitchFamily="2" charset="-78"/>
              </a:rPr>
              <a:t>رنگملات ماسه سیمان باید متمایل به رنگسبز باشد.</a:t>
            </a:r>
          </a:p>
          <a:p>
            <a:pPr algn="just" rtl="1">
              <a:lnSpc>
                <a:spcPts val="2400"/>
              </a:lnSpc>
            </a:pPr>
            <a:r>
              <a:rPr lang="fa-IR" b="1" dirty="0" smtClean="0">
                <a:solidFill>
                  <a:srgbClr val="FFFF00"/>
                </a:solidFill>
                <a:cs typeface="B Zar" pitchFamily="2" charset="-78"/>
              </a:rPr>
              <a:t>*</a:t>
            </a:r>
            <a:r>
              <a:rPr lang="fa-IR" b="1" dirty="0" smtClean="0">
                <a:solidFill>
                  <a:schemeClr val="bg1"/>
                </a:solidFill>
                <a:cs typeface="B Zar" pitchFamily="2" charset="-78"/>
              </a:rPr>
              <a:t>توصیه میشود از ساختن آخوره (آبخوره) خودداري نمائیم زیرا آخوره دانه هاي سیمان را که سبکتر وریزتربوده همراه آب شسته وبه قسمتهاي پایین ملات برده ویکنواختی سیمان را در ملات از بین می برد وباعث نا هماهنگی ملات میگردد.</a:t>
            </a:r>
          </a:p>
          <a:p>
            <a:pPr algn="just" rtl="1">
              <a:lnSpc>
                <a:spcPts val="2400"/>
              </a:lnSpc>
            </a:pPr>
            <a:r>
              <a:rPr lang="fa-IR" b="1" dirty="0" smtClean="0">
                <a:solidFill>
                  <a:schemeClr val="bg1"/>
                </a:solidFill>
                <a:cs typeface="B Zar" pitchFamily="2" charset="-78"/>
              </a:rPr>
              <a:t>دوغاب ماسه و سیمان نحوه ى تهیه ى دوغاب ماسه و سیمان بدین صورت است که ابتدا مقدارى آب را در داخل بشکه ى ساخت دوغاب ریخته و سپس سیمان اضافه شده و با بیل به هم زده مى شود. بعد از آن که سیمان و آب با یکدیگر کاملاً مخلوط شدند، ماسه شسته اضافه مى گردد .این عمل آن قدر تکرار شده تا دوغاب مورد نظر به دست آید.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4" y="97481"/>
            <a:ext cx="11901714" cy="6324808"/>
          </a:xfrm>
          <a:prstGeom prst="rect">
            <a:avLst/>
          </a:prstGeom>
        </p:spPr>
        <p:txBody>
          <a:bodyPr wrap="square">
            <a:spAutoFit/>
          </a:bodyPr>
          <a:lstStyle/>
          <a:p>
            <a:pPr algn="just" rtl="1">
              <a:lnSpc>
                <a:spcPts val="2700"/>
              </a:lnSpc>
            </a:pPr>
            <a:r>
              <a:rPr lang="fa-IR" b="1" dirty="0" smtClean="0">
                <a:solidFill>
                  <a:srgbClr val="FFFF00"/>
                </a:solidFill>
                <a:cs typeface="B Zar" pitchFamily="2" charset="-78"/>
              </a:rPr>
              <a:t>ملات ماسه سیمان آهک (باتارد)</a:t>
            </a:r>
          </a:p>
          <a:p>
            <a:pPr algn="just" rtl="1">
              <a:lnSpc>
                <a:spcPts val="2700"/>
              </a:lnSpc>
            </a:pPr>
            <a:r>
              <a:rPr lang="fa-IR" b="1" dirty="0" smtClean="0">
                <a:solidFill>
                  <a:schemeClr val="bg1"/>
                </a:solidFill>
                <a:cs typeface="B Zar" pitchFamily="2" charset="-78"/>
              </a:rPr>
              <a:t>ملاتهاي ماسه سیمان با نسبتهاي مختلفی از سیمان و آهکو ماسه ساخته میشوند که متداولترین آنها 1 :1 : 6(یک حجم سیمان و یک حجم آهکو 6 حجم ماسه) و آب به مقدار کافی میباشد. حجم ماده پرکننده ملات، باید حدود تا 3 برابر ماده چسباننده باشد و نمیتواند از این حدود تجاوز کند، در صورت کمتر شدن، جمع شدگی و به دنبال آن تركخوردگی اتفاق می افتد و در صورت بیشتر شدن، کارآیی ملات کم میشود. از سوي دیگر مقاومت ملاتهاي سیمانی بیشاز مقادیري است که در کار بنایی لازم است. لذا براي اینکه با مصرف سیمان کمتر، کارآیی</a:t>
            </a:r>
          </a:p>
          <a:p>
            <a:pPr algn="just" rtl="1">
              <a:lnSpc>
                <a:spcPts val="2700"/>
              </a:lnSpc>
            </a:pPr>
            <a:r>
              <a:rPr lang="fa-IR" b="1" dirty="0" smtClean="0">
                <a:solidFill>
                  <a:schemeClr val="bg1"/>
                </a:solidFill>
                <a:cs typeface="B Zar" pitchFamily="2" charset="-78"/>
              </a:rPr>
              <a:t>ملات کاهش نیابد، میتوان مقداري آهک جانشین سیمان نمود.</a:t>
            </a:r>
          </a:p>
          <a:p>
            <a:pPr algn="just" rtl="1">
              <a:lnSpc>
                <a:spcPts val="2700"/>
              </a:lnSpc>
            </a:pPr>
            <a:r>
              <a:rPr lang="fa-IR" b="1" dirty="0" smtClean="0">
                <a:solidFill>
                  <a:srgbClr val="FFFF00"/>
                </a:solidFill>
                <a:cs typeface="B Zar" pitchFamily="2" charset="-78"/>
              </a:rPr>
              <a:t>آهک علاوه بر تأمین کارآیی ملات سبب میشود که:</a:t>
            </a:r>
          </a:p>
          <a:p>
            <a:pPr algn="just" rtl="1">
              <a:lnSpc>
                <a:spcPts val="2700"/>
              </a:lnSpc>
            </a:pPr>
            <a:r>
              <a:rPr lang="fa-IR" b="1" dirty="0" smtClean="0">
                <a:solidFill>
                  <a:srgbClr val="FFFF00"/>
                </a:solidFill>
                <a:cs typeface="B Zar" pitchFamily="2" charset="-78"/>
              </a:rPr>
              <a:t>الف: </a:t>
            </a:r>
            <a:r>
              <a:rPr lang="fa-IR" b="1" dirty="0" smtClean="0">
                <a:solidFill>
                  <a:srgbClr val="C00000"/>
                </a:solidFill>
                <a:cs typeface="B Zar" pitchFamily="2" charset="-78"/>
              </a:rPr>
              <a:t>نفوذپذیري آب در ملات و اندود کم شود.</a:t>
            </a:r>
          </a:p>
          <a:p>
            <a:pPr algn="just" rtl="1">
              <a:lnSpc>
                <a:spcPts val="2700"/>
              </a:lnSpc>
            </a:pPr>
            <a:r>
              <a:rPr lang="fa-IR" b="1" dirty="0" smtClean="0">
                <a:solidFill>
                  <a:srgbClr val="FFFF00"/>
                </a:solidFill>
                <a:cs typeface="B Zar" pitchFamily="2" charset="-78"/>
              </a:rPr>
              <a:t>ب: </a:t>
            </a:r>
            <a:r>
              <a:rPr lang="fa-IR" b="1" dirty="0" smtClean="0">
                <a:solidFill>
                  <a:srgbClr val="C00000"/>
                </a:solidFill>
                <a:cs typeface="B Zar" pitchFamily="2" charset="-78"/>
              </a:rPr>
              <a:t>خمیري بودن ملات بیشتر شده و از ترك خوردگی آن جلوگیري شود.</a:t>
            </a:r>
          </a:p>
          <a:p>
            <a:pPr algn="just" rtl="1">
              <a:lnSpc>
                <a:spcPts val="2700"/>
              </a:lnSpc>
            </a:pPr>
            <a:r>
              <a:rPr lang="fa-IR" b="1" dirty="0" smtClean="0">
                <a:solidFill>
                  <a:srgbClr val="FFFF00"/>
                </a:solidFill>
                <a:cs typeface="B Zar" pitchFamily="2" charset="-78"/>
              </a:rPr>
              <a:t>پ: </a:t>
            </a:r>
            <a:r>
              <a:rPr lang="fa-IR" b="1" dirty="0" smtClean="0">
                <a:solidFill>
                  <a:srgbClr val="C00000"/>
                </a:solidFill>
                <a:cs typeface="B Zar" pitchFamily="2" charset="-78"/>
              </a:rPr>
              <a:t>با خاك موجود در ماسه ملات ترکیب شده و از اثر بد آن در ملات جلوگیري کند.</a:t>
            </a:r>
          </a:p>
          <a:p>
            <a:pPr algn="just" rtl="1">
              <a:lnSpc>
                <a:spcPts val="2700"/>
              </a:lnSpc>
            </a:pPr>
            <a:r>
              <a:rPr lang="fa-IR" b="1" dirty="0" smtClean="0">
                <a:solidFill>
                  <a:srgbClr val="FFFF00"/>
                </a:solidFill>
                <a:cs typeface="B Zar" pitchFamily="2" charset="-78"/>
              </a:rPr>
              <a:t>ت: </a:t>
            </a:r>
            <a:r>
              <a:rPr lang="fa-IR" b="1" dirty="0" smtClean="0">
                <a:solidFill>
                  <a:srgbClr val="C00000"/>
                </a:solidFill>
                <a:cs typeface="B Zar" pitchFamily="2" charset="-78"/>
              </a:rPr>
              <a:t>در مصرف سیمان صرفه جویی شود.</a:t>
            </a:r>
          </a:p>
          <a:p>
            <a:pPr algn="just" rtl="1">
              <a:lnSpc>
                <a:spcPts val="2700"/>
              </a:lnSpc>
            </a:pPr>
            <a:r>
              <a:rPr lang="fa-IR" b="1" dirty="0" smtClean="0">
                <a:solidFill>
                  <a:srgbClr val="FFFF00"/>
                </a:solidFill>
                <a:cs typeface="B Zar" pitchFamily="2" charset="-78"/>
              </a:rPr>
              <a:t>ث: </a:t>
            </a:r>
            <a:r>
              <a:rPr lang="fa-IR" b="1" dirty="0" smtClean="0">
                <a:solidFill>
                  <a:srgbClr val="C00000"/>
                </a:solidFill>
                <a:cs typeface="B Zar" pitchFamily="2" charset="-78"/>
              </a:rPr>
              <a:t>قابلیت نگهداري آب ملات افزایش یافته و ملات کارپذیرتر شود.</a:t>
            </a:r>
          </a:p>
          <a:p>
            <a:pPr algn="just" rtl="1">
              <a:lnSpc>
                <a:spcPts val="2700"/>
              </a:lnSpc>
            </a:pPr>
            <a:r>
              <a:rPr lang="fa-IR" b="1" dirty="0" smtClean="0">
                <a:solidFill>
                  <a:srgbClr val="FFFF00"/>
                </a:solidFill>
                <a:cs typeface="B Zar" pitchFamily="2" charset="-78"/>
              </a:rPr>
              <a:t>ج: </a:t>
            </a:r>
            <a:r>
              <a:rPr lang="fa-IR" b="1" dirty="0" smtClean="0">
                <a:solidFill>
                  <a:srgbClr val="C00000"/>
                </a:solidFill>
                <a:cs typeface="B Zar" pitchFamily="2" charset="-78"/>
              </a:rPr>
              <a:t>ظرفیت حمل ماسه در ملات افزایش یابد.</a:t>
            </a:r>
          </a:p>
          <a:p>
            <a:pPr algn="just" rtl="1">
              <a:lnSpc>
                <a:spcPts val="2700"/>
              </a:lnSpc>
            </a:pPr>
            <a:r>
              <a:rPr lang="fa-IR" b="1" dirty="0" smtClean="0">
                <a:solidFill>
                  <a:schemeClr val="bg1"/>
                </a:solidFill>
                <a:cs typeface="B Zar" pitchFamily="2" charset="-78"/>
              </a:rPr>
              <a:t>ملاتهاي ماسه، سیمان، آهک در ایران به باتارد مشهور هستند که لفظی فرانسوي است. علاوه بر ملات باتارد 1:1: 6 (نسبتهاي حجمی سیمان به آهک به ماسه) از ملاتهاي 1:2:9 و 1:3:12 نیز میتوان در کارهاي کم اهمیت تر استفاده کرد. هرچه مقدار آهک در ملات باتارد زیادتر شود، قابلیت آب نگهداري و کارآیی ملات افزایش مییابد، ولی در مقابل، مقاومت فشاري آن کاهش پیدا میکند. بسته به اینکه کدام یک از این دو ویژگی ملات براي طراح حائز اهمیت بیشتري باشد، ملات مورد نظر انتخاب میشود. به این ترتیب ملاحظه میگردد که نباید تصور کنیم هرچه ملات قويتر باشد، بهتر است. ملات باتارد ظرف 48 ساعت پساز مصرف سفت وسخت میشود.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2" y="29028"/>
            <a:ext cx="12003314" cy="6504345"/>
          </a:xfrm>
          <a:prstGeom prst="rect">
            <a:avLst/>
          </a:prstGeom>
        </p:spPr>
        <p:txBody>
          <a:bodyPr wrap="square">
            <a:spAutoFit/>
          </a:bodyPr>
          <a:lstStyle/>
          <a:p>
            <a:pPr algn="just" rtl="1">
              <a:lnSpc>
                <a:spcPts val="2500"/>
              </a:lnSpc>
            </a:pPr>
            <a:r>
              <a:rPr lang="fa-IR" sz="2000" b="1" dirty="0" smtClean="0">
                <a:solidFill>
                  <a:srgbClr val="FFFF00"/>
                </a:solidFill>
                <a:cs typeface="B Zar" pitchFamily="2" charset="-78"/>
              </a:rPr>
              <a:t>ملات ماسه آهک</a:t>
            </a:r>
          </a:p>
          <a:p>
            <a:pPr algn="just" rtl="1">
              <a:lnSpc>
                <a:spcPts val="2500"/>
              </a:lnSpc>
            </a:pPr>
            <a:r>
              <a:rPr lang="fa-IR" b="1" dirty="0" smtClean="0">
                <a:solidFill>
                  <a:schemeClr val="bg1"/>
                </a:solidFill>
                <a:cs typeface="B Zar" pitchFamily="2" charset="-78"/>
              </a:rPr>
              <a:t>ماسه مصرفی در ملات ماسه آهک باید بیشتر خاکی باشد این نوع ماسه که به آن ماسه کفی می گویند از بستر رود خانه به دست می آید آهک مورد نیاز در این نوع ملات در حدود 300 الی 400 کیلوگرم آهک در متر مکعب ماسه است این ملات بیشتر براي آجر چینی به کار میرود ، ملات ماسه آهک به دو شکل تهیه میشود.</a:t>
            </a:r>
          </a:p>
          <a:p>
            <a:pPr algn="just" rtl="1">
              <a:lnSpc>
                <a:spcPts val="2500"/>
              </a:lnSpc>
            </a:pPr>
            <a:r>
              <a:rPr lang="fa-IR" sz="2000" b="1" dirty="0" smtClean="0">
                <a:solidFill>
                  <a:srgbClr val="FFFF00"/>
                </a:solidFill>
                <a:cs typeface="B Zar" pitchFamily="2" charset="-78"/>
              </a:rPr>
              <a:t>الف :</a:t>
            </a:r>
            <a:r>
              <a:rPr lang="fa-IR" b="1" dirty="0" smtClean="0">
                <a:solidFill>
                  <a:schemeClr val="bg1"/>
                </a:solidFill>
                <a:cs typeface="B Zar" pitchFamily="2" charset="-78"/>
              </a:rPr>
              <a:t>آهک شکفته شده با ماسه به نسبت معلوم مخلوط شده و سپس آخوره میشود و بدان آب اضافه میگردد و با ورز دادن ملات ماسه آهک تهیه میشود.</a:t>
            </a:r>
            <a:r>
              <a:rPr lang="en-US" b="1" dirty="0" smtClean="0">
                <a:solidFill>
                  <a:schemeClr val="bg1"/>
                </a:solidFill>
                <a:cs typeface="B Zar" pitchFamily="2" charset="-78"/>
              </a:rPr>
              <a:t> pg. 13</a:t>
            </a:r>
          </a:p>
          <a:p>
            <a:pPr algn="just" rtl="1">
              <a:lnSpc>
                <a:spcPts val="2500"/>
              </a:lnSpc>
            </a:pPr>
            <a:r>
              <a:rPr lang="fa-IR" sz="2000" b="1" dirty="0" smtClean="0">
                <a:solidFill>
                  <a:srgbClr val="FFFF00"/>
                </a:solidFill>
                <a:cs typeface="B Zar" pitchFamily="2" charset="-78"/>
              </a:rPr>
              <a:t>ب :</a:t>
            </a:r>
            <a:r>
              <a:rPr lang="fa-IR" b="1" dirty="0" smtClean="0">
                <a:solidFill>
                  <a:schemeClr val="bg1"/>
                </a:solidFill>
                <a:cs typeface="B Zar" pitchFamily="2" charset="-78"/>
              </a:rPr>
              <a:t>شیره آهک وارد آخوره ماسه آهک شده به آن آب اضافه میشود و ورز کامل گرفته تا ملات ماسه آهک به دست آید. که این روش کاملاً اصولی بوده و ملاتی مناسب به وجود میآید.</a:t>
            </a:r>
          </a:p>
          <a:p>
            <a:pPr algn="just" rtl="1">
              <a:lnSpc>
                <a:spcPts val="2500"/>
              </a:lnSpc>
            </a:pPr>
            <a:r>
              <a:rPr lang="fa-IR" b="1" dirty="0" smtClean="0">
                <a:solidFill>
                  <a:schemeClr val="bg1"/>
                </a:solidFill>
                <a:cs typeface="B Zar" pitchFamily="2" charset="-78"/>
              </a:rPr>
              <a:t>به طور کلی از ورز دادن کامل آن ملاتی به صورت عسلی به دست می آید. بدیهی است مقدار آهک بایستی در حد متناسب باشد. زیرا آهک اضافی باعث پوك شدن ملات به مرور زمان خصوصاً در اقلیم هاي خشک و گرم میشود. مقدار آهک براي هر متر مکعب 250 کیلوگرم و یا به نسبت یک بر چهار اصطلاحاً پرمایه گفته میشود، خواهد بود.</a:t>
            </a:r>
          </a:p>
          <a:p>
            <a:pPr algn="just" rtl="1">
              <a:lnSpc>
                <a:spcPts val="2500"/>
              </a:lnSpc>
            </a:pPr>
            <a:r>
              <a:rPr lang="fa-IR" b="1" dirty="0" smtClean="0">
                <a:solidFill>
                  <a:schemeClr val="bg1"/>
                </a:solidFill>
                <a:cs typeface="B Zar" pitchFamily="2" charset="-78"/>
              </a:rPr>
              <a:t>این ملات با رعایت آجرهاي آبخوره شده(زنجاب شده) جهت رج هاي کرسی چینی، دیوارهاي آجري، مجاري آب، حوضچه ها، حوضهاي آب وآب انبارها در قسمتهایی که احتمال اثر رطوبت و نفوذ آب وجود داشته باشد، با رعایت دوغاب ریزي روي رج ها و آب بندي کردن آنها به شکل رج به رج به کار می رود. همچنین در سنگ کاري و فرش کفهاي مرطوب به عنوان ملات و در پی سازي و مواد مشابه کاربرد فراوان داشته و دارد. فرق ملات گل آهک و ماسه آهک در این است که در ملات گل آهک به علت عدم وجود دانه هاي ریز و درشت احتمال خرد شدن ملات در زیر رجهاي و نیروهاي فشاري وجود داشته، در صورتی که در ملات ماسه آهک خطرترك و خرد شدن ملات وجود ندارد. از ویژگیهاي ملات ماسه آهک دانه بندي ریزدانه ماسه ها می باشد که با رعایت آن ملاتی مرغوب به وجود خواهد آمد .خودگیري مراحل اولیه این ملات پساز 12 تا 24 ساعت بوده و مرحله دوم تا 28 روز و خودگیري نهایی در مقابل رطوبت بعد از سالها خواهد بود. این ملات آبی بوده از این رو در روزهاي اول ترکیب ، به طور مصنوعی به آن آب پاشیده میشود تا خودگیري خود را دنبال کرده و اصطلاحاً سوخته یا پوك نشود. چنانچه نوع خواهد </a:t>
            </a:r>
            <a:r>
              <a:rPr lang="en-US" b="1" dirty="0" smtClean="0">
                <a:solidFill>
                  <a:schemeClr val="bg1"/>
                </a:solidFill>
                <a:cs typeface="B Zar" pitchFamily="2" charset="-78"/>
              </a:rPr>
              <a:t>Kg/Cm2 </a:t>
            </a:r>
            <a:r>
              <a:rPr lang="fa-IR" b="1" dirty="0" smtClean="0">
                <a:solidFill>
                  <a:schemeClr val="bg1"/>
                </a:solidFill>
                <a:cs typeface="B Zar" pitchFamily="2" charset="-78"/>
              </a:rPr>
              <a:t>دانه بندي مرغوب و مقدار آهک و آب کافی باشد، براي ملات 28 روزه تاب فشاري در حدود 60 بود .</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1" y="29823"/>
            <a:ext cx="6836228" cy="3935693"/>
          </a:xfrm>
          <a:prstGeom prst="rect">
            <a:avLst/>
          </a:prstGeom>
        </p:spPr>
        <p:txBody>
          <a:bodyPr wrap="square">
            <a:spAutoFit/>
          </a:bodyPr>
          <a:lstStyle/>
          <a:p>
            <a:pPr algn="just" rtl="1">
              <a:lnSpc>
                <a:spcPct val="150000"/>
              </a:lnSpc>
            </a:pPr>
            <a:r>
              <a:rPr lang="fa-IR" sz="2400" b="1" dirty="0" smtClean="0">
                <a:solidFill>
                  <a:srgbClr val="FFFF00"/>
                </a:solidFill>
                <a:cs typeface="B Zar" pitchFamily="2" charset="-78"/>
              </a:rPr>
              <a:t>ملاتهاي سیمان  پوزولانی و آهک  پوزولانی</a:t>
            </a:r>
          </a:p>
          <a:p>
            <a:pPr algn="just" rtl="1">
              <a:lnSpc>
                <a:spcPct val="150000"/>
              </a:lnSpc>
            </a:pPr>
            <a:r>
              <a:rPr lang="fa-IR" b="1" dirty="0" smtClean="0">
                <a:solidFill>
                  <a:schemeClr val="bg1"/>
                </a:solidFill>
                <a:cs typeface="B Zar" pitchFamily="2" charset="-78"/>
              </a:rPr>
              <a:t>این قبیل ملاتها داراي سابقه دیرینه هستند، به طور کلی مواد پوزولانی به موادي گفته میشود که به تنهایی خاصیت چسبندگی ندارند، ولی با آهک و با وجود آب در درجه حرارتهاي عادي ترکیب شده و نوعی سیمان تولید می کنند. نام پوزولان از خاکستر آتشفشانی بسیار فعالی که از ناحیه هاي واقع در ایتالیا به نام پوزولی استخراج می گردید، گرفته شده است. به جاي سیمان پرتلند میتوان از سیمانهایی که از آسیاب کردن مواد پوزولانی و اختلاط با سیمان پرتلند یا آهک شکفته ساخته میشوند، استفاده کرد. این ملاتها در برابر حمله مواد شیمیایی بخصوص سولفاتها پایدار هستند. </a:t>
            </a:r>
            <a:endParaRPr lang="fa-IR" b="1" dirty="0">
              <a:solidFill>
                <a:schemeClr val="bg1"/>
              </a:solidFill>
              <a:cs typeface="B Zar" pitchFamily="2" charset="-78"/>
            </a:endParaRPr>
          </a:p>
        </p:txBody>
      </p:sp>
      <p:pic>
        <p:nvPicPr>
          <p:cNvPr id="3" name="Picture 2"/>
          <p:cNvPicPr>
            <a:picLocks noChangeAspect="1" noChangeArrowheads="1"/>
          </p:cNvPicPr>
          <p:nvPr/>
        </p:nvPicPr>
        <p:blipFill>
          <a:blip r:embed="rId2" cstate="print"/>
          <a:srcRect/>
          <a:stretch>
            <a:fillRect/>
          </a:stretch>
        </p:blipFill>
        <p:spPr bwMode="auto">
          <a:xfrm>
            <a:off x="0" y="0"/>
            <a:ext cx="5000625" cy="192405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0" y="1915433"/>
            <a:ext cx="5000625" cy="1924050"/>
          </a:xfrm>
          <a:prstGeom prst="rect">
            <a:avLst/>
          </a:prstGeom>
          <a:noFill/>
          <a:ln w="9525">
            <a:noFill/>
            <a:miter lim="800000"/>
            <a:headEnd/>
            <a:tailEnd/>
          </a:ln>
        </p:spPr>
      </p:pic>
      <p:sp>
        <p:nvSpPr>
          <p:cNvPr id="5" name="Rectangle 4"/>
          <p:cNvSpPr/>
          <p:nvPr/>
        </p:nvSpPr>
        <p:spPr>
          <a:xfrm>
            <a:off x="333826" y="4145953"/>
            <a:ext cx="11596915" cy="2135200"/>
          </a:xfrm>
          <a:prstGeom prst="rect">
            <a:avLst/>
          </a:prstGeom>
        </p:spPr>
        <p:txBody>
          <a:bodyPr wrap="square">
            <a:spAutoFit/>
          </a:bodyPr>
          <a:lstStyle/>
          <a:p>
            <a:pPr algn="just" rtl="1">
              <a:lnSpc>
                <a:spcPct val="150000"/>
              </a:lnSpc>
            </a:pPr>
            <a:r>
              <a:rPr lang="fa-IR" b="1" dirty="0" smtClean="0">
                <a:solidFill>
                  <a:schemeClr val="bg1"/>
                </a:solidFill>
                <a:cs typeface="B Zar" pitchFamily="2" charset="-78"/>
              </a:rPr>
              <a:t>مواد پوزولانی یا طبیعی هستند مانند پوکه سنگها و کف سنگهاي آتشفشانی و خاك دیاتومه، یا مصنوعی مانند سرباره کوره آهن گدازي و گرد آجر، نمونه هاي از این ملاتها از مخلوط کردن گرد آجر و آهک در کشورهاي شرقی، ساخته و مصرف میشده است که در ایران به نام سرخی و در هندوستان به اسم سورکی و در مصر به نام حمرا نامگذاري شده است. بعضی مواد پوزولانی در درجه حرارتهاي عادي فعال نیستند، ولی در اثر گرم کردن تا دمایی معین، فعال و براي ترکیب با آهک و سیمان آماده میشوند. ملاتهاي سیمان  پوزولانی و آهک پوزولانی، دیرگیر بوده و داراي مقاومت چندان زیادي نیستند ولی براي مصرف در نقاطی که احتمال حمله سولفاتها موجود باشد، مناسبند.</a:t>
            </a:r>
            <a:endParaRPr lang="fa-IR" dirty="0">
              <a:solidFill>
                <a:schemeClr val="bg1"/>
              </a:solidFill>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1730" y="108867"/>
            <a:ext cx="4296369"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فرقون(چرخ دستی):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3" name="TextBox 2"/>
          <p:cNvSpPr txBox="1"/>
          <p:nvPr/>
        </p:nvSpPr>
        <p:spPr>
          <a:xfrm>
            <a:off x="609600" y="921671"/>
            <a:ext cx="11277597" cy="1569660"/>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وسیله‌ای جهت جابه‌جایی مصالح ساختمانى، بتن، ملاط و… بوده كه يكى از پرکاربردترین وسايل حمل به شمار می‌رود. توسط آن می‌توان حدود ۱۰۰ الى ۱۵۰ كيلوگرم مصالح را جابه‌جا نمود. </a:t>
            </a:r>
          </a:p>
        </p:txBody>
      </p:sp>
      <p:pic>
        <p:nvPicPr>
          <p:cNvPr id="54276" name="Picture 4" descr="نتیجه تصویری برای ‪wheel barrow‬‏"/>
          <p:cNvPicPr>
            <a:picLocks noChangeAspect="1" noChangeArrowheads="1"/>
          </p:cNvPicPr>
          <p:nvPr/>
        </p:nvPicPr>
        <p:blipFill>
          <a:blip r:embed="rId2" cstate="print"/>
          <a:srcRect/>
          <a:stretch>
            <a:fillRect/>
          </a:stretch>
        </p:blipFill>
        <p:spPr bwMode="auto">
          <a:xfrm>
            <a:off x="5514491" y="2448096"/>
            <a:ext cx="4762500" cy="3333750"/>
          </a:xfrm>
          <a:prstGeom prst="rect">
            <a:avLst/>
          </a:prstGeom>
          <a:noFill/>
        </p:spPr>
      </p:pic>
      <p:pic>
        <p:nvPicPr>
          <p:cNvPr id="54278" name="Picture 6" descr="نتیجه تصویری برای ‪wheel barrow‬‏"/>
          <p:cNvPicPr>
            <a:picLocks noChangeAspect="1" noChangeArrowheads="1"/>
          </p:cNvPicPr>
          <p:nvPr/>
        </p:nvPicPr>
        <p:blipFill>
          <a:blip r:embed="rId3" cstate="print"/>
          <a:srcRect/>
          <a:stretch>
            <a:fillRect/>
          </a:stretch>
        </p:blipFill>
        <p:spPr bwMode="auto">
          <a:xfrm>
            <a:off x="1175115" y="2424216"/>
            <a:ext cx="4219575" cy="336232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8" y="86653"/>
            <a:ext cx="11959771" cy="4662815"/>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ملات سیمان بنایی</a:t>
            </a:r>
          </a:p>
          <a:p>
            <a:pPr algn="just" rtl="1">
              <a:lnSpc>
                <a:spcPct val="150000"/>
              </a:lnSpc>
            </a:pPr>
            <a:r>
              <a:rPr lang="fa-IR" b="1" dirty="0" smtClean="0">
                <a:solidFill>
                  <a:schemeClr val="bg1"/>
                </a:solidFill>
                <a:cs typeface="B Zar" pitchFamily="2" charset="-78"/>
              </a:rPr>
              <a:t>سیمان بنایی محصولی است که در کشورهاي صنعتی به مقدار زیاد تولید شده و در کارهاي بنایی که مقاومت زیاد مورد نظر نیست، مصرف میشود. سیمان بنایی از اختلاط سیمان پرتلند معمولی با جسم پرکننده بیاثري (از نظر شیمیایی) مانند گرد سنگ آهکو مواد افزودنی حبابساز، مرطوب کننده و دافع آب به دست میآید. حداقل درصد سیمان پرتلند در کشورهاي مختلف متفاوت است، در کشور سوئد این نسبت ( 40 %) و در ایالات متحده و کانادا(%50 ) و در بریتانیا ( 75 %) میباشد. منظور اصلی از مصرف سیمان بنایی، دستیابی به خاصیت خمیري بهتر، کارآیی ) و آب نگهداري بیشتر و کاهش جمعشدگی ملات است. اختلاط این نوع ملات در کارهاي بزرگ، بهتر و سادهتر انجام میشود. بعضی سیمانهاي بنایی آمیختهاي از سیمان پرتلند، آهک مرده و مواد مضاف هستند. در ملات سیمانی نیز میتوان به جاي آهک، سیمان بنایی افزود.</a:t>
            </a:r>
          </a:p>
          <a:p>
            <a:pPr algn="just" rtl="1">
              <a:lnSpc>
                <a:spcPct val="150000"/>
              </a:lnSpc>
            </a:pPr>
            <a:r>
              <a:rPr lang="fa-IR" b="1" dirty="0" smtClean="0">
                <a:solidFill>
                  <a:srgbClr val="FFFF00"/>
                </a:solidFill>
                <a:cs typeface="B Zar" pitchFamily="2" charset="-78"/>
              </a:rPr>
              <a:t>ملات اندود سیمانی</a:t>
            </a:r>
          </a:p>
          <a:p>
            <a:pPr algn="just" rtl="1">
              <a:lnSpc>
                <a:spcPct val="150000"/>
              </a:lnSpc>
            </a:pPr>
            <a:r>
              <a:rPr lang="fa-IR" b="1" dirty="0" smtClean="0">
                <a:solidFill>
                  <a:schemeClr val="bg1"/>
                </a:solidFill>
                <a:cs typeface="B Zar" pitchFamily="2" charset="-78"/>
              </a:rPr>
              <a:t>اندودماسه سیمانی ملاتی از ماسه و سیمان میباشد که براي اندود کردن دیوار بکار می رود.اندود ماسه سیمان معمولاً با نسبتهاي 3:1 یا 4:1 (یک قسمت سیمان به سه یا چهار قسمت ماسه) ساخته می شود.بجز در مواردي که ضخامت اندود بیش از 1.5 سانتی متر میباشد اندود در یک مرحله زده می شود. اما براي اندودهاي با ضخامتهاي بیشتر اندودکاري در بیشاز یکمرحله انجام می شود. در هنگام اندودکاري هر لایه باید بین 5 تا 10 روز مرطوب بماند.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141243"/>
            <a:ext cx="11756572" cy="1754326"/>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پودر خاك سنگ و سیمان</a:t>
            </a:r>
          </a:p>
          <a:p>
            <a:pPr algn="just" rtl="1">
              <a:lnSpc>
                <a:spcPct val="150000"/>
              </a:lnSpc>
            </a:pPr>
            <a:r>
              <a:rPr lang="fa-IR" b="1" dirty="0" smtClean="0">
                <a:solidFill>
                  <a:schemeClr val="bg1"/>
                </a:solidFill>
                <a:cs typeface="B Zar" pitchFamily="2" charset="-78"/>
              </a:rPr>
              <a:t>معمولا براي نصب و اجراي سنگ کف پنجره ها، لازم است درز بین آن ها بند کشی شده تا نماي زیبایی به کار دهد.براي این منظور پودر خاك سنگ و سیمان سفید یا سیمان هاي پودر رنگی با توجه به سلیقه را مخلوط کرده و با افزودن آب آشامیدنی آن را به صورت خمیر در آورده و پس ازمرطوب کردن سطحِ کار، در داخل بندهاي سنگ می کشند .</a:t>
            </a:r>
            <a:endParaRPr lang="fa-IR" b="1" dirty="0">
              <a:solidFill>
                <a:schemeClr val="bg1"/>
              </a:solidFill>
              <a:cs typeface="B Zar" pitchFamily="2" charset="-78"/>
            </a:endParaRPr>
          </a:p>
        </p:txBody>
      </p:sp>
      <p:sp>
        <p:nvSpPr>
          <p:cNvPr id="3" name="Rectangle 2"/>
          <p:cNvSpPr/>
          <p:nvPr/>
        </p:nvSpPr>
        <p:spPr>
          <a:xfrm>
            <a:off x="4151086" y="1966355"/>
            <a:ext cx="7765143" cy="4247317"/>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گرانولیت</a:t>
            </a:r>
          </a:p>
          <a:p>
            <a:pPr algn="just" rtl="1">
              <a:lnSpc>
                <a:spcPct val="150000"/>
              </a:lnSpc>
            </a:pPr>
            <a:r>
              <a:rPr lang="fa-IR" b="1" dirty="0" smtClean="0">
                <a:solidFill>
                  <a:schemeClr val="bg1"/>
                </a:solidFill>
                <a:cs typeface="B Zar" pitchFamily="2" charset="-78"/>
              </a:rPr>
              <a:t>مخلوطی از ماسه و سیمان و سنگریزه ي گرانیتی که پس از آماده کردن ملات، آن را بر روي کف ریخته و با استفاده از ماله آن را صاف و صیقلی می کنند.</a:t>
            </a:r>
          </a:p>
          <a:p>
            <a:pPr algn="just" rtl="1">
              <a:lnSpc>
                <a:spcPct val="150000"/>
              </a:lnSpc>
            </a:pPr>
            <a:r>
              <a:rPr lang="fa-IR" b="1" dirty="0" smtClean="0">
                <a:solidFill>
                  <a:srgbClr val="FFFF00"/>
                </a:solidFill>
                <a:cs typeface="B Zar" pitchFamily="2" charset="-78"/>
              </a:rPr>
              <a:t>آرملات</a:t>
            </a:r>
          </a:p>
          <a:p>
            <a:pPr algn="just" rtl="1">
              <a:lnSpc>
                <a:spcPct val="150000"/>
              </a:lnSpc>
            </a:pPr>
            <a:r>
              <a:rPr lang="fa-IR" b="1" dirty="0" smtClean="0">
                <a:solidFill>
                  <a:schemeClr val="bg1"/>
                </a:solidFill>
                <a:cs typeface="B Zar" pitchFamily="2" charset="-78"/>
              </a:rPr>
              <a:t>آرملات محصولی است که از کانی هاي معدنی سخت و سرباره هاي صنعتی طی مراحل دقیق و کنترل شده و طبق استاندارد هاي بین المللی تهیه می شود .</a:t>
            </a:r>
          </a:p>
          <a:p>
            <a:pPr algn="just" rtl="1">
              <a:lnSpc>
                <a:spcPct val="150000"/>
              </a:lnSpc>
            </a:pPr>
            <a:r>
              <a:rPr lang="fa-IR" b="1" dirty="0" smtClean="0">
                <a:solidFill>
                  <a:srgbClr val="FFFF00"/>
                </a:solidFill>
                <a:cs typeface="B Zar" pitchFamily="2" charset="-78"/>
              </a:rPr>
              <a:t>ملاتهاي قیري</a:t>
            </a:r>
          </a:p>
          <a:p>
            <a:pPr algn="just" rtl="1">
              <a:lnSpc>
                <a:spcPct val="150000"/>
              </a:lnSpc>
            </a:pPr>
            <a:r>
              <a:rPr lang="fa-IR" b="1" dirty="0" smtClean="0">
                <a:solidFill>
                  <a:schemeClr val="bg1"/>
                </a:solidFill>
                <a:cs typeface="B Zar" pitchFamily="2" charset="-78"/>
              </a:rPr>
              <a:t>ملات قیر از 5000 سال قبل، در ساختمانهایی نظیر برج بابل به کار رفته است. امروزه ملات ماسه آسفالت را براي قشر رویه پیاده روسازیها، پوشش محافظ قشر نمبندي بامها، پر کردن درز قطعات بتنی کف پارکینگها و پیاده روها و مانند اینها مصرف میکنند.</a:t>
            </a:r>
            <a:endParaRPr lang="fa-IR" b="1" dirty="0">
              <a:solidFill>
                <a:schemeClr val="bg1"/>
              </a:solidFill>
              <a:cs typeface="B Zar" pitchFamily="2" charset="-78"/>
            </a:endParaRPr>
          </a:p>
        </p:txBody>
      </p:sp>
      <p:pic>
        <p:nvPicPr>
          <p:cNvPr id="5122" name="Picture 2"/>
          <p:cNvPicPr>
            <a:picLocks noChangeAspect="1" noChangeArrowheads="1"/>
          </p:cNvPicPr>
          <p:nvPr/>
        </p:nvPicPr>
        <p:blipFill>
          <a:blip r:embed="rId2" cstate="print"/>
          <a:srcRect/>
          <a:stretch>
            <a:fillRect/>
          </a:stretch>
        </p:blipFill>
        <p:spPr bwMode="auto">
          <a:xfrm>
            <a:off x="275770" y="2227264"/>
            <a:ext cx="3664471" cy="2664050"/>
          </a:xfrm>
          <a:prstGeom prst="rect">
            <a:avLst/>
          </a:prstGeom>
          <a:noFill/>
          <a:ln w="9525">
            <a:noFill/>
            <a:miter lim="800000"/>
            <a:headEnd/>
            <a:tailEnd/>
          </a:ln>
        </p:spPr>
      </p:pic>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743" y="104340"/>
            <a:ext cx="11684005" cy="2169825"/>
          </a:xfrm>
          <a:prstGeom prst="rect">
            <a:avLst/>
          </a:prstGeom>
        </p:spPr>
        <p:txBody>
          <a:bodyPr wrap="square">
            <a:spAutoFit/>
          </a:bodyPr>
          <a:lstStyle/>
          <a:p>
            <a:pPr algn="just" rtl="1">
              <a:lnSpc>
                <a:spcPts val="2700"/>
              </a:lnSpc>
            </a:pPr>
            <a:r>
              <a:rPr lang="fa-IR" b="1" dirty="0" smtClean="0">
                <a:solidFill>
                  <a:srgbClr val="FFFF00"/>
                </a:solidFill>
                <a:cs typeface="B Zar" pitchFamily="2" charset="-78"/>
              </a:rPr>
              <a:t>ملاتهاي آماده سبک</a:t>
            </a:r>
          </a:p>
          <a:p>
            <a:pPr algn="just" rtl="1">
              <a:lnSpc>
                <a:spcPts val="2700"/>
              </a:lnSpc>
            </a:pPr>
            <a:r>
              <a:rPr lang="fa-IR" b="1" dirty="0" smtClean="0">
                <a:solidFill>
                  <a:schemeClr val="bg1"/>
                </a:solidFill>
                <a:cs typeface="B Zar" pitchFamily="2" charset="-78"/>
              </a:rPr>
              <a:t>این ملات ها در کارخانه پیمانه و مخلوط و در دو نوع زیر عرضه می شود:</a:t>
            </a:r>
          </a:p>
          <a:p>
            <a:pPr algn="just" rtl="1">
              <a:lnSpc>
                <a:spcPts val="2700"/>
              </a:lnSpc>
            </a:pPr>
            <a:r>
              <a:rPr lang="fa-IR" b="1" dirty="0" smtClean="0">
                <a:solidFill>
                  <a:schemeClr val="bg1"/>
                </a:solidFill>
                <a:cs typeface="B Zar" pitchFamily="2" charset="-78"/>
              </a:rPr>
              <a:t>-ملات خشک ، که از پیشمخلوط شده و فقط به افزایشآب نیاز دارد.</a:t>
            </a:r>
          </a:p>
          <a:p>
            <a:pPr algn="just" rtl="1">
              <a:lnSpc>
                <a:spcPts val="2700"/>
              </a:lnSpc>
            </a:pPr>
            <a:r>
              <a:rPr lang="fa-IR" b="1" dirty="0" smtClean="0">
                <a:solidFill>
                  <a:schemeClr val="bg1"/>
                </a:solidFill>
                <a:cs typeface="B Zar" pitchFamily="2" charset="-78"/>
              </a:rPr>
              <a:t>-ملات تر ، که براي مصرف آماده است.</a:t>
            </a:r>
          </a:p>
          <a:p>
            <a:pPr algn="just" rtl="1">
              <a:lnSpc>
                <a:spcPts val="2700"/>
              </a:lnSpc>
            </a:pPr>
            <a:r>
              <a:rPr lang="fa-IR" b="1" dirty="0" smtClean="0">
                <a:solidFill>
                  <a:schemeClr val="bg1"/>
                </a:solidFill>
                <a:cs typeface="B Zar" pitchFamily="2" charset="-78"/>
              </a:rPr>
              <a:t>مزایاي استفاده از این نوع ملاتها( آماده سبک) : کار پذیري مناسب ، فاقد مواد آلی زیان آور مقاوم در برابر یخبندان، استفاده سریع و آسان در تمام مناطق ، ترکیب مناسب با بلوکهاي سبک ، اطمینان از کیفیت، همگنی ملات بدست آمده ، سبکی و...</a:t>
            </a:r>
            <a:endParaRPr lang="fa-IR" b="1" dirty="0">
              <a:solidFill>
                <a:schemeClr val="bg1"/>
              </a:solidFill>
              <a:cs typeface="B Zar" pitchFamily="2" charset="-78"/>
            </a:endParaRPr>
          </a:p>
        </p:txBody>
      </p:sp>
      <p:sp>
        <p:nvSpPr>
          <p:cNvPr id="3" name="Rectangle 2"/>
          <p:cNvSpPr/>
          <p:nvPr/>
        </p:nvSpPr>
        <p:spPr>
          <a:xfrm>
            <a:off x="232230" y="2415575"/>
            <a:ext cx="11829134" cy="3901068"/>
          </a:xfrm>
          <a:prstGeom prst="rect">
            <a:avLst/>
          </a:prstGeom>
        </p:spPr>
        <p:txBody>
          <a:bodyPr wrap="square">
            <a:spAutoFit/>
          </a:bodyPr>
          <a:lstStyle/>
          <a:p>
            <a:pPr algn="just" rtl="1">
              <a:lnSpc>
                <a:spcPts val="2700"/>
              </a:lnSpc>
            </a:pPr>
            <a:r>
              <a:rPr lang="fa-IR" b="1" dirty="0" smtClean="0">
                <a:solidFill>
                  <a:srgbClr val="FFFF00"/>
                </a:solidFill>
                <a:cs typeface="B Zar" pitchFamily="2" charset="-78"/>
              </a:rPr>
              <a:t>ملات خشک جایگزین ملات هاي سنتی</a:t>
            </a:r>
          </a:p>
          <a:p>
            <a:pPr algn="just" rtl="1">
              <a:lnSpc>
                <a:spcPts val="2700"/>
              </a:lnSpc>
            </a:pPr>
            <a:r>
              <a:rPr lang="fa-IR" b="1" dirty="0" smtClean="0">
                <a:solidFill>
                  <a:schemeClr val="bg1"/>
                </a:solidFill>
                <a:cs typeface="B Zar" pitchFamily="2" charset="-78"/>
              </a:rPr>
              <a:t>مرکز تحقیقات ساختمان و مسکن جهت رواج صنعتی سازي و ساخت مسکن به وسیله فن آوري هاي صنعتی ، تحقیقات گسترده اي را به انجام رسانده است و با معرفی و بومی سازي مصالح و فن آوري هاي نوین سعی در رواج صنعتی سازي در ساخت و ساز هاي متداول دارد.</a:t>
            </a:r>
          </a:p>
          <a:p>
            <a:pPr algn="just" rtl="1">
              <a:lnSpc>
                <a:spcPts val="2700"/>
              </a:lnSpc>
            </a:pPr>
            <a:r>
              <a:rPr lang="fa-IR" b="1" dirty="0" smtClean="0">
                <a:solidFill>
                  <a:schemeClr val="bg1"/>
                </a:solidFill>
                <a:cs typeface="B Zar" pitchFamily="2" charset="-78"/>
              </a:rPr>
              <a:t>ملات خشک از ماسه و سیمان یا آهک و مواد پزولانی که با استفاده از یکسري مواد پلیمري پودري خاص، خواص آن ها بهبود یافته تشکیل شده است و این عملیات باعث افزایش سرعت اجرا و ارتقاي کیفیت این ملات ها نسبت به ملات هاي سنتی شده است. ملات هاي خشک بر خلاف ملات هاي سنتی که در محل کارگاه ها تولید می شوند در کارخانه تولید شده و تحت مراحل کنترل کیفی به عمل می آیند. ملات هاي خشک بر اساسمحل کاربرد و نوع مصالحی که با آنها استفاده می شوند به نسبت هاي متفاوت و براي شرایط اقلیمی مختلف تولید می شوندو به مقدار مورد نیاز به کارگاه ها منتقل شده و تنها در آنجا لازم است براي استفاده به آنها آب اضافه شود. حتی در برخی کارگاه ها این مواد با سیلوها به محل کارگاه منتقل می شوند که خود این سیلو ها داراي مخلوط کن هستند حتی عمل اختلاط و اضافه کردن آب هم تحت کنترل انجام می شود که نیازي به کارگر یا عامل اجرایی هم ندارد.ملات خشک یکنوع مصالح کاملا مدرنیزه و سیستماتیک می باشد که احتمال خطاي انسانی در آن به حداقل رسانده شده است.</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314" y="0"/>
            <a:ext cx="11872686" cy="2492990"/>
          </a:xfrm>
          <a:prstGeom prst="rect">
            <a:avLst/>
          </a:prstGeom>
        </p:spPr>
        <p:txBody>
          <a:bodyPr wrap="square">
            <a:spAutoFit/>
          </a:bodyPr>
          <a:lstStyle/>
          <a:p>
            <a:pPr algn="just" rtl="1">
              <a:lnSpc>
                <a:spcPct val="150000"/>
              </a:lnSpc>
            </a:pPr>
            <a:r>
              <a:rPr lang="fa-IR" sz="3200" b="1" dirty="0" smtClean="0">
                <a:solidFill>
                  <a:srgbClr val="FFFF00"/>
                </a:solidFill>
                <a:cs typeface="B Zar" pitchFamily="2" charset="-78"/>
              </a:rPr>
              <a:t>بتن</a:t>
            </a:r>
            <a:endParaRPr lang="fa-IR" b="1" dirty="0" smtClean="0">
              <a:solidFill>
                <a:srgbClr val="FFFF00"/>
              </a:solidFill>
              <a:cs typeface="B Zar" pitchFamily="2" charset="-78"/>
            </a:endParaRPr>
          </a:p>
          <a:p>
            <a:pPr algn="just" rtl="1">
              <a:lnSpc>
                <a:spcPct val="150000"/>
              </a:lnSpc>
            </a:pPr>
            <a:r>
              <a:rPr lang="fa-IR" b="1" dirty="0" smtClean="0">
                <a:solidFill>
                  <a:srgbClr val="C00000"/>
                </a:solidFill>
                <a:cs typeface="B Zar" pitchFamily="2" charset="-78"/>
              </a:rPr>
              <a:t>ب</a:t>
            </a:r>
            <a:r>
              <a:rPr lang="fa-IR" b="1" dirty="0" smtClean="0">
                <a:solidFill>
                  <a:schemeClr val="bg1"/>
                </a:solidFill>
                <a:cs typeface="B Zar" pitchFamily="2" charset="-78"/>
              </a:rPr>
              <a:t>تن از ترکیب مقدار معین وحساب شده از آب، سیمان، ماسه، شن و بعضى مواد مضاف و افزودنى دیگر به دست مى آید .پساز این که آب به مخلوط مصالح سنگى و سیمان افزوده شد، سیمان و آب با هم وارد فعل و انفعالات شیمیایى حرارت زا مى شوند. در اثر این فعل و انفعالات ماده ى ژله مانند و چسبنده اى به وجود مى آید که مصالح مختلف داخل مخلوط را به هم پیوند داده به صورت جسم سختى در مى آید .عمل اختلاط بتن باید به وسیله دستگاه بتن ساز انجام شود.</a:t>
            </a:r>
            <a:endParaRPr lang="fa-IR" b="1" dirty="0">
              <a:solidFill>
                <a:schemeClr val="bg1"/>
              </a:solidFill>
              <a:cs typeface="B Zar" pitchFamily="2" charset="-78"/>
            </a:endParaRPr>
          </a:p>
        </p:txBody>
      </p:sp>
      <p:sp>
        <p:nvSpPr>
          <p:cNvPr id="4" name="Rectangle 3"/>
          <p:cNvSpPr/>
          <p:nvPr/>
        </p:nvSpPr>
        <p:spPr>
          <a:xfrm>
            <a:off x="6096000" y="2885666"/>
            <a:ext cx="6096000" cy="2400657"/>
          </a:xfrm>
          <a:prstGeom prst="rect">
            <a:avLst/>
          </a:prstGeom>
        </p:spPr>
        <p:txBody>
          <a:bodyPr>
            <a:spAutoFit/>
          </a:bodyPr>
          <a:lstStyle/>
          <a:p>
            <a:pPr algn="just" rtl="1">
              <a:lnSpc>
                <a:spcPct val="150000"/>
              </a:lnSpc>
            </a:pPr>
            <a:r>
              <a:rPr lang="fa-IR" sz="2800" b="1" dirty="0" smtClean="0">
                <a:solidFill>
                  <a:srgbClr val="FFFF00"/>
                </a:solidFill>
                <a:cs typeface="B Zar" pitchFamily="2" charset="-78"/>
              </a:rPr>
              <a:t>اختلاط بتن</a:t>
            </a:r>
          </a:p>
          <a:p>
            <a:pPr algn="just" rtl="1">
              <a:lnSpc>
                <a:spcPct val="150000"/>
              </a:lnSpc>
            </a:pPr>
            <a:r>
              <a:rPr lang="fa-IR" b="1" dirty="0" smtClean="0">
                <a:solidFill>
                  <a:schemeClr val="bg1"/>
                </a:solidFill>
                <a:cs typeface="B Zar" pitchFamily="2" charset="-78"/>
              </a:rPr>
              <a:t>براي تعیین نسبت هاي اختلاط در بتن باید از روشهاي تعیین شده در آیین نامه هاي معتبر استفاده گردد.اما در کارهاي کوچکو یا در صورت عدم دسترسی به آزمایشگاه ها و کارگاه هاي تولید بتن آمده می توان از نسبت هايارائه شده زیر استفاده نمود.</a:t>
            </a:r>
            <a:endParaRPr lang="fa-IR" b="1" dirty="0">
              <a:solidFill>
                <a:schemeClr val="bg1"/>
              </a:solidFill>
              <a:cs typeface="B Zar" pitchFamily="2" charset="-78"/>
            </a:endParaRPr>
          </a:p>
        </p:txBody>
      </p:sp>
      <p:pic>
        <p:nvPicPr>
          <p:cNvPr id="6147" name="Picture 3"/>
          <p:cNvPicPr>
            <a:picLocks noChangeAspect="1" noChangeArrowheads="1"/>
          </p:cNvPicPr>
          <p:nvPr/>
        </p:nvPicPr>
        <p:blipFill>
          <a:blip r:embed="rId2" cstate="print"/>
          <a:srcRect/>
          <a:stretch>
            <a:fillRect/>
          </a:stretch>
        </p:blipFill>
        <p:spPr bwMode="auto">
          <a:xfrm>
            <a:off x="337231" y="2981778"/>
            <a:ext cx="5439455" cy="2781300"/>
          </a:xfrm>
          <a:prstGeom prst="rect">
            <a:avLst/>
          </a:prstGeom>
          <a:noFill/>
          <a:ln w="9525">
            <a:noFill/>
            <a:miter lim="800000"/>
            <a:headEnd/>
            <a:tailEnd/>
          </a:ln>
        </p:spPr>
      </p:pic>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63554"/>
            <a:ext cx="11858170" cy="1985159"/>
          </a:xfrm>
          <a:prstGeom prst="rect">
            <a:avLst/>
          </a:prstGeom>
        </p:spPr>
        <p:txBody>
          <a:bodyPr wrap="square">
            <a:spAutoFit/>
          </a:bodyPr>
          <a:lstStyle/>
          <a:p>
            <a:pPr algn="just" rtl="1">
              <a:lnSpc>
                <a:spcPct val="150000"/>
              </a:lnSpc>
            </a:pPr>
            <a:r>
              <a:rPr lang="fa-IR" sz="2800" b="1" dirty="0" smtClean="0">
                <a:solidFill>
                  <a:srgbClr val="FFFF00"/>
                </a:solidFill>
                <a:cs typeface="B Zar" pitchFamily="2" charset="-78"/>
              </a:rPr>
              <a:t>مصالح تشکیل دهنده بتن</a:t>
            </a:r>
          </a:p>
          <a:p>
            <a:pPr algn="just" rtl="1">
              <a:lnSpc>
                <a:spcPct val="150000"/>
              </a:lnSpc>
            </a:pPr>
            <a:r>
              <a:rPr lang="fa-IR" b="1" dirty="0" smtClean="0">
                <a:solidFill>
                  <a:schemeClr val="bg1"/>
                </a:solidFill>
                <a:cs typeface="B Zar" pitchFamily="2" charset="-78"/>
              </a:rPr>
              <a:t>مصالح مصرفی در بتن عبارت اند از :سیمان، مصالح سنگی درشت دانه(شن)و مصالح سنگی ریز دانه(ماسه) و آب .علاوه بر این مصالح، مواد اصلاح کننده خواصبتن، یعنی مواد افزودنی نیز می توانند در بتن استفاده شوند. با کمی تقریب در کارگاه، دانه هاي ریزتر از 5میلی متر را ماسه و بزرگ تر از 5 میلی متر، شن محسوب می شود.</a:t>
            </a:r>
            <a:endParaRPr lang="fa-IR" b="1" dirty="0">
              <a:solidFill>
                <a:schemeClr val="bg1"/>
              </a:solidFill>
              <a:cs typeface="B Zar" pitchFamily="2" charset="-78"/>
            </a:endParaRPr>
          </a:p>
        </p:txBody>
      </p:sp>
      <p:sp>
        <p:nvSpPr>
          <p:cNvPr id="3" name="Rectangle 2"/>
          <p:cNvSpPr/>
          <p:nvPr/>
        </p:nvSpPr>
        <p:spPr>
          <a:xfrm>
            <a:off x="420914" y="1631303"/>
            <a:ext cx="11611428" cy="4166525"/>
          </a:xfrm>
          <a:prstGeom prst="rect">
            <a:avLst/>
          </a:prstGeom>
        </p:spPr>
        <p:txBody>
          <a:bodyPr wrap="square">
            <a:spAutoFit/>
          </a:bodyPr>
          <a:lstStyle/>
          <a:p>
            <a:pPr algn="just" rtl="1">
              <a:lnSpc>
                <a:spcPct val="150000"/>
              </a:lnSpc>
            </a:pPr>
            <a:r>
              <a:rPr lang="fa-IR" sz="2800" b="1" dirty="0" smtClean="0">
                <a:solidFill>
                  <a:srgbClr val="FFFF00"/>
                </a:solidFill>
                <a:cs typeface="B Zar" pitchFamily="2" charset="-78"/>
              </a:rPr>
              <a:t>مصالح سنگى مصرفى در بتن</a:t>
            </a:r>
          </a:p>
          <a:p>
            <a:pPr algn="just" rtl="1">
              <a:lnSpc>
                <a:spcPct val="150000"/>
              </a:lnSpc>
            </a:pPr>
            <a:r>
              <a:rPr lang="fa-IR" b="1" dirty="0" smtClean="0">
                <a:solidFill>
                  <a:schemeClr val="bg1"/>
                </a:solidFill>
                <a:cs typeface="B Zar" pitchFamily="2" charset="-78"/>
              </a:rPr>
              <a:t>دانه هاي سنگی به دو دسته دانه هاي درشت یا شن و دانه هاي ریز یا ماسه تقسیم می شود.مصالح سنگى (شن و ماسه) در در مجموع حدود 70 % حجم بتن را اشغال می کند. 60 تا 70 درصد از کل دانه ها، شن، و 30 الی 40 درصد دانه ها را ماسه تشکیل می دهد.</a:t>
            </a:r>
          </a:p>
          <a:p>
            <a:pPr algn="just" rtl="1">
              <a:lnSpc>
                <a:spcPct val="150000"/>
              </a:lnSpc>
            </a:pPr>
            <a:r>
              <a:rPr lang="fa-IR" b="1" dirty="0" smtClean="0">
                <a:solidFill>
                  <a:schemeClr val="bg1"/>
                </a:solidFill>
                <a:cs typeface="B Zar" pitchFamily="2" charset="-78"/>
              </a:rPr>
              <a:t>* مصالح سنگى ریز و درشت مصرفى در بتن باید تمیز، سخت و عارى از مواد شیمیایى جذب شده، پوشش هاى رسى، گچى و مواد ریز دیگرى باشد که بر چسبندگى آن ها با خمیر سیمان اثر مى گذارد.</a:t>
            </a:r>
          </a:p>
          <a:p>
            <a:pPr algn="just" rtl="1">
              <a:lnSpc>
                <a:spcPct val="150000"/>
              </a:lnSpc>
            </a:pPr>
            <a:r>
              <a:rPr lang="fa-IR" sz="2400" b="1" dirty="0" smtClean="0">
                <a:solidFill>
                  <a:srgbClr val="FFFF00"/>
                </a:solidFill>
                <a:cs typeface="B Zar" pitchFamily="2" charset="-78"/>
              </a:rPr>
              <a:t>ماسه در بتن:</a:t>
            </a:r>
          </a:p>
          <a:p>
            <a:pPr algn="just" rtl="1">
              <a:lnSpc>
                <a:spcPct val="150000"/>
              </a:lnSpc>
            </a:pPr>
            <a:r>
              <a:rPr lang="fa-IR" b="1" dirty="0" smtClean="0">
                <a:solidFill>
                  <a:schemeClr val="bg1"/>
                </a:solidFill>
                <a:cs typeface="B Zar" pitchFamily="2" charset="-78"/>
              </a:rPr>
              <a:t>دانه هاى سنگى ریزتر از 5 میلى متر را ماسه مى گویند .</a:t>
            </a:r>
          </a:p>
          <a:p>
            <a:pPr algn="just" rtl="1">
              <a:lnSpc>
                <a:spcPct val="150000"/>
              </a:lnSpc>
            </a:pPr>
            <a:r>
              <a:rPr lang="fa-IR" b="1" dirty="0" smtClean="0">
                <a:solidFill>
                  <a:schemeClr val="bg1"/>
                </a:solidFill>
                <a:cs typeface="B Zar" pitchFamily="2" charset="-78"/>
              </a:rPr>
              <a:t>ماسه ها را بر اساس قطر دانه به سه دسته با مشخصات درج شده در جدول زیر تقسیم می کنند.</a:t>
            </a:r>
          </a:p>
          <a:p>
            <a:pPr algn="just" rtl="1">
              <a:lnSpc>
                <a:spcPct val="150000"/>
              </a:lnSpc>
            </a:pPr>
            <a:r>
              <a:rPr lang="fa-IR" b="1" dirty="0" smtClean="0">
                <a:solidFill>
                  <a:schemeClr val="bg1"/>
                </a:solidFill>
                <a:cs typeface="B Zar" pitchFamily="2" charset="-78"/>
              </a:rPr>
              <a:t>* میزان گل و لاى مجاز براى دانه هاى ماسه حداکثر 3 درصد مى باشد*</a:t>
            </a:r>
            <a:endParaRPr lang="fa-IR" b="1" dirty="0">
              <a:solidFill>
                <a:schemeClr val="bg1"/>
              </a:solidFill>
              <a:cs typeface="B Zar" pitchFamily="2" charset="-78"/>
            </a:endParaRPr>
          </a:p>
        </p:txBody>
      </p:sp>
      <p:pic>
        <p:nvPicPr>
          <p:cNvPr id="7170" name="Picture 2"/>
          <p:cNvPicPr>
            <a:picLocks noChangeAspect="1" noChangeArrowheads="1"/>
          </p:cNvPicPr>
          <p:nvPr/>
        </p:nvPicPr>
        <p:blipFill>
          <a:blip r:embed="rId2" cstate="print"/>
          <a:srcRect/>
          <a:stretch>
            <a:fillRect/>
          </a:stretch>
        </p:blipFill>
        <p:spPr bwMode="auto">
          <a:xfrm>
            <a:off x="194357" y="3928387"/>
            <a:ext cx="4205911" cy="2740931"/>
          </a:xfrm>
          <a:prstGeom prst="rect">
            <a:avLst/>
          </a:prstGeom>
          <a:noFill/>
          <a:ln w="9525">
            <a:noFill/>
            <a:miter lim="800000"/>
            <a:headEnd/>
            <a:tailEnd/>
          </a:ln>
        </p:spPr>
      </p:pic>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3434" y="35453"/>
            <a:ext cx="8447314" cy="1246495"/>
          </a:xfrm>
          <a:prstGeom prst="rect">
            <a:avLst/>
          </a:prstGeom>
        </p:spPr>
        <p:txBody>
          <a:bodyPr wrap="square">
            <a:spAutoFit/>
          </a:bodyPr>
          <a:lstStyle/>
          <a:p>
            <a:pPr algn="just" rtl="1">
              <a:lnSpc>
                <a:spcPct val="150000"/>
              </a:lnSpc>
            </a:pPr>
            <a:r>
              <a:rPr lang="fa-IR" sz="3200" b="1" dirty="0" smtClean="0">
                <a:solidFill>
                  <a:srgbClr val="FFFF00"/>
                </a:solidFill>
                <a:cs typeface="B Zar" pitchFamily="2" charset="-78"/>
              </a:rPr>
              <a:t>شن در بتن</a:t>
            </a:r>
          </a:p>
          <a:p>
            <a:pPr algn="just" rtl="1">
              <a:lnSpc>
                <a:spcPct val="150000"/>
              </a:lnSpc>
            </a:pPr>
            <a:r>
              <a:rPr lang="fa-IR" b="1" dirty="0" smtClean="0">
                <a:solidFill>
                  <a:schemeClr val="bg1"/>
                </a:solidFill>
                <a:cs typeface="B Zar" pitchFamily="2" charset="-78"/>
              </a:rPr>
              <a:t>دانه هاى سنگى بزرگ تر از 5 میلى متر و کوچک تر از 60 میلى متر را شن مى گویند .</a:t>
            </a:r>
            <a:endParaRPr lang="fa-IR" b="1" dirty="0">
              <a:solidFill>
                <a:schemeClr val="bg1"/>
              </a:solidFill>
              <a:cs typeface="B Zar" pitchFamily="2" charset="-78"/>
            </a:endParaRPr>
          </a:p>
        </p:txBody>
      </p:sp>
      <p:pic>
        <p:nvPicPr>
          <p:cNvPr id="8194" name="Picture 2"/>
          <p:cNvPicPr>
            <a:picLocks noChangeAspect="1" noChangeArrowheads="1"/>
          </p:cNvPicPr>
          <p:nvPr/>
        </p:nvPicPr>
        <p:blipFill>
          <a:blip r:embed="rId2" cstate="print"/>
          <a:srcRect/>
          <a:stretch>
            <a:fillRect/>
          </a:stretch>
        </p:blipFill>
        <p:spPr bwMode="auto">
          <a:xfrm>
            <a:off x="214540" y="174853"/>
            <a:ext cx="2717346" cy="2771693"/>
          </a:xfrm>
          <a:prstGeom prst="rect">
            <a:avLst/>
          </a:prstGeom>
          <a:noFill/>
          <a:ln w="9525">
            <a:noFill/>
            <a:miter lim="800000"/>
            <a:headEnd/>
            <a:tailEnd/>
          </a:ln>
        </p:spPr>
      </p:pic>
      <p:sp>
        <p:nvSpPr>
          <p:cNvPr id="4" name="Rectangle 3"/>
          <p:cNvSpPr/>
          <p:nvPr/>
        </p:nvSpPr>
        <p:spPr>
          <a:xfrm>
            <a:off x="3701141" y="1142726"/>
            <a:ext cx="8403771" cy="2492990"/>
          </a:xfrm>
          <a:prstGeom prst="rect">
            <a:avLst/>
          </a:prstGeom>
        </p:spPr>
        <p:txBody>
          <a:bodyPr wrap="square">
            <a:spAutoFit/>
          </a:bodyPr>
          <a:lstStyle/>
          <a:p>
            <a:pPr algn="just" rtl="1">
              <a:lnSpc>
                <a:spcPct val="150000"/>
              </a:lnSpc>
            </a:pPr>
            <a:r>
              <a:rPr lang="fa-IR" sz="3200" b="1" dirty="0" smtClean="0">
                <a:solidFill>
                  <a:srgbClr val="FFFF00"/>
                </a:solidFill>
                <a:cs typeface="B Zar" pitchFamily="2" charset="-78"/>
              </a:rPr>
              <a:t>طبقه بندى شن:</a:t>
            </a:r>
          </a:p>
          <a:p>
            <a:pPr algn="just" rtl="1">
              <a:lnSpc>
                <a:spcPct val="150000"/>
              </a:lnSpc>
            </a:pPr>
            <a:r>
              <a:rPr lang="fa-IR" b="1" dirty="0" smtClean="0">
                <a:solidFill>
                  <a:srgbClr val="FFFF00"/>
                </a:solidFill>
                <a:cs typeface="B Zar" pitchFamily="2" charset="-78"/>
              </a:rPr>
              <a:t>الف) </a:t>
            </a:r>
            <a:r>
              <a:rPr lang="fa-IR" b="1" dirty="0" smtClean="0">
                <a:solidFill>
                  <a:schemeClr val="bg1"/>
                </a:solidFill>
                <a:cs typeface="B Zar" pitchFamily="2" charset="-78"/>
              </a:rPr>
              <a:t>شن طبیعى :سنگ هاى بزرگ بر اثر عوامل جوى و حرکت سیلاب ها از کوه ها جدا شده، خرد مى شوند و در بستر رودخانه ها ته نشین مى شوند؛ به سنگ هاى ته نشین شده با قطر 5 تا 60 میلى متر شن طبیعى گفته مى شود .شن طبیعى داراى گوشه هاى مدور بوده و معمولاً در هنگام ته نشین شدن در بستر رودخانه ها، با ماسه و قلوه سنگ (سنگ درشت تر از شن ) مخلوط است.</a:t>
            </a:r>
            <a:endParaRPr lang="fa-IR" b="1" dirty="0">
              <a:solidFill>
                <a:schemeClr val="bg1"/>
              </a:solidFill>
              <a:cs typeface="B Zar" pitchFamily="2" charset="-78"/>
            </a:endParaRPr>
          </a:p>
        </p:txBody>
      </p:sp>
      <p:pic>
        <p:nvPicPr>
          <p:cNvPr id="8195" name="Picture 3"/>
          <p:cNvPicPr>
            <a:picLocks noChangeAspect="1" noChangeArrowheads="1"/>
          </p:cNvPicPr>
          <p:nvPr/>
        </p:nvPicPr>
        <p:blipFill>
          <a:blip r:embed="rId3" cstate="print"/>
          <a:srcRect/>
          <a:stretch>
            <a:fillRect/>
          </a:stretch>
        </p:blipFill>
        <p:spPr bwMode="auto">
          <a:xfrm>
            <a:off x="227239" y="3906374"/>
            <a:ext cx="3424885" cy="2305730"/>
          </a:xfrm>
          <a:prstGeom prst="rect">
            <a:avLst/>
          </a:prstGeom>
          <a:noFill/>
          <a:ln w="9525">
            <a:noFill/>
            <a:miter lim="800000"/>
            <a:headEnd/>
            <a:tailEnd/>
          </a:ln>
        </p:spPr>
      </p:pic>
      <p:sp>
        <p:nvSpPr>
          <p:cNvPr id="6" name="Rectangle 5"/>
          <p:cNvSpPr/>
          <p:nvPr/>
        </p:nvSpPr>
        <p:spPr>
          <a:xfrm>
            <a:off x="3947883" y="3675126"/>
            <a:ext cx="8157028" cy="3000821"/>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ب) </a:t>
            </a:r>
            <a:r>
              <a:rPr lang="fa-IR" b="1" dirty="0" smtClean="0">
                <a:solidFill>
                  <a:schemeClr val="bg1"/>
                </a:solidFill>
                <a:cs typeface="B Zar" pitchFamily="2" charset="-78"/>
              </a:rPr>
              <a:t>شن شکسته :سنگ هایى با اندازه هاى مناسب در کارخانه به وسیله ى دستگاه هاى سنگ شکن، خردشده و توسط الک هاى متوالى، دانه بندى مى شود .به محصول به دست آمده، شن شکسته           مى گویند.</a:t>
            </a:r>
          </a:p>
          <a:p>
            <a:pPr algn="just" rtl="1">
              <a:lnSpc>
                <a:spcPct val="150000"/>
              </a:lnSpc>
            </a:pPr>
            <a:r>
              <a:rPr lang="fa-IR" b="1" dirty="0" smtClean="0">
                <a:solidFill>
                  <a:schemeClr val="bg1"/>
                </a:solidFill>
                <a:cs typeface="B Zar" pitchFamily="2" charset="-78"/>
              </a:rPr>
              <a:t>اصولاً در بتن سازي از دانه هاي گرد، نامنظم و گوشه دار استفاده می شود .دانه هاي گرد در مقایسه با دانه هاي نامنظم و گوشه دار، در بتن کم ترین مصرف سیمان را دارد .از نظر مقاومت نهائی بتن، بتنی که با دانه هاي گوشه دار ساخته می شود به دلیل امکان درگیر شدن بهتر با دانه ها با یکدیگر و برقراري اصطکاك بهتر بین آن ها، مقاوم تر خواهد بود.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3371" y="0"/>
            <a:ext cx="8258629" cy="1800493"/>
          </a:xfrm>
          <a:prstGeom prst="rect">
            <a:avLst/>
          </a:prstGeom>
        </p:spPr>
        <p:txBody>
          <a:bodyPr wrap="square">
            <a:spAutoFit/>
          </a:bodyPr>
          <a:lstStyle/>
          <a:p>
            <a:pPr algn="just" rtl="1">
              <a:lnSpc>
                <a:spcPct val="150000"/>
              </a:lnSpc>
            </a:pPr>
            <a:r>
              <a:rPr lang="fa-IR" sz="2000" b="1" dirty="0" smtClean="0">
                <a:solidFill>
                  <a:srgbClr val="FFFF00"/>
                </a:solidFill>
                <a:cs typeface="B Zar" pitchFamily="2" charset="-78"/>
              </a:rPr>
              <a:t>سیمان در بتن</a:t>
            </a:r>
          </a:p>
          <a:p>
            <a:pPr algn="just" rtl="1">
              <a:lnSpc>
                <a:spcPct val="150000"/>
              </a:lnSpc>
            </a:pPr>
            <a:r>
              <a:rPr lang="fa-IR" b="1" dirty="0" smtClean="0">
                <a:solidFill>
                  <a:schemeClr val="bg1"/>
                </a:solidFill>
                <a:cs typeface="B Zar" pitchFamily="2" charset="-78"/>
              </a:rPr>
              <a:t>سیمان اصطلاحاً به ماده اي اطلاق می شود که با انجام واکنششیمیایی با آب (واکنش هیدراتاسیون) نقش چسباندن مصالح سنگی به یکدیگر و تولید جسم سخت بتن را ایفا می کند .عمده مواد اولیه سیمان از خاك رس و آهک تشکیل شده است.</a:t>
            </a:r>
            <a:endParaRPr lang="fa-IR" b="1" dirty="0">
              <a:solidFill>
                <a:schemeClr val="bg1"/>
              </a:solidFill>
              <a:cs typeface="B Zar" pitchFamily="2" charset="-78"/>
            </a:endParaRPr>
          </a:p>
        </p:txBody>
      </p:sp>
      <p:pic>
        <p:nvPicPr>
          <p:cNvPr id="9218" name="Picture 2"/>
          <p:cNvPicPr>
            <a:picLocks noChangeAspect="1" noChangeArrowheads="1"/>
          </p:cNvPicPr>
          <p:nvPr/>
        </p:nvPicPr>
        <p:blipFill>
          <a:blip r:embed="rId2" cstate="print"/>
          <a:srcRect/>
          <a:stretch>
            <a:fillRect/>
          </a:stretch>
        </p:blipFill>
        <p:spPr bwMode="auto">
          <a:xfrm>
            <a:off x="253999" y="237899"/>
            <a:ext cx="2975662" cy="2882672"/>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236991" y="3504973"/>
            <a:ext cx="2985180" cy="2703854"/>
          </a:xfrm>
          <a:prstGeom prst="rect">
            <a:avLst/>
          </a:prstGeom>
          <a:noFill/>
          <a:ln w="9525">
            <a:noFill/>
            <a:miter lim="800000"/>
            <a:headEnd/>
            <a:tailEnd/>
          </a:ln>
        </p:spPr>
      </p:pic>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87" y="49762"/>
            <a:ext cx="11829142" cy="5909310"/>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انواع سیمان:</a:t>
            </a:r>
          </a:p>
          <a:p>
            <a:pPr algn="just" rtl="1">
              <a:lnSpc>
                <a:spcPct val="150000"/>
              </a:lnSpc>
            </a:pPr>
            <a:r>
              <a:rPr lang="fa-IR" b="1" dirty="0" smtClean="0">
                <a:solidFill>
                  <a:schemeClr val="bg1"/>
                </a:solidFill>
                <a:cs typeface="B Zar" pitchFamily="2" charset="-78"/>
              </a:rPr>
              <a:t>سیمان هاي مصرفی در بتن عبارت اند از :سیمان هاي پرتلند پنج گانه و سیمان هاي ویژه.</a:t>
            </a:r>
          </a:p>
          <a:p>
            <a:pPr algn="just" rtl="1">
              <a:lnSpc>
                <a:spcPct val="150000"/>
              </a:lnSpc>
            </a:pPr>
            <a:r>
              <a:rPr lang="fa-IR" b="1" dirty="0" smtClean="0">
                <a:solidFill>
                  <a:srgbClr val="FFFF00"/>
                </a:solidFill>
                <a:cs typeface="B Zar" pitchFamily="2" charset="-78"/>
              </a:rPr>
              <a:t>الف) سیمان پرتلند</a:t>
            </a:r>
          </a:p>
          <a:p>
            <a:pPr algn="just" rtl="1">
              <a:lnSpc>
                <a:spcPct val="150000"/>
              </a:lnSpc>
            </a:pPr>
            <a:r>
              <a:rPr lang="fa-IR" b="1" dirty="0" smtClean="0">
                <a:solidFill>
                  <a:schemeClr val="bg1"/>
                </a:solidFill>
                <a:cs typeface="B Zar" pitchFamily="2" charset="-78"/>
              </a:rPr>
              <a:t>سیمان پرتلند، سیمانى است که از آسیاب کردن کلینکر، به همراه مقدار مناسبی سنگ گچ یا سولفات کلسیم متبلور خام به دست می آید .مطابق استانداردهاى ایران، سیمان پرتلند به پنج نوع زیر تقسیم مى شود:</a:t>
            </a:r>
          </a:p>
          <a:p>
            <a:pPr algn="just" rtl="1">
              <a:lnSpc>
                <a:spcPct val="150000"/>
              </a:lnSpc>
            </a:pPr>
            <a:r>
              <a:rPr lang="fa-IR" b="1" dirty="0" smtClean="0">
                <a:solidFill>
                  <a:srgbClr val="FFFF00"/>
                </a:solidFill>
                <a:cs typeface="B Zar" pitchFamily="2" charset="-78"/>
              </a:rPr>
              <a:t>نوع 1 - </a:t>
            </a:r>
            <a:r>
              <a:rPr lang="fa-IR" b="1" dirty="0" smtClean="0">
                <a:solidFill>
                  <a:schemeClr val="bg1"/>
                </a:solidFill>
                <a:cs typeface="B Zar" pitchFamily="2" charset="-78"/>
              </a:rPr>
              <a:t>سیمان پرتلند معمولى :یک سیمان معمولی است که براي مصارف عمومی ساختمان به کار می رود.</a:t>
            </a:r>
          </a:p>
          <a:p>
            <a:pPr algn="just" rtl="1">
              <a:lnSpc>
                <a:spcPct val="150000"/>
              </a:lnSpc>
            </a:pPr>
            <a:r>
              <a:rPr lang="fa-IR" b="1" dirty="0" smtClean="0">
                <a:solidFill>
                  <a:srgbClr val="FFFF00"/>
                </a:solidFill>
                <a:cs typeface="B Zar" pitchFamily="2" charset="-78"/>
              </a:rPr>
              <a:t>نوع 2 - </a:t>
            </a:r>
            <a:r>
              <a:rPr lang="fa-IR" b="1" dirty="0" smtClean="0">
                <a:solidFill>
                  <a:schemeClr val="bg1"/>
                </a:solidFill>
                <a:cs typeface="B Zar" pitchFamily="2" charset="-78"/>
              </a:rPr>
              <a:t>سیمان با حرارت زایی متوسط :سیمان پرتلند اصلاح شده؛ سیمان با خصوصیات متوسط است که نسبت به نوع 1حرارت کمتري آزاد کرده و براي مصرف ادر محیط هایی که احتمال حمله ضعیفی از سولفات وجود خواهد داشت، مناسب است.</a:t>
            </a:r>
          </a:p>
          <a:p>
            <a:pPr algn="just" rtl="1">
              <a:lnSpc>
                <a:spcPct val="150000"/>
              </a:lnSpc>
            </a:pPr>
            <a:r>
              <a:rPr lang="fa-IR" b="1" dirty="0" smtClean="0">
                <a:solidFill>
                  <a:srgbClr val="FFFF00"/>
                </a:solidFill>
                <a:cs typeface="B Zar" pitchFamily="2" charset="-78"/>
              </a:rPr>
              <a:t>نوع </a:t>
            </a:r>
            <a:r>
              <a:rPr lang="fa-IR" b="1" dirty="0" smtClean="0">
                <a:solidFill>
                  <a:srgbClr val="FFFF00"/>
                </a:solidFill>
                <a:cs typeface="B Zar" pitchFamily="2" charset="-78"/>
              </a:rPr>
              <a:t>3 - </a:t>
            </a:r>
            <a:r>
              <a:rPr lang="fa-IR" b="1" dirty="0" smtClean="0">
                <a:solidFill>
                  <a:schemeClr val="bg1"/>
                </a:solidFill>
                <a:cs typeface="B Zar" pitchFamily="2" charset="-78"/>
              </a:rPr>
              <a:t>سیمان با تاب زیاد :سیمان زودگیر؛ این سیمان براي ساخت بتن در هواي اسرد به جهت آزاد کردن گرماي بیشتر و کم کردن دوره مراقبت مناسب است.</a:t>
            </a:r>
          </a:p>
          <a:p>
            <a:pPr algn="just" rtl="1">
              <a:lnSpc>
                <a:spcPct val="150000"/>
              </a:lnSpc>
            </a:pPr>
            <a:r>
              <a:rPr lang="fa-IR" b="1" dirty="0" smtClean="0">
                <a:solidFill>
                  <a:srgbClr val="FFFF00"/>
                </a:solidFill>
                <a:cs typeface="B Zar" pitchFamily="2" charset="-78"/>
              </a:rPr>
              <a:t>نوع 4 - </a:t>
            </a:r>
            <a:r>
              <a:rPr lang="fa-IR" b="1" dirty="0" smtClean="0">
                <a:solidFill>
                  <a:schemeClr val="bg1"/>
                </a:solidFill>
                <a:cs typeface="B Zar" pitchFamily="2" charset="-78"/>
              </a:rPr>
              <a:t>سیمان با حرارت زایی کم :سیمان کندگیر؛ این سیمان معمولاً در هواي گرم به دلیل تولید حرارت کم تر و تسهیل در امر مراقبت از بتن، استفاده می شود.</a:t>
            </a:r>
          </a:p>
          <a:p>
            <a:pPr algn="just" rtl="1">
              <a:lnSpc>
                <a:spcPct val="150000"/>
              </a:lnSpc>
            </a:pPr>
            <a:r>
              <a:rPr lang="fa-IR" b="1" dirty="0" smtClean="0">
                <a:solidFill>
                  <a:srgbClr val="FFFF00"/>
                </a:solidFill>
                <a:cs typeface="B Zar" pitchFamily="2" charset="-78"/>
              </a:rPr>
              <a:t>نوع 5 - </a:t>
            </a:r>
            <a:r>
              <a:rPr lang="fa-IR" b="1" dirty="0" smtClean="0">
                <a:solidFill>
                  <a:schemeClr val="bg1"/>
                </a:solidFill>
                <a:cs typeface="B Zar" pitchFamily="2" charset="-78"/>
              </a:rPr>
              <a:t>سیمان ضد سولفات :این نوع سیمان یکسیمان ضد سولفات و یا مقاوم در مقابل حمله سولفات ها محسوب میشود .همچنینا ین سیمان تاحدودي خصوصیات دیرگیري داشته ونسبت به سیمان نوع اول، حرارت کمتري تولید میکند.</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37559"/>
            <a:ext cx="11800113" cy="2585323"/>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ب) سیمان هاي ویژه</a:t>
            </a:r>
          </a:p>
          <a:p>
            <a:pPr algn="just" rtl="1">
              <a:lnSpc>
                <a:spcPct val="150000"/>
              </a:lnSpc>
            </a:pPr>
            <a:r>
              <a:rPr lang="fa-IR" b="1" dirty="0" smtClean="0">
                <a:solidFill>
                  <a:schemeClr val="bg1"/>
                </a:solidFill>
                <a:cs typeface="B Zar" pitchFamily="2" charset="-78"/>
              </a:rPr>
              <a:t>امروزه سیمان را در انواع و رنگهاى مختلف مى سازند و به بازار عرضه مى کنند که متداول ترین آن ها به شرح زیر است:</a:t>
            </a:r>
          </a:p>
          <a:p>
            <a:pPr algn="just" rtl="1">
              <a:lnSpc>
                <a:spcPct val="150000"/>
              </a:lnSpc>
            </a:pPr>
            <a:r>
              <a:rPr lang="fa-IR" b="1" dirty="0" smtClean="0">
                <a:solidFill>
                  <a:srgbClr val="FFFF00"/>
                </a:solidFill>
                <a:cs typeface="B Zar" pitchFamily="2" charset="-78"/>
              </a:rPr>
              <a:t>-سیمان پرتلند سفید: </a:t>
            </a:r>
            <a:r>
              <a:rPr lang="fa-IR" b="1" dirty="0" smtClean="0">
                <a:solidFill>
                  <a:schemeClr val="bg1"/>
                </a:solidFill>
                <a:cs typeface="B Zar" pitchFamily="2" charset="-78"/>
              </a:rPr>
              <a:t>اگر مواد خام سیمان پرتلند معمولى، اکسید آهن نداشته باشد، یا آن را از مواد خام جداکنند، رنگ سیمان سفید مى شود بدین ترتیب سیمان پرتلند سفید از آسیاب کردن کلینکر سیمان سفید با مقدار مناسبی سنگ گچ به دست مى آید.</a:t>
            </a:r>
          </a:p>
          <a:p>
            <a:pPr algn="just" rtl="1">
              <a:lnSpc>
                <a:spcPct val="150000"/>
              </a:lnSpc>
            </a:pPr>
            <a:r>
              <a:rPr lang="fa-IR" b="1" dirty="0" smtClean="0">
                <a:solidFill>
                  <a:srgbClr val="FFFF00"/>
                </a:solidFill>
                <a:cs typeface="B Zar" pitchFamily="2" charset="-78"/>
              </a:rPr>
              <a:t>-سیمان هاى رنگى:</a:t>
            </a:r>
            <a:r>
              <a:rPr lang="fa-IR" b="1" dirty="0" smtClean="0">
                <a:solidFill>
                  <a:schemeClr val="bg1"/>
                </a:solidFill>
                <a:cs typeface="B Zar" pitchFamily="2" charset="-78"/>
              </a:rPr>
              <a:t>این نوع سیمان از افزودن 5 تا 10 درصد مواد رنگی معدنی بی اثر شیمیائی به سیمان پرتلند معمولی یا سیمان سفید به دست می آید.از سیمان پرتلند معمولی براي ساخت سیمان هاي پرتلند رنگی قرمز، قهوه اي و سیاه استفاده میشود.</a:t>
            </a:r>
            <a:endParaRPr lang="fa-IR" b="1" dirty="0">
              <a:solidFill>
                <a:schemeClr val="bg1"/>
              </a:solidFill>
              <a:cs typeface="B Zar" pitchFamily="2" charset="-78"/>
            </a:endParaRPr>
          </a:p>
        </p:txBody>
      </p:sp>
      <p:sp>
        <p:nvSpPr>
          <p:cNvPr id="3" name="Rectangle 2"/>
          <p:cNvSpPr/>
          <p:nvPr/>
        </p:nvSpPr>
        <p:spPr>
          <a:xfrm>
            <a:off x="711199" y="3164398"/>
            <a:ext cx="11117943" cy="2585323"/>
          </a:xfrm>
          <a:prstGeom prst="rect">
            <a:avLst/>
          </a:prstGeom>
        </p:spPr>
        <p:txBody>
          <a:bodyPr wrap="square">
            <a:spAutoFit/>
          </a:bodyPr>
          <a:lstStyle/>
          <a:p>
            <a:pPr algn="just" rtl="1">
              <a:lnSpc>
                <a:spcPct val="150000"/>
              </a:lnSpc>
            </a:pPr>
            <a:r>
              <a:rPr lang="fa-IR" b="1" dirty="0" smtClean="0">
                <a:solidFill>
                  <a:srgbClr val="FFFF00"/>
                </a:solidFill>
                <a:cs typeface="B Zar" pitchFamily="2" charset="-78"/>
              </a:rPr>
              <a:t>ج )سیمان پرتلند آمیخته</a:t>
            </a:r>
          </a:p>
          <a:p>
            <a:pPr algn="just" rtl="1">
              <a:lnSpc>
                <a:spcPct val="150000"/>
              </a:lnSpc>
            </a:pPr>
            <a:r>
              <a:rPr lang="fa-IR" b="1" dirty="0" smtClean="0">
                <a:solidFill>
                  <a:schemeClr val="bg1"/>
                </a:solidFill>
                <a:cs typeface="B Zar" pitchFamily="2" charset="-78"/>
              </a:rPr>
              <a:t>-سیمان پرتلند پوزولانی :سیمان پرتلند پوزولانی، چسباننده اي آبی است که مخلوط کامل، یکنواخت و همگنی از سیمان پرتلند، پوزولان و سنگ گچ آسیاب شده می باشد.</a:t>
            </a:r>
          </a:p>
          <a:p>
            <a:pPr algn="just" rtl="1">
              <a:lnSpc>
                <a:spcPct val="150000"/>
              </a:lnSpc>
            </a:pPr>
            <a:r>
              <a:rPr lang="fa-IR" b="1" dirty="0" smtClean="0">
                <a:solidFill>
                  <a:schemeClr val="bg1"/>
                </a:solidFill>
                <a:cs typeface="B Zar" pitchFamily="2" charset="-78"/>
              </a:rPr>
              <a:t>-سیمان پرتلند روباره اي یا سرباره اي :این سیمان از آسیاب کردن 15 تا 95 درصد سرباره ي کوره آهن گدازي فعال و غیر کریستالی، کلینکر سیمان پرتلند و مقدار مناسبی سنگ گچ به دست می آید .این نوع سیمان پایداري بیشتري در برابر سولفات ها دارد و بتن ساخته شده با آن، نفوذ پذیري کم تر و دوام بیشتري دارد .این سیمان در برابر سیمان پرتلند معمولی، دیرگیرتر و گرماي آبگیري آن کم تر است.</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229" y="210127"/>
            <a:ext cx="11538857" cy="4662815"/>
          </a:xfrm>
          <a:prstGeom prst="rect">
            <a:avLst/>
          </a:prstGeom>
        </p:spPr>
        <p:txBody>
          <a:bodyPr wrap="square">
            <a:spAutoFit/>
          </a:bodyPr>
          <a:lstStyle/>
          <a:p>
            <a:pPr algn="just" rtl="1">
              <a:lnSpc>
                <a:spcPct val="150000"/>
              </a:lnSpc>
            </a:pPr>
            <a:r>
              <a:rPr lang="fa-IR" sz="2400" b="1" dirty="0" smtClean="0">
                <a:solidFill>
                  <a:srgbClr val="FFFF00"/>
                </a:solidFill>
                <a:cs typeface="B Zar" pitchFamily="2" charset="-78"/>
              </a:rPr>
              <a:t>د )سیمان پرتلند بنایی</a:t>
            </a:r>
          </a:p>
          <a:p>
            <a:pPr algn="just" rtl="1">
              <a:lnSpc>
                <a:spcPct val="150000"/>
              </a:lnSpc>
            </a:pPr>
            <a:r>
              <a:rPr lang="fa-IR" b="1" dirty="0" smtClean="0">
                <a:solidFill>
                  <a:schemeClr val="bg1"/>
                </a:solidFill>
                <a:cs typeface="B Zar" pitchFamily="2" charset="-78"/>
              </a:rPr>
              <a:t>استفاده از این سیمان در بتن و بتن آرمه مجاز نمی باشد و فقط در ملات و مانند آن به کار می رود. مواد افزودنی( مضاف) مواد مضاف، مواد شیمیایی خاصی هستند که به صورت محلول و یا پودر عرضه می شوند .موادامضاف به بتن افزوده می شود تا بعضی از ویژگی هاي بتن تازه یا سخت شده را تغ ییر دهد. حداکثر میزان مصرف این مواد 5 درصد وزن سیمان است .برخی از این مواد عبارت اند از:</a:t>
            </a:r>
          </a:p>
          <a:p>
            <a:pPr algn="just" rtl="1">
              <a:lnSpc>
                <a:spcPct val="150000"/>
              </a:lnSpc>
            </a:pPr>
            <a:r>
              <a:rPr lang="fa-IR" sz="2400" b="1" dirty="0" smtClean="0">
                <a:solidFill>
                  <a:srgbClr val="FFFF00"/>
                </a:solidFill>
                <a:cs typeface="B Zar" pitchFamily="2" charset="-78"/>
              </a:rPr>
              <a:t>-مواد افزودنی کندگیر کننده</a:t>
            </a:r>
          </a:p>
          <a:p>
            <a:pPr algn="just" rtl="1">
              <a:lnSpc>
                <a:spcPct val="150000"/>
              </a:lnSpc>
            </a:pPr>
            <a:r>
              <a:rPr lang="fa-IR" sz="2400" b="1" dirty="0" smtClean="0">
                <a:solidFill>
                  <a:srgbClr val="FFFF00"/>
                </a:solidFill>
                <a:cs typeface="B Zar" pitchFamily="2" charset="-78"/>
              </a:rPr>
              <a:t>-مواد افزودنی تندگیر کننده</a:t>
            </a:r>
          </a:p>
          <a:p>
            <a:pPr algn="just" rtl="1">
              <a:lnSpc>
                <a:spcPct val="150000"/>
              </a:lnSpc>
            </a:pPr>
            <a:r>
              <a:rPr lang="fa-IR" sz="2400" b="1" dirty="0" smtClean="0">
                <a:solidFill>
                  <a:srgbClr val="FFFF00"/>
                </a:solidFill>
                <a:cs typeface="B Zar" pitchFamily="2" charset="-78"/>
              </a:rPr>
              <a:t>-مواد افزودنی حباب هواساز</a:t>
            </a:r>
          </a:p>
          <a:p>
            <a:pPr algn="just" rtl="1">
              <a:lnSpc>
                <a:spcPct val="150000"/>
              </a:lnSpc>
            </a:pPr>
            <a:r>
              <a:rPr lang="fa-IR" sz="2400" b="1" dirty="0" smtClean="0">
                <a:solidFill>
                  <a:srgbClr val="FFFF00"/>
                </a:solidFill>
                <a:cs typeface="B Zar" pitchFamily="2" charset="-78"/>
              </a:rPr>
              <a:t>-مواد افزودنی نگهدارنده آب</a:t>
            </a:r>
          </a:p>
          <a:p>
            <a:pPr algn="just" rtl="1">
              <a:lnSpc>
                <a:spcPct val="150000"/>
              </a:lnSpc>
            </a:pPr>
            <a:r>
              <a:rPr lang="fa-IR" sz="2400" b="1" dirty="0" smtClean="0">
                <a:solidFill>
                  <a:srgbClr val="FFFF00"/>
                </a:solidFill>
                <a:cs typeface="B Zar" pitchFamily="2" charset="-78"/>
              </a:rPr>
              <a:t>-مواد افزودنی کاهنده جذب آب</a:t>
            </a:r>
            <a:endParaRPr lang="fa-IR" sz="2400" b="1" dirty="0">
              <a:solidFill>
                <a:srgbClr val="FFFF00"/>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4555" y="232226"/>
            <a:ext cx="2534669"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ملاقه بنایی: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3788231" y="1019807"/>
            <a:ext cx="7979048" cy="1077218"/>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این وسیله برای ریختن دوغاب در پشت سنگها و کاشی ها استفاده می شود.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 name="Rectangle 14"/>
          <p:cNvSpPr/>
          <p:nvPr/>
        </p:nvSpPr>
        <p:spPr>
          <a:xfrm>
            <a:off x="9341284" y="2283387"/>
            <a:ext cx="2638864"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ریسمان کار:</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6" name="TextBox 15"/>
          <p:cNvSpPr txBox="1"/>
          <p:nvPr/>
        </p:nvSpPr>
        <p:spPr>
          <a:xfrm>
            <a:off x="174171" y="3040983"/>
            <a:ext cx="11713029" cy="1384995"/>
          </a:xfrm>
          <a:prstGeom prst="rect">
            <a:avLst/>
          </a:prstGeom>
          <a:noFill/>
        </p:spPr>
        <p:txBody>
          <a:bodyPr wrap="square" rtlCol="1">
            <a:spAutoFit/>
          </a:bodyPr>
          <a:lstStyle/>
          <a:p>
            <a:pPr algn="just" rtl="1"/>
            <a:r>
              <a:rPr lang="fa-IR" sz="28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جنس ریسمان کار از نخ پنبه و ابريشم و يا پلاستيك ) نايلونى) می‌باشد. قطر آن حدود نیم میلی‌متر است. ريسمان كار در اجرای نقشه، ديوار چينى و مجموعاً در پیاده سازی و كنترل هر بخش از ساختمان كه تحت خط مستقيم قرار گيرد استفاده می‌شود.</a:t>
            </a:r>
          </a:p>
        </p:txBody>
      </p:sp>
      <p:pic>
        <p:nvPicPr>
          <p:cNvPr id="58370" name="Picture 2" descr="نتیجه تصویری برای ملاقه بنایی"/>
          <p:cNvPicPr>
            <a:picLocks noChangeAspect="1" noChangeArrowheads="1"/>
          </p:cNvPicPr>
          <p:nvPr/>
        </p:nvPicPr>
        <p:blipFill>
          <a:blip r:embed="rId2" cstate="print"/>
          <a:srcRect/>
          <a:stretch>
            <a:fillRect/>
          </a:stretch>
        </p:blipFill>
        <p:spPr bwMode="auto">
          <a:xfrm>
            <a:off x="409121" y="275771"/>
            <a:ext cx="2276022" cy="2276022"/>
          </a:xfrm>
          <a:prstGeom prst="rect">
            <a:avLst/>
          </a:prstGeom>
          <a:noFill/>
        </p:spPr>
      </p:pic>
      <p:pic>
        <p:nvPicPr>
          <p:cNvPr id="28674" name="Picture 2" descr="http://sakhteman115.com/wp-content/uploads/2018/01/2855858145.jpg"/>
          <p:cNvPicPr>
            <a:picLocks noChangeAspect="1" noChangeArrowheads="1"/>
          </p:cNvPicPr>
          <p:nvPr/>
        </p:nvPicPr>
        <p:blipFill>
          <a:blip r:embed="rId3" cstate="print"/>
          <a:srcRect/>
          <a:stretch>
            <a:fillRect/>
          </a:stretch>
        </p:blipFill>
        <p:spPr bwMode="auto">
          <a:xfrm>
            <a:off x="700040" y="4128407"/>
            <a:ext cx="6381750" cy="238125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852" y="-50457"/>
            <a:ext cx="11845082" cy="6740307"/>
          </a:xfrm>
          <a:prstGeom prst="rect">
            <a:avLst/>
          </a:prstGeom>
        </p:spPr>
        <p:txBody>
          <a:bodyPr wrap="square">
            <a:spAutoFit/>
          </a:bodyPr>
          <a:lstStyle/>
          <a:p>
            <a:pPr algn="just" rtl="1">
              <a:lnSpc>
                <a:spcPct val="150000"/>
              </a:lnSpc>
            </a:pPr>
            <a:r>
              <a:rPr lang="fa-IR" sz="3200" b="1" dirty="0" smtClean="0">
                <a:solidFill>
                  <a:srgbClr val="FFFF00"/>
                </a:solidFill>
                <a:cs typeface="B Zar" pitchFamily="2" charset="-78"/>
              </a:rPr>
              <a:t>آب</a:t>
            </a:r>
          </a:p>
          <a:p>
            <a:pPr algn="just" rtl="1">
              <a:lnSpc>
                <a:spcPct val="150000"/>
              </a:lnSpc>
            </a:pPr>
            <a:r>
              <a:rPr lang="fa-IR" b="1" dirty="0" smtClean="0">
                <a:solidFill>
                  <a:srgbClr val="C00000"/>
                </a:solidFill>
                <a:cs typeface="B Zar" pitchFamily="2" charset="-78"/>
              </a:rPr>
              <a:t>آب به سه صورت در بتن به کارمی رود:</a:t>
            </a:r>
          </a:p>
          <a:p>
            <a:pPr algn="just" rtl="1">
              <a:lnSpc>
                <a:spcPct val="150000"/>
              </a:lnSpc>
            </a:pPr>
            <a:r>
              <a:rPr lang="fa-IR" sz="2000" b="1" dirty="0" smtClean="0">
                <a:solidFill>
                  <a:srgbClr val="002060"/>
                </a:solidFill>
                <a:cs typeface="B Zar" pitchFamily="2" charset="-78"/>
              </a:rPr>
              <a:t>1- آب مصرفی براي شستشوي سنگدانه ها</a:t>
            </a:r>
          </a:p>
          <a:p>
            <a:pPr algn="just" rtl="1">
              <a:lnSpc>
                <a:spcPct val="150000"/>
              </a:lnSpc>
            </a:pPr>
            <a:r>
              <a:rPr lang="fa-IR" sz="2000" b="1" dirty="0" smtClean="0">
                <a:solidFill>
                  <a:srgbClr val="002060"/>
                </a:solidFill>
                <a:cs typeface="B Zar" pitchFamily="2" charset="-78"/>
              </a:rPr>
              <a:t>2-آب به عنوان یکی از اجزاء تشکیل دهنده بتن</a:t>
            </a:r>
          </a:p>
          <a:p>
            <a:pPr algn="just" rtl="1">
              <a:lnSpc>
                <a:spcPct val="150000"/>
              </a:lnSpc>
            </a:pPr>
            <a:r>
              <a:rPr lang="fa-IR" sz="2000" b="1" dirty="0" smtClean="0">
                <a:solidFill>
                  <a:srgbClr val="002060"/>
                </a:solidFill>
                <a:cs typeface="B Zar" pitchFamily="2" charset="-78"/>
              </a:rPr>
              <a:t>3- آب مصرفی براي عمل آوردن بتن</a:t>
            </a:r>
          </a:p>
          <a:p>
            <a:pPr algn="just" rtl="1">
              <a:lnSpc>
                <a:spcPct val="150000"/>
              </a:lnSpc>
            </a:pPr>
            <a:r>
              <a:rPr lang="fa-IR" b="1" dirty="0" smtClean="0">
                <a:solidFill>
                  <a:schemeClr val="bg1"/>
                </a:solidFill>
                <a:cs typeface="B Zar" pitchFamily="2" charset="-78"/>
              </a:rPr>
              <a:t>آب یکى از اجزاء اصلى بتن محسوب و نقشمهمى را در بتن ایفا مى کند .بدون وجود آب، سیمان هیدراته نمى شود (واکنشهاى شیمیایى لازم با سیمان انجام نمى شود) وخمیر چسبنده اى که سبب انسجام بتن مى شود، تولید نگردیده، لذا یکپارچگى و سخت شدن مصالح بتن انجام                                                 نمى شود .قسمتی از آبی که در بتن مصرف می شود (حدود 25 درصد وزن سیمان)، جذب ذرات سیمان شده و در واکنشهاي شیمیایی به کار گرفته می شود .اما در عمل، ساخت بتن با این نسبت آب امکان پذیر نیست؛ زیرا چنین بتنی به اندازه اي سفت است که کار کردن با آن میسر نمی باشد .به همین جهت باید نسبت آب به سیمان را تا آنجایی افزایشداد که به سهولت بتوان با بتن کار کرد .لذا این نسبت را تا 40 الی 60 درصد وزن سیمان افزایشمی دهند .اما در همین محدوده باز هم هر چه این نسبت را کم تربگیرند، بهتر خواهد بود .زیرا مازاد آب که در واکنش شیمیایی شرکت نمی کند، جا اشغال کرده و در نهایت در بتن محبوسمی شود و یا تبخیر شده و فضاي خالی ایجاد می کند، یعنی در هر حال از حجم مفید بتن می کاهد.</a:t>
            </a:r>
          </a:p>
          <a:p>
            <a:pPr algn="just" rtl="1">
              <a:lnSpc>
                <a:spcPct val="150000"/>
              </a:lnSpc>
            </a:pPr>
            <a:r>
              <a:rPr lang="fa-IR" b="1" dirty="0" smtClean="0">
                <a:solidFill>
                  <a:schemeClr val="bg1"/>
                </a:solidFill>
                <a:cs typeface="B Zar" pitchFamily="2" charset="-78"/>
              </a:rPr>
              <a:t>آب مصرفى در ساخت بتن باید تمیز و صاف باشد و از مصرف آب حاوى مقدار زیادى از هر نوع ماده که قادر به صدمه زدن به بتن یا میلگرد است، از قبیل :روغن ها، اسیدها، قلیاها،املاح، مواد قندى ومواد آلى، خوددارى مى گردد .</a:t>
            </a:r>
            <a:endParaRPr lang="fa-IR" b="1" dirty="0">
              <a:solidFill>
                <a:schemeClr val="bg1"/>
              </a:solidFill>
              <a:cs typeface="B Zar" pitchFamily="2" charset="-78"/>
            </a:endParaRP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86" y="0"/>
            <a:ext cx="12003314" cy="6924973"/>
          </a:xfrm>
          <a:prstGeom prst="rect">
            <a:avLst/>
          </a:prstGeom>
        </p:spPr>
        <p:txBody>
          <a:bodyPr wrap="square">
            <a:spAutoFit/>
          </a:bodyPr>
          <a:lstStyle/>
          <a:p>
            <a:pPr algn="just" rtl="1">
              <a:lnSpc>
                <a:spcPct val="200000"/>
              </a:lnSpc>
            </a:pPr>
            <a:r>
              <a:rPr lang="fa-IR" sz="2400" b="1" dirty="0" smtClean="0">
                <a:solidFill>
                  <a:srgbClr val="FFFF00"/>
                </a:solidFill>
                <a:cs typeface="B Zar" pitchFamily="2" charset="-78"/>
              </a:rPr>
              <a:t>نسبت اختلاط ملات ها</a:t>
            </a:r>
          </a:p>
          <a:p>
            <a:pPr algn="just" rtl="1">
              <a:lnSpc>
                <a:spcPct val="200000"/>
              </a:lnSpc>
            </a:pPr>
            <a:r>
              <a:rPr lang="fa-IR" b="1" dirty="0" smtClean="0">
                <a:solidFill>
                  <a:srgbClr val="FFFF00"/>
                </a:solidFill>
                <a:cs typeface="B Zar" pitchFamily="2" charset="-78"/>
              </a:rPr>
              <a:t>ملات گل و کاهگل : </a:t>
            </a:r>
            <a:r>
              <a:rPr lang="fa-IR" b="1" dirty="0" smtClean="0">
                <a:solidFill>
                  <a:schemeClr val="bg1"/>
                </a:solidFill>
                <a:cs typeface="B Zar" pitchFamily="2" charset="-78"/>
              </a:rPr>
              <a:t>براي ساختن هر مترمکعب کاهگل، حدود 45 تا 50 کیلوگرم کاه لازم است. ملات ساروج :ملات ساروج از اختلاط 10 پیمانه گرد آهکشفکته، 7 پیمانه خاکستر الکشده، یک پیمانه خاك رس، یک پیمانه ماسه بادي، 30 تا 50 کیلوگرم لوئی (براي هر مترمکعب ملات)، آب به قدر کافی و ورز دادن آنها به دست می آید.</a:t>
            </a:r>
          </a:p>
          <a:p>
            <a:pPr algn="just" rtl="1">
              <a:lnSpc>
                <a:spcPct val="200000"/>
              </a:lnSpc>
            </a:pPr>
            <a:r>
              <a:rPr lang="fa-IR" b="1" dirty="0" smtClean="0">
                <a:solidFill>
                  <a:srgbClr val="FFFF00"/>
                </a:solidFill>
                <a:cs typeface="B Zar" pitchFamily="2" charset="-78"/>
              </a:rPr>
              <a:t>ملات گچ و خاك: </a:t>
            </a:r>
            <a:r>
              <a:rPr lang="fa-IR" b="1" dirty="0" smtClean="0">
                <a:solidFill>
                  <a:schemeClr val="bg1"/>
                </a:solidFill>
                <a:cs typeface="B Zar" pitchFamily="2" charset="-78"/>
              </a:rPr>
              <a:t>نسبت اختلاط به قدرت گیرایی گچ و نوع خاك بستگی دارد .معمولا گچ و خاك را در حالت خشک به نسبت حدود 1 به 1 مخلوط می کنند و سپسبه آن آب می افزایند.</a:t>
            </a:r>
          </a:p>
          <a:p>
            <a:pPr algn="just" rtl="1">
              <a:lnSpc>
                <a:spcPct val="200000"/>
              </a:lnSpc>
            </a:pPr>
            <a:r>
              <a:rPr lang="fa-IR" b="1" dirty="0" smtClean="0">
                <a:solidFill>
                  <a:srgbClr val="FFFF00"/>
                </a:solidFill>
                <a:cs typeface="B Zar" pitchFamily="2" charset="-78"/>
              </a:rPr>
              <a:t>ملات گچ و ماسه: </a:t>
            </a:r>
            <a:r>
              <a:rPr lang="fa-IR" b="1" dirty="0" smtClean="0">
                <a:solidFill>
                  <a:schemeClr val="bg1"/>
                </a:solidFill>
                <a:cs typeface="B Zar" pitchFamily="2" charset="-78"/>
              </a:rPr>
              <a:t>مانند ملات گچ و خاك.</a:t>
            </a:r>
          </a:p>
          <a:p>
            <a:pPr algn="just" rtl="1">
              <a:lnSpc>
                <a:spcPct val="200000"/>
              </a:lnSpc>
            </a:pPr>
            <a:r>
              <a:rPr lang="fa-IR" b="1" dirty="0" smtClean="0">
                <a:solidFill>
                  <a:srgbClr val="FFFF00"/>
                </a:solidFill>
                <a:cs typeface="B Zar" pitchFamily="2" charset="-78"/>
              </a:rPr>
              <a:t>ملات گچ و آهک :</a:t>
            </a:r>
            <a:r>
              <a:rPr lang="fa-IR" b="1" dirty="0" smtClean="0">
                <a:solidFill>
                  <a:schemeClr val="bg1"/>
                </a:solidFill>
                <a:cs typeface="B Zar" pitchFamily="2" charset="-78"/>
              </a:rPr>
              <a:t>افزودن 3 پیمانه خمیر آهکبه 1 پیمانه گچ ،یا 2 قسمت وزنی گرد آهکشکفته به 1 قسمت گچ، آن را کندگیر کرده و براي قشر رویی مناسب میسازد.</a:t>
            </a:r>
          </a:p>
          <a:p>
            <a:pPr algn="just" rtl="1">
              <a:lnSpc>
                <a:spcPct val="200000"/>
              </a:lnSpc>
            </a:pPr>
            <a:r>
              <a:rPr lang="fa-IR" b="1" dirty="0" smtClean="0">
                <a:solidFill>
                  <a:srgbClr val="FFFF00"/>
                </a:solidFill>
                <a:cs typeface="B Zar" pitchFamily="2" charset="-78"/>
              </a:rPr>
              <a:t>ملات ماسه و سیمان : </a:t>
            </a:r>
            <a:r>
              <a:rPr lang="fa-IR" b="1" dirty="0" smtClean="0">
                <a:solidFill>
                  <a:schemeClr val="bg1"/>
                </a:solidFill>
                <a:cs typeface="B Zar" pitchFamily="2" charset="-78"/>
              </a:rPr>
              <a:t>با نسبت حجمى 1 به 3 (یک قسمت سیمان + سه قسمت ماسه) و یا 1به 5 در برخی کارها مانند قالب بندي با آجر(یک قسمت سیمان+پنج قسمت ماسه) ملات اندودماسه سیمانی :ملاتی از ماسه و سیمان با نسبتهاي 3:1 یا 4:1 (یکقسمت سیمان به سه یا چهار قسمت ماسه) ساخته می شود.</a:t>
            </a: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61" y="285832"/>
            <a:ext cx="11959771" cy="6186309"/>
          </a:xfrm>
          <a:prstGeom prst="rect">
            <a:avLst/>
          </a:prstGeom>
        </p:spPr>
        <p:txBody>
          <a:bodyPr wrap="square">
            <a:spAutoFit/>
          </a:bodyPr>
          <a:lstStyle/>
          <a:p>
            <a:pPr algn="just" rtl="1">
              <a:lnSpc>
                <a:spcPct val="200000"/>
              </a:lnSpc>
            </a:pPr>
            <a:r>
              <a:rPr lang="fa-IR" b="1" dirty="0" smtClean="0">
                <a:solidFill>
                  <a:srgbClr val="002060"/>
                </a:solidFill>
                <a:cs typeface="B Zar" pitchFamily="2" charset="-78"/>
              </a:rPr>
              <a:t>دوغاب ماسه و سیمان: </a:t>
            </a:r>
            <a:r>
              <a:rPr lang="fa-IR" b="1" dirty="0" smtClean="0">
                <a:solidFill>
                  <a:srgbClr val="C00000"/>
                </a:solidFill>
                <a:cs typeface="B Zar" pitchFamily="2" charset="-78"/>
              </a:rPr>
              <a:t>ماسه ریز و سیمان با نسبت حجمى 3 به 1 ( سه پیمانه ماسه و یک پیمانه سیمان).</a:t>
            </a:r>
          </a:p>
          <a:p>
            <a:pPr algn="just" rtl="1">
              <a:lnSpc>
                <a:spcPct val="200000"/>
              </a:lnSpc>
            </a:pPr>
            <a:r>
              <a:rPr lang="fa-IR" b="1" dirty="0" smtClean="0">
                <a:solidFill>
                  <a:srgbClr val="002060"/>
                </a:solidFill>
                <a:cs typeface="B Zar" pitchFamily="2" charset="-78"/>
              </a:rPr>
              <a:t>ملات باتارد : </a:t>
            </a:r>
            <a:r>
              <a:rPr lang="fa-IR" b="1" dirty="0" smtClean="0">
                <a:solidFill>
                  <a:srgbClr val="C00000"/>
                </a:solidFill>
                <a:cs typeface="B Zar" pitchFamily="2" charset="-78"/>
              </a:rPr>
              <a:t>با نسبت حجمى 1 به 1 به 6 (یک قسمت سیمان، یکقسمت آهک، ششقسمت ماسه)</a:t>
            </a:r>
          </a:p>
          <a:p>
            <a:pPr algn="just" rtl="1">
              <a:lnSpc>
                <a:spcPct val="200000"/>
              </a:lnSpc>
            </a:pPr>
            <a:r>
              <a:rPr lang="fa-IR" b="1" dirty="0" smtClean="0">
                <a:solidFill>
                  <a:srgbClr val="002060"/>
                </a:solidFill>
                <a:cs typeface="B Zar" pitchFamily="2" charset="-78"/>
              </a:rPr>
              <a:t>ملات ماسه و آهک : </a:t>
            </a:r>
            <a:r>
              <a:rPr lang="fa-IR" b="1" dirty="0" smtClean="0">
                <a:solidFill>
                  <a:srgbClr val="C00000"/>
                </a:solidFill>
                <a:cs typeface="B Zar" pitchFamily="2" charset="-78"/>
              </a:rPr>
              <a:t>با نسبت حجمى 2 به 5 (دو قسمت آهکو پنج قسمت ماسه) و یا از مخلوط کردن ماسه و پودر آهک به نسبت 3 به 1 و آب به دست می آید.</a:t>
            </a:r>
          </a:p>
          <a:p>
            <a:pPr algn="just" rtl="1">
              <a:lnSpc>
                <a:spcPct val="200000"/>
              </a:lnSpc>
            </a:pPr>
            <a:r>
              <a:rPr lang="fa-IR" b="1" dirty="0" smtClean="0">
                <a:solidFill>
                  <a:srgbClr val="002060"/>
                </a:solidFill>
                <a:cs typeface="B Zar" pitchFamily="2" charset="-78"/>
              </a:rPr>
              <a:t>ملات ماسه و سیمان لیسه اى: </a:t>
            </a:r>
            <a:r>
              <a:rPr lang="fa-IR" b="1" dirty="0" smtClean="0">
                <a:solidFill>
                  <a:srgbClr val="C00000"/>
                </a:solidFill>
                <a:cs typeface="B Zar" pitchFamily="2" charset="-78"/>
              </a:rPr>
              <a:t>از مخلوط کردن ماسه نرم و سیمان با عیار 300 تا 350 کیلوگرم در مترمکعب، به دست مى آید. 2پیمانه خاك سنگ و 1 پیمانه سیمان) ) پودر خاك سنگ و سیمان سفید یا سیمان هاي رنگی: به نسبت 2 به 1</a:t>
            </a:r>
          </a:p>
          <a:p>
            <a:pPr algn="just" rtl="1">
              <a:lnSpc>
                <a:spcPct val="200000"/>
              </a:lnSpc>
            </a:pPr>
            <a:r>
              <a:rPr lang="fa-IR" b="1" dirty="0" smtClean="0">
                <a:solidFill>
                  <a:srgbClr val="002060"/>
                </a:solidFill>
                <a:cs typeface="B Zar" pitchFamily="2" charset="-78"/>
              </a:rPr>
              <a:t>ملات گروت: </a:t>
            </a:r>
            <a:r>
              <a:rPr lang="fa-IR" b="1" dirty="0" smtClean="0">
                <a:solidFill>
                  <a:srgbClr val="C00000"/>
                </a:solidFill>
                <a:cs typeface="B Zar" pitchFamily="2" charset="-78"/>
              </a:rPr>
              <a:t>با نسبت حجمى 1 به 3 (یک قسمت سیمان + سه قسمت ماسه ریز دانه)، این نوع ملات بیشتر بصورت کارخانه اي تولید و در بسته بندي 25 کیلویی عرضه میشود.</a:t>
            </a:r>
          </a:p>
          <a:p>
            <a:pPr algn="just" rtl="1">
              <a:lnSpc>
                <a:spcPct val="200000"/>
              </a:lnSpc>
            </a:pPr>
            <a:r>
              <a:rPr lang="fa-IR" b="1" dirty="0" smtClean="0">
                <a:solidFill>
                  <a:srgbClr val="002060"/>
                </a:solidFill>
                <a:cs typeface="B Zar" pitchFamily="2" charset="-78"/>
              </a:rPr>
              <a:t>ملات گل آهک: </a:t>
            </a:r>
            <a:r>
              <a:rPr lang="fa-IR" b="1" dirty="0" smtClean="0">
                <a:solidFill>
                  <a:srgbClr val="C00000"/>
                </a:solidFill>
                <a:cs typeface="B Zar" pitchFamily="2" charset="-78"/>
              </a:rPr>
              <a:t>از مخلوط کردن 150 کیلوگرم آهک شکفته( پودر آهک )در یک متر مکعب خاك شنی و آب به دست می آید.</a:t>
            </a:r>
          </a:p>
          <a:p>
            <a:pPr algn="just" rtl="1">
              <a:lnSpc>
                <a:spcPct val="200000"/>
              </a:lnSpc>
            </a:pPr>
            <a:r>
              <a:rPr lang="fa-IR" b="1" dirty="0" smtClean="0">
                <a:solidFill>
                  <a:srgbClr val="002060"/>
                </a:solidFill>
                <a:cs typeface="B Zar" pitchFamily="2" charset="-78"/>
              </a:rPr>
              <a:t>ملات گل :</a:t>
            </a:r>
            <a:r>
              <a:rPr lang="fa-IR" b="1" dirty="0" smtClean="0">
                <a:solidFill>
                  <a:srgbClr val="C00000"/>
                </a:solidFill>
                <a:cs typeface="B Zar" pitchFamily="2" charset="-78"/>
              </a:rPr>
              <a:t>این ملات از مخلوط خاك و ماسه نرم به نسبت معین با آب به دست می آید و در آجرچینی استفاده می شود . معمولا از این ملات در ساختمان هاي روستایی استفاده می شود .</a:t>
            </a:r>
          </a:p>
        </p:txBody>
      </p:sp>
    </p:spTree>
    <p:extLst>
      <p:ext uri="{BB962C8B-B14F-4D97-AF65-F5344CB8AC3E}">
        <p14:creationId xmlns:p14="http://schemas.microsoft.com/office/powerpoint/2010/main" xmlns="" val="82506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700" y="1447800"/>
            <a:ext cx="11112500" cy="4432300"/>
          </a:xfrm>
          <a:prstGeom prst="rect">
            <a:avLst/>
          </a:prstGeom>
          <a:noFill/>
        </p:spPr>
        <p:txBody>
          <a:bodyPr wrap="square" rtlCol="0">
            <a:noAutofit/>
          </a:bodyPr>
          <a:lstStyle/>
          <a:p>
            <a:pPr algn="ctr" rtl="1"/>
            <a:endParaRPr lang="fa-IR" sz="4400" dirty="0" smtClean="0">
              <a:cs typeface="B Titr" panose="00000700000000000000" pitchFamily="2" charset="-78"/>
            </a:endParaRPr>
          </a:p>
          <a:p>
            <a:pPr algn="ctr" rtl="1"/>
            <a:endParaRPr lang="fa-IR" sz="4400" dirty="0">
              <a:cs typeface="B Titr" panose="00000700000000000000" pitchFamily="2" charset="-78"/>
            </a:endParaRPr>
          </a:p>
          <a:p>
            <a:pPr algn="ctr" rtl="1"/>
            <a:r>
              <a:rPr lang="fa-IR" sz="4400" dirty="0" smtClean="0">
                <a:solidFill>
                  <a:schemeClr val="bg1">
                    <a:lumMod val="95000"/>
                    <a:lumOff val="5000"/>
                  </a:schemeClr>
                </a:solidFill>
                <a:effectLst>
                  <a:outerShdw blurRad="50800" dist="38100" algn="l" rotWithShape="0">
                    <a:prstClr val="black">
                      <a:alpha val="40000"/>
                    </a:prstClr>
                  </a:outerShdw>
                  <a:reflection blurRad="6350" stA="50000" endA="300" endPos="50000" dist="29997" dir="5400000" sy="-100000" algn="bl" rotWithShape="0"/>
                </a:effectLst>
                <a:cs typeface="B Titr" panose="00000700000000000000" pitchFamily="2" charset="-78"/>
              </a:rPr>
              <a:t>با سپاس فراوان از توجه شما</a:t>
            </a:r>
            <a:endParaRPr lang="en-US" sz="4400" dirty="0">
              <a:solidFill>
                <a:schemeClr val="bg1">
                  <a:lumMod val="95000"/>
                  <a:lumOff val="5000"/>
                </a:schemeClr>
              </a:solidFill>
              <a:effectLst>
                <a:outerShdw blurRad="50800" dist="38100" algn="l" rotWithShape="0">
                  <a:prstClr val="black">
                    <a:alpha val="40000"/>
                  </a:prstClr>
                </a:outerShdw>
                <a:reflection blurRad="6350" stA="50000" endA="300" endPos="50000" dist="29997" dir="5400000" sy="-100000" algn="bl" rotWithShape="0"/>
              </a:effectLst>
              <a:cs typeface="B Titr" panose="00000700000000000000" pitchFamily="2" charset="-78"/>
            </a:endParaRPr>
          </a:p>
        </p:txBody>
      </p:sp>
    </p:spTree>
    <p:extLst>
      <p:ext uri="{BB962C8B-B14F-4D97-AF65-F5344CB8AC3E}">
        <p14:creationId xmlns="" xmlns:p14="http://schemas.microsoft.com/office/powerpoint/2010/main" val="23288702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99689" y="-14512"/>
            <a:ext cx="2730236"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سرند یا الک:</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246743" y="656957"/>
            <a:ext cx="11520536" cy="2246769"/>
          </a:xfrm>
          <a:prstGeom prst="rect">
            <a:avLst/>
          </a:prstGeom>
          <a:noFill/>
        </p:spPr>
        <p:txBody>
          <a:bodyPr wrap="square" rtlCol="1">
            <a:spAutoFit/>
          </a:bodyPr>
          <a:lstStyle/>
          <a:p>
            <a:pPr algn="just" rtl="1"/>
            <a:r>
              <a:rPr lang="fa-IR" sz="28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الک يكى از وسایل مهم در ساخت انواع ملاط محسوب می‌شود. غالباً باید پیش از ساختن ملاط، مواد متشكله را از توری‌های سيمى عبور دهند كه اين توری‌های سيمى در بازار به نام‌های الك، غربال و سرند رایج می‌باشند. سرند ها را بر مبنای درشتى و ريزى سوراخ تورى با نام‌های گوناگون نام گذارى کرده‌اند از جمله این نام‌ها می‌توان به الك چشم بلبلى، الك دانه بادامى و الك چشم گاوى اشاره نمود. سرندها به دو گونه پايى (پايه دار) و دستى نيز گروه بندى می‌شوند.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9394" name="AutoShape 2" descr="http://sakhteman115.com/wp-content/uploads/2018/01/212.jp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9396" name="AutoShape 4" descr="http://sakhteman115.com/wp-content/uploads/2018/01/212.jp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9398" name="Picture 6" descr="http://sakhteman115.com/wp-content/uploads/2018/01/212.jpg"/>
          <p:cNvPicPr>
            <a:picLocks noChangeAspect="1" noChangeArrowheads="1"/>
          </p:cNvPicPr>
          <p:nvPr/>
        </p:nvPicPr>
        <p:blipFill>
          <a:blip r:embed="rId2" cstate="print"/>
          <a:srcRect/>
          <a:stretch>
            <a:fillRect/>
          </a:stretch>
        </p:blipFill>
        <p:spPr bwMode="auto">
          <a:xfrm>
            <a:off x="2698668" y="2942767"/>
            <a:ext cx="4764295" cy="2286001"/>
          </a:xfrm>
          <a:prstGeom prst="rect">
            <a:avLst/>
          </a:prstGeom>
          <a:noFill/>
        </p:spPr>
      </p:pic>
      <p:pic>
        <p:nvPicPr>
          <p:cNvPr id="59400" name="Picture 8" descr="نتیجه تصویری برای الک دانه بندی"/>
          <p:cNvPicPr>
            <a:picLocks noChangeAspect="1" noChangeArrowheads="1"/>
          </p:cNvPicPr>
          <p:nvPr/>
        </p:nvPicPr>
        <p:blipFill>
          <a:blip r:embed="rId3" cstate="print"/>
          <a:srcRect/>
          <a:stretch>
            <a:fillRect/>
          </a:stretch>
        </p:blipFill>
        <p:spPr bwMode="auto">
          <a:xfrm>
            <a:off x="7010854" y="3625938"/>
            <a:ext cx="5181146" cy="2709548"/>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260350" y="2924402"/>
            <a:ext cx="2279649" cy="3545181"/>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13079" y="188686"/>
            <a:ext cx="1609736"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شاقول:</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5515429" y="1005290"/>
            <a:ext cx="6429828" cy="4832092"/>
          </a:xfrm>
          <a:prstGeom prst="rect">
            <a:avLst/>
          </a:prstGeom>
          <a:noFill/>
        </p:spPr>
        <p:txBody>
          <a:bodyPr wrap="square" rtlCol="1">
            <a:spAutoFit/>
          </a:bodyPr>
          <a:lstStyle/>
          <a:p>
            <a:pPr algn="just" rtl="1"/>
            <a:r>
              <a:rPr lang="fa-I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شاقول جهت كنترل امتداد قائم (عمود) به کار می‌رود كه در ديوار چينى و کلیه‌ی عمليات اجرايى ساختمان به کار می‌رود.</a:t>
            </a:r>
          </a:p>
          <a:p>
            <a:pPr algn="just" rtl="1"/>
            <a:r>
              <a:rPr lang="fa-I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اگر شاقولی را آزاد کنیم و صفحه ی فلزی را در بالا مماس با دیوار نگه داریم،وزنه در پایین دیوار باید مماس با آجر کاری باشد،اما اگر مماس نباشد دیوار در دو حالت قرار می گیرد که اگر سطح پایین دیوار با وزنه ی شاقول فاصله داشته باشد دیوار را ((سر سفت))گویند و اگر وزنه کاملا به دیوار پسبیده باشد ترکی را با فاصله از دیوار نگه می داریم تا مشخص شود که دیوار چه مقدار با حالت عمود فاصله دارد.به این نوع دیوار(( سر وا و افتاده ))  می گویند.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60419" name="Picture 3"/>
          <p:cNvPicPr>
            <a:picLocks noChangeAspect="1" noChangeArrowheads="1"/>
          </p:cNvPicPr>
          <p:nvPr/>
        </p:nvPicPr>
        <p:blipFill>
          <a:blip r:embed="rId2" cstate="print"/>
          <a:srcRect/>
          <a:stretch>
            <a:fillRect/>
          </a:stretch>
        </p:blipFill>
        <p:spPr bwMode="auto">
          <a:xfrm>
            <a:off x="397331" y="1727200"/>
            <a:ext cx="3956956" cy="4905828"/>
          </a:xfrm>
          <a:prstGeom prst="rect">
            <a:avLst/>
          </a:prstGeom>
          <a:noFill/>
          <a:ln w="28575">
            <a:solidFill>
              <a:schemeClr val="bg1"/>
            </a:solidFill>
            <a:miter lim="800000"/>
            <a:headEnd/>
            <a:tailEnd/>
          </a:ln>
        </p:spPr>
      </p:pic>
      <p:pic>
        <p:nvPicPr>
          <p:cNvPr id="11" name="Picture 10" descr="شاقول">
            <a:hlinkClick r:id="rId3"/>
          </p:cNvPr>
          <p:cNvPicPr/>
          <p:nvPr/>
        </p:nvPicPr>
        <p:blipFill>
          <a:blip r:embed="rId4" cstate="print"/>
          <a:srcRect/>
          <a:stretch>
            <a:fillRect/>
          </a:stretch>
        </p:blipFill>
        <p:spPr bwMode="auto">
          <a:xfrm>
            <a:off x="896256" y="188685"/>
            <a:ext cx="2935515" cy="1347787"/>
          </a:xfrm>
          <a:prstGeom prst="rect">
            <a:avLst/>
          </a:prstGeom>
          <a:noFill/>
          <a:ln w="28575">
            <a:solidFill>
              <a:schemeClr val="bg1"/>
            </a:solid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13079" y="188686"/>
            <a:ext cx="1609736"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شاقول:</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61442" name="Picture 2"/>
          <p:cNvPicPr>
            <a:picLocks noChangeAspect="1" noChangeArrowheads="1"/>
          </p:cNvPicPr>
          <p:nvPr/>
        </p:nvPicPr>
        <p:blipFill>
          <a:blip r:embed="rId2" cstate="print"/>
          <a:srcRect/>
          <a:stretch>
            <a:fillRect/>
          </a:stretch>
        </p:blipFill>
        <p:spPr bwMode="auto">
          <a:xfrm>
            <a:off x="420914" y="469795"/>
            <a:ext cx="5384800" cy="3677418"/>
          </a:xfrm>
          <a:prstGeom prst="rect">
            <a:avLst/>
          </a:prstGeom>
          <a:noFill/>
          <a:ln w="28575">
            <a:solidFill>
              <a:schemeClr val="bg1"/>
            </a:solidFill>
            <a:miter lim="800000"/>
            <a:headEnd/>
            <a:tailEnd/>
          </a:ln>
        </p:spPr>
      </p:pic>
      <p:pic>
        <p:nvPicPr>
          <p:cNvPr id="61443" name="Picture 3"/>
          <p:cNvPicPr>
            <a:picLocks noChangeAspect="1" noChangeArrowheads="1"/>
          </p:cNvPicPr>
          <p:nvPr/>
        </p:nvPicPr>
        <p:blipFill>
          <a:blip r:embed="rId3" cstate="print"/>
          <a:srcRect/>
          <a:stretch>
            <a:fillRect/>
          </a:stretch>
        </p:blipFill>
        <p:spPr bwMode="auto">
          <a:xfrm>
            <a:off x="6081485" y="1981869"/>
            <a:ext cx="5500915" cy="3703421"/>
          </a:xfrm>
          <a:prstGeom prst="rect">
            <a:avLst/>
          </a:prstGeom>
          <a:noFill/>
          <a:ln w="28575">
            <a:solidFill>
              <a:schemeClr val="bg1"/>
            </a:solid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 name="Rectangle 14"/>
          <p:cNvSpPr/>
          <p:nvPr/>
        </p:nvSpPr>
        <p:spPr>
          <a:xfrm>
            <a:off x="9118659" y="207844"/>
            <a:ext cx="2880917"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گونیای بنایی: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6" name="TextBox 15"/>
          <p:cNvSpPr txBox="1"/>
          <p:nvPr/>
        </p:nvSpPr>
        <p:spPr>
          <a:xfrm>
            <a:off x="5065486" y="1081554"/>
            <a:ext cx="6850743" cy="1815882"/>
          </a:xfrm>
          <a:prstGeom prst="rect">
            <a:avLst/>
          </a:prstGeom>
          <a:noFill/>
        </p:spPr>
        <p:txBody>
          <a:bodyPr wrap="square" rtlCol="1">
            <a:spAutoFit/>
          </a:bodyPr>
          <a:lstStyle/>
          <a:p>
            <a:pPr algn="just" rtl="1"/>
            <a:r>
              <a:rPr lang="fa-IR" sz="28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همان طور که می دانید، گونیا وسیله ای متشکل از دو ضلع عمود بر هم می باشد. گونیا به منظور کنترل قائمه بودن و عمود بودن دو امتداد استفاده می گردد</a:t>
            </a:r>
            <a:r>
              <a:rPr lang="en-US" sz="28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a:t>
            </a:r>
          </a:p>
          <a:p>
            <a:pPr algn="just" rtl="1"/>
            <a:endParaRPr lang="fa-IR" sz="28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endParaRPr>
          </a:p>
        </p:txBody>
      </p:sp>
      <p:sp>
        <p:nvSpPr>
          <p:cNvPr id="9" name="Rectangle 8"/>
          <p:cNvSpPr/>
          <p:nvPr/>
        </p:nvSpPr>
        <p:spPr>
          <a:xfrm>
            <a:off x="9840689" y="2609955"/>
            <a:ext cx="2220686" cy="769441"/>
          </a:xfrm>
          <a:prstGeom prst="rect">
            <a:avLst/>
          </a:prstGeom>
          <a:noFill/>
          <a:ln>
            <a:noFill/>
          </a:ln>
        </p:spPr>
        <p:txBody>
          <a:bodyPr wrap="squar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خط کش:</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1" name="TextBox 10"/>
          <p:cNvSpPr txBox="1"/>
          <p:nvPr/>
        </p:nvSpPr>
        <p:spPr>
          <a:xfrm>
            <a:off x="5138058" y="3396577"/>
            <a:ext cx="6785430" cy="1384995"/>
          </a:xfrm>
          <a:prstGeom prst="rect">
            <a:avLst/>
          </a:prstGeom>
          <a:noFill/>
        </p:spPr>
        <p:txBody>
          <a:bodyPr wrap="square" rtlCol="1">
            <a:spAutoFit/>
          </a:bodyPr>
          <a:lstStyle/>
          <a:p>
            <a:pPr algn="just" rtl="1"/>
            <a:r>
              <a:rPr lang="fa-IR" sz="28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از متر جهت اندازه گیری و بررسی ابعاد استفاده می‌شود. مترهاى مورد استفاده در بتن ِمگر فونداسيون، متر بلند نوارى، متر كمرى كوچك و متر جيبى می‌باشد.</a:t>
            </a:r>
          </a:p>
        </p:txBody>
      </p:sp>
      <p:pic>
        <p:nvPicPr>
          <p:cNvPr id="62467" name="Picture 3"/>
          <p:cNvPicPr>
            <a:picLocks noChangeAspect="1" noChangeArrowheads="1"/>
          </p:cNvPicPr>
          <p:nvPr/>
        </p:nvPicPr>
        <p:blipFill>
          <a:blip r:embed="rId2" cstate="print"/>
          <a:srcRect/>
          <a:stretch>
            <a:fillRect/>
          </a:stretch>
        </p:blipFill>
        <p:spPr bwMode="auto">
          <a:xfrm>
            <a:off x="227232" y="182753"/>
            <a:ext cx="4606026" cy="3300676"/>
          </a:xfrm>
          <a:prstGeom prst="rect">
            <a:avLst/>
          </a:prstGeom>
          <a:noFill/>
          <a:ln w="9525">
            <a:noFill/>
            <a:miter lim="800000"/>
            <a:headEnd/>
            <a:tailEnd/>
          </a:ln>
        </p:spPr>
      </p:pic>
      <p:pic>
        <p:nvPicPr>
          <p:cNvPr id="62479" name="Picture 15" descr="تصویر مرتبط"/>
          <p:cNvPicPr>
            <a:picLocks noChangeAspect="1" noChangeArrowheads="1"/>
          </p:cNvPicPr>
          <p:nvPr/>
        </p:nvPicPr>
        <p:blipFill>
          <a:blip r:embed="rId3" cstate="print"/>
          <a:srcRect/>
          <a:stretch>
            <a:fillRect/>
          </a:stretch>
        </p:blipFill>
        <p:spPr bwMode="auto">
          <a:xfrm>
            <a:off x="258223" y="3909072"/>
            <a:ext cx="4662119" cy="2619375"/>
          </a:xfrm>
          <a:prstGeom prst="rect">
            <a:avLst/>
          </a:prstGeom>
          <a:noFill/>
        </p:spPr>
      </p:pic>
      <p:pic>
        <p:nvPicPr>
          <p:cNvPr id="62481" name="Picture 17" descr="تصویر مرتبط"/>
          <p:cNvPicPr>
            <a:picLocks noChangeAspect="1" noChangeArrowheads="1"/>
          </p:cNvPicPr>
          <p:nvPr/>
        </p:nvPicPr>
        <p:blipFill>
          <a:blip r:embed="rId4" cstate="print"/>
          <a:srcRect/>
          <a:stretch>
            <a:fillRect/>
          </a:stretch>
        </p:blipFill>
        <p:spPr bwMode="auto">
          <a:xfrm>
            <a:off x="5047392" y="4766873"/>
            <a:ext cx="5715000" cy="1776334"/>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23772" y="827315"/>
            <a:ext cx="6763656"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noFill/>
                <a:cs typeface="B Titr" pitchFamily="2" charset="-78"/>
              </a:rPr>
              <a:t>نام</a:t>
            </a:r>
            <a:r>
              <a:rPr lang="fa-IR" sz="7200" dirty="0" smtClean="0">
                <a:cs typeface="B Titr" pitchFamily="2" charset="-78"/>
              </a:rPr>
              <a:t> حرفه آموزشی</a:t>
            </a:r>
            <a:endParaRPr lang="fa-IR" sz="7200" dirty="0">
              <a:cs typeface="B Titr" pitchFamily="2" charset="-78"/>
            </a:endParaRPr>
          </a:p>
        </p:txBody>
      </p:sp>
      <p:sp>
        <p:nvSpPr>
          <p:cNvPr id="10" name="Rectangle 9"/>
          <p:cNvSpPr/>
          <p:nvPr/>
        </p:nvSpPr>
        <p:spPr>
          <a:xfrm>
            <a:off x="580570" y="2634343"/>
            <a:ext cx="10740571"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solidFill>
                  <a:srgbClr val="FF0000"/>
                </a:solidFill>
                <a:cs typeface="B Titr" pitchFamily="2" charset="-78"/>
              </a:rPr>
              <a:t>کارگر عمومی ساختمان</a:t>
            </a:r>
            <a:endParaRPr lang="fa-IR" sz="7200" dirty="0">
              <a:solidFill>
                <a:srgbClr val="FF0000"/>
              </a:solidFill>
              <a:cs typeface="B Titr" pitchFamily="2" charset="-78"/>
            </a:endParaRPr>
          </a:p>
        </p:txBody>
      </p:sp>
      <p:sp>
        <p:nvSpPr>
          <p:cNvPr id="4" name="Rectangle 3"/>
          <p:cNvSpPr/>
          <p:nvPr/>
        </p:nvSpPr>
        <p:spPr>
          <a:xfrm>
            <a:off x="9730982" y="6034181"/>
            <a:ext cx="2446504" cy="57708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9525" algn="justLow" rtl="1" fontAlgn="base">
              <a:lnSpc>
                <a:spcPct val="200000"/>
              </a:lnSpc>
              <a:spcBef>
                <a:spcPct val="0"/>
              </a:spcBef>
              <a:spcAft>
                <a:spcPct val="0"/>
              </a:spcAft>
              <a:tabLst>
                <a:tab pos="15875" algn="l"/>
              </a:tabLst>
            </a:pPr>
            <a:r>
              <a:rPr lang="fa-IR" b="1" dirty="0" smtClean="0">
                <a:solidFill>
                  <a:srgbClr val="002060"/>
                </a:solidFill>
                <a:latin typeface="Arial" pitchFamily="34" charset="0"/>
                <a:ea typeface="Times New Roman" pitchFamily="18" charset="0"/>
                <a:cs typeface="B Titr" pitchFamily="2" charset="-78"/>
              </a:rPr>
              <a:t>تهیه و تنظیم:الیاس سرابندی</a:t>
            </a:r>
            <a:endParaRPr lang="en-US" b="1" dirty="0" smtClean="0">
              <a:solidFill>
                <a:srgbClr val="002060"/>
              </a:solidFill>
              <a:latin typeface="Arial" pitchFamily="34" charset="0"/>
              <a:ea typeface="Times New Roman" pitchFamily="18" charset="0"/>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9" name="Rectangle 8"/>
          <p:cNvSpPr/>
          <p:nvPr/>
        </p:nvSpPr>
        <p:spPr>
          <a:xfrm>
            <a:off x="10718581" y="113503"/>
            <a:ext cx="1487929" cy="769441"/>
          </a:xfrm>
          <a:prstGeom prst="rect">
            <a:avLst/>
          </a:prstGeom>
          <a:noFill/>
          <a:ln>
            <a:noFill/>
          </a:ln>
        </p:spPr>
        <p:txBody>
          <a:bodyPr wrap="squar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متر:</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1" name="TextBox 10"/>
          <p:cNvSpPr txBox="1"/>
          <p:nvPr/>
        </p:nvSpPr>
        <p:spPr>
          <a:xfrm>
            <a:off x="5181601" y="914640"/>
            <a:ext cx="6785430" cy="1815882"/>
          </a:xfrm>
          <a:prstGeom prst="rect">
            <a:avLst/>
          </a:prstGeom>
          <a:noFill/>
        </p:spPr>
        <p:txBody>
          <a:bodyPr wrap="square" rtlCol="1">
            <a:spAutoFit/>
          </a:bodyPr>
          <a:lstStyle/>
          <a:p>
            <a:pPr algn="just" rtl="1"/>
            <a:r>
              <a:rPr lang="fa-IR" sz="28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از متر جهت اندازه گیری و بررسی ابعاد استفاده می‌شود. مترهاى مورد استفاده در بتن ِمگر فونداسيون، متر بلند نوارى، متر كمرى كوچك و متر جيبى می‌باشد.متر را از آب و رطوبت باید محفوظ نگه دارید.</a:t>
            </a:r>
          </a:p>
        </p:txBody>
      </p:sp>
      <p:pic>
        <p:nvPicPr>
          <p:cNvPr id="62469" name="Picture 5" descr="نتیجه تصویری برای انواع متر بنایی"/>
          <p:cNvPicPr>
            <a:picLocks noChangeAspect="1" noChangeArrowheads="1"/>
          </p:cNvPicPr>
          <p:nvPr/>
        </p:nvPicPr>
        <p:blipFill>
          <a:blip r:embed="rId2" cstate="print"/>
          <a:srcRect/>
          <a:stretch>
            <a:fillRect/>
          </a:stretch>
        </p:blipFill>
        <p:spPr bwMode="auto">
          <a:xfrm>
            <a:off x="246063" y="3318556"/>
            <a:ext cx="3201530" cy="2441635"/>
          </a:xfrm>
          <a:prstGeom prst="rect">
            <a:avLst/>
          </a:prstGeom>
          <a:noFill/>
        </p:spPr>
      </p:pic>
      <p:pic>
        <p:nvPicPr>
          <p:cNvPr id="62471" name="Picture 7" descr="تصویر مرتبط"/>
          <p:cNvPicPr>
            <a:picLocks noChangeAspect="1" noChangeArrowheads="1"/>
          </p:cNvPicPr>
          <p:nvPr/>
        </p:nvPicPr>
        <p:blipFill>
          <a:blip r:embed="rId3" cstate="print"/>
          <a:srcRect/>
          <a:stretch>
            <a:fillRect/>
          </a:stretch>
        </p:blipFill>
        <p:spPr bwMode="auto">
          <a:xfrm>
            <a:off x="3448385" y="3323771"/>
            <a:ext cx="3083044" cy="2438400"/>
          </a:xfrm>
          <a:prstGeom prst="rect">
            <a:avLst/>
          </a:prstGeom>
          <a:noFill/>
        </p:spPr>
      </p:pic>
      <p:pic>
        <p:nvPicPr>
          <p:cNvPr id="62473" name="Picture 9" descr="تصویر مرتبط"/>
          <p:cNvPicPr>
            <a:picLocks noChangeAspect="1" noChangeArrowheads="1"/>
          </p:cNvPicPr>
          <p:nvPr/>
        </p:nvPicPr>
        <p:blipFill>
          <a:blip r:embed="rId4" cstate="print"/>
          <a:srcRect/>
          <a:stretch>
            <a:fillRect/>
          </a:stretch>
        </p:blipFill>
        <p:spPr bwMode="auto">
          <a:xfrm>
            <a:off x="6412152" y="3323771"/>
            <a:ext cx="3139626" cy="2438399"/>
          </a:xfrm>
          <a:prstGeom prst="rect">
            <a:avLst/>
          </a:prstGeom>
          <a:noFill/>
        </p:spPr>
      </p:pic>
      <p:pic>
        <p:nvPicPr>
          <p:cNvPr id="62475" name="Picture 11" descr="تصویر مرتبط"/>
          <p:cNvPicPr>
            <a:picLocks noChangeAspect="1" noChangeArrowheads="1"/>
          </p:cNvPicPr>
          <p:nvPr/>
        </p:nvPicPr>
        <p:blipFill>
          <a:blip r:embed="rId5" cstate="print"/>
          <a:srcRect/>
          <a:stretch>
            <a:fillRect/>
          </a:stretch>
        </p:blipFill>
        <p:spPr bwMode="auto">
          <a:xfrm>
            <a:off x="9441477" y="3330961"/>
            <a:ext cx="2416695" cy="2431210"/>
          </a:xfrm>
          <a:prstGeom prst="rect">
            <a:avLst/>
          </a:prstGeom>
          <a:noFill/>
        </p:spPr>
      </p:pic>
      <p:pic>
        <p:nvPicPr>
          <p:cNvPr id="62477" name="Picture 13" descr="تصویر مرتبط"/>
          <p:cNvPicPr>
            <a:picLocks noChangeAspect="1" noChangeArrowheads="1"/>
          </p:cNvPicPr>
          <p:nvPr/>
        </p:nvPicPr>
        <p:blipFill>
          <a:blip r:embed="rId6" cstate="print"/>
          <a:srcRect/>
          <a:stretch>
            <a:fillRect/>
          </a:stretch>
        </p:blipFill>
        <p:spPr bwMode="auto">
          <a:xfrm>
            <a:off x="255513" y="0"/>
            <a:ext cx="4572000" cy="317182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 name="Rectangle 14"/>
          <p:cNvSpPr/>
          <p:nvPr/>
        </p:nvSpPr>
        <p:spPr>
          <a:xfrm>
            <a:off x="10696282" y="42744"/>
            <a:ext cx="1148071"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تراز:</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6" name="TextBox 15"/>
          <p:cNvSpPr txBox="1"/>
          <p:nvPr/>
        </p:nvSpPr>
        <p:spPr>
          <a:xfrm>
            <a:off x="4584700" y="827555"/>
            <a:ext cx="7217229" cy="2539157"/>
          </a:xfrm>
          <a:prstGeom prst="rect">
            <a:avLst/>
          </a:prstGeom>
          <a:noFill/>
        </p:spPr>
        <p:txBody>
          <a:bodyPr wrap="square" rtlCol="1">
            <a:spAutoFit/>
          </a:bodyPr>
          <a:lstStyle/>
          <a:p>
            <a:pPr algn="justLow" rtl="1">
              <a:lnSpc>
                <a:spcPct val="150000"/>
              </a:lnSpc>
            </a:pPr>
            <a:r>
              <a:rPr lang="fa-IR" b="1" dirty="0" smtClean="0">
                <a:ln w="50800"/>
                <a:solidFill>
                  <a:srgbClr val="002060"/>
                </a:solidFill>
                <a:cs typeface="B Traffic" pitchFamily="2" charset="-78"/>
              </a:rPr>
              <a:t>تراز ابزار کنترلی است که صاف بودن یک سطح را نشان می دهد. این ابزار در تمامی کارهای بنایی به وفور مورد استفاده قرار می گیرد. ترازها در طول های مختلفی عرضه شده و طول آن ها از ۲۲۵ میلی متر تا ۱٫۲ متر متغیر است. معمولا ترازهای کوتاه تر به جهت تنظیم کارهای کوچک و یا آجرهای منفرد مورد استفاده قرار می گیرند</a:t>
            </a:r>
            <a:r>
              <a:rPr lang="en-US" b="1" dirty="0" smtClean="0">
                <a:ln w="50800"/>
                <a:solidFill>
                  <a:srgbClr val="002060"/>
                </a:solidFill>
                <a:cs typeface="B Traffic" pitchFamily="2" charset="-78"/>
              </a:rPr>
              <a:t>.</a:t>
            </a:r>
          </a:p>
          <a:p>
            <a:pPr algn="just" rtl="1"/>
            <a:endParaRPr lang="fa-IR" sz="24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endParaRPr>
          </a:p>
        </p:txBody>
      </p:sp>
      <p:pic>
        <p:nvPicPr>
          <p:cNvPr id="64518" name="Picture 6" descr="نتیجه تصویری برای تراز"/>
          <p:cNvPicPr>
            <a:picLocks noChangeAspect="1" noChangeArrowheads="1"/>
          </p:cNvPicPr>
          <p:nvPr/>
        </p:nvPicPr>
        <p:blipFill>
          <a:blip r:embed="rId2" cstate="print"/>
          <a:srcRect/>
          <a:stretch>
            <a:fillRect/>
          </a:stretch>
        </p:blipFill>
        <p:spPr bwMode="auto">
          <a:xfrm>
            <a:off x="4558352" y="3011580"/>
            <a:ext cx="4694829" cy="1314759"/>
          </a:xfrm>
          <a:prstGeom prst="rect">
            <a:avLst/>
          </a:prstGeom>
          <a:noFill/>
        </p:spPr>
      </p:pic>
      <p:pic>
        <p:nvPicPr>
          <p:cNvPr id="64522" name="Picture 10" descr="تصویر مرتبط"/>
          <p:cNvPicPr>
            <a:picLocks noChangeAspect="1" noChangeArrowheads="1"/>
          </p:cNvPicPr>
          <p:nvPr/>
        </p:nvPicPr>
        <p:blipFill>
          <a:blip r:embed="rId3" cstate="print"/>
          <a:srcRect/>
          <a:stretch>
            <a:fillRect/>
          </a:stretch>
        </p:blipFill>
        <p:spPr bwMode="auto">
          <a:xfrm>
            <a:off x="179080" y="4609531"/>
            <a:ext cx="2079625" cy="2057400"/>
          </a:xfrm>
          <a:prstGeom prst="rect">
            <a:avLst/>
          </a:prstGeom>
          <a:noFill/>
        </p:spPr>
      </p:pic>
      <p:sp>
        <p:nvSpPr>
          <p:cNvPr id="17" name="Rectangle 16"/>
          <p:cNvSpPr/>
          <p:nvPr/>
        </p:nvSpPr>
        <p:spPr>
          <a:xfrm>
            <a:off x="9406380" y="3754229"/>
            <a:ext cx="2489784" cy="769441"/>
          </a:xfrm>
          <a:prstGeom prst="rect">
            <a:avLst/>
          </a:prstGeom>
        </p:spPr>
        <p:txBody>
          <a:bodyPr wrap="none">
            <a:spAutoFit/>
          </a:bodyPr>
          <a:lstStyle/>
          <a:p>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تراز لیزری:</a:t>
            </a:r>
          </a:p>
        </p:txBody>
      </p:sp>
      <p:sp>
        <p:nvSpPr>
          <p:cNvPr id="18" name="Rectangle 17"/>
          <p:cNvSpPr/>
          <p:nvPr/>
        </p:nvSpPr>
        <p:spPr>
          <a:xfrm>
            <a:off x="2593075" y="4592639"/>
            <a:ext cx="9380557" cy="2169825"/>
          </a:xfrm>
          <a:prstGeom prst="rect">
            <a:avLst/>
          </a:prstGeom>
        </p:spPr>
        <p:txBody>
          <a:bodyPr wrap="square">
            <a:spAutoFit/>
          </a:bodyPr>
          <a:lstStyle/>
          <a:p>
            <a:pPr algn="just" rtl="1">
              <a:lnSpc>
                <a:spcPct val="150000"/>
              </a:lnSpc>
            </a:pPr>
            <a:r>
              <a:rPr lang="fa-IR" b="1" dirty="0" smtClean="0">
                <a:ln w="50800"/>
                <a:solidFill>
                  <a:srgbClr val="002060"/>
                </a:solidFill>
                <a:cs typeface="B Traffic" pitchFamily="2" charset="-78"/>
              </a:rPr>
              <a:t>تراز لیزری ابزاری است که در ساختمان سازی و عملیات های عمرانی ، جهت تراز کردن ، سنجش و ایجاد شیب دلخواه و عمود کردن سطوح مختلف به کار میرود .با توجه به ارتقا و رشد سریع علوم ، استفاده از ابزار های سنتی و قدیمی فقط و فقط باعث بالا رفتن احتمال خطا میشود .</a:t>
            </a:r>
          </a:p>
          <a:p>
            <a:pPr algn="just" rtl="1">
              <a:lnSpc>
                <a:spcPct val="150000"/>
              </a:lnSpc>
            </a:pPr>
            <a:r>
              <a:rPr lang="fa-IR" b="1" dirty="0" smtClean="0">
                <a:ln w="50800"/>
                <a:solidFill>
                  <a:srgbClr val="002060"/>
                </a:solidFill>
                <a:cs typeface="B Traffic" pitchFamily="2" charset="-78"/>
              </a:rPr>
              <a:t>به همین دلیل برای شیب سنجی دقیق از تراز لیزری استفاده میکنند .تراز لیزری فقط به وسیله لیزر سنجش را انجام میدهد و از سیم یا … استفاده نمیکند .</a:t>
            </a:r>
          </a:p>
        </p:txBody>
      </p:sp>
      <p:pic>
        <p:nvPicPr>
          <p:cNvPr id="64523" name="Picture 11"/>
          <p:cNvPicPr>
            <a:picLocks noChangeAspect="1" noChangeArrowheads="1"/>
          </p:cNvPicPr>
          <p:nvPr/>
        </p:nvPicPr>
        <p:blipFill>
          <a:blip r:embed="rId4" cstate="print"/>
          <a:srcRect/>
          <a:stretch>
            <a:fillRect/>
          </a:stretch>
        </p:blipFill>
        <p:spPr bwMode="auto">
          <a:xfrm>
            <a:off x="204472" y="2039204"/>
            <a:ext cx="4163381" cy="2476500"/>
          </a:xfrm>
          <a:prstGeom prst="rect">
            <a:avLst/>
          </a:prstGeom>
          <a:noFill/>
          <a:ln w="9525">
            <a:noFill/>
            <a:miter lim="800000"/>
            <a:headEnd/>
            <a:tailEnd/>
          </a:ln>
        </p:spPr>
      </p:pic>
      <p:pic>
        <p:nvPicPr>
          <p:cNvPr id="64525" name="Picture 13" descr="نتیجه تصویری برای تراز"/>
          <p:cNvPicPr>
            <a:picLocks noChangeAspect="1" noChangeArrowheads="1"/>
          </p:cNvPicPr>
          <p:nvPr/>
        </p:nvPicPr>
        <p:blipFill>
          <a:blip r:embed="rId5" cstate="print"/>
          <a:srcRect/>
          <a:stretch>
            <a:fillRect/>
          </a:stretch>
        </p:blipFill>
        <p:spPr bwMode="auto">
          <a:xfrm>
            <a:off x="197845" y="204716"/>
            <a:ext cx="4200525" cy="1760562"/>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9" name="Rectangle 8"/>
          <p:cNvSpPr/>
          <p:nvPr/>
        </p:nvSpPr>
        <p:spPr>
          <a:xfrm>
            <a:off x="9249225" y="0"/>
            <a:ext cx="2942775" cy="769441"/>
          </a:xfrm>
          <a:prstGeom prst="rect">
            <a:avLst/>
          </a:prstGeom>
          <a:noFill/>
          <a:ln>
            <a:noFill/>
          </a:ln>
        </p:spPr>
        <p:txBody>
          <a:bodyPr wrap="squar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شیلنگ تراز:</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1" name="TextBox 10"/>
          <p:cNvSpPr txBox="1"/>
          <p:nvPr/>
        </p:nvSpPr>
        <p:spPr>
          <a:xfrm>
            <a:off x="5206298" y="751344"/>
            <a:ext cx="6785430" cy="1754326"/>
          </a:xfrm>
          <a:prstGeom prst="rect">
            <a:avLst/>
          </a:prstGeom>
          <a:noFill/>
        </p:spPr>
        <p:txBody>
          <a:bodyPr wrap="square" rtlCol="1">
            <a:spAutoFit/>
          </a:bodyPr>
          <a:lstStyle/>
          <a:p>
            <a:pPr algn="justLow" rtl="1">
              <a:lnSpc>
                <a:spcPct val="150000"/>
              </a:lnSpc>
            </a:pPr>
            <a:r>
              <a:rPr lang="fa-IR" b="1" dirty="0" smtClean="0">
                <a:ln w="50800"/>
                <a:solidFill>
                  <a:srgbClr val="002060"/>
                </a:solidFill>
                <a:cs typeface="B Traffic" pitchFamily="2" charset="-78"/>
              </a:rPr>
              <a:t>از این وسیله جهت تراز كردن کلیه‌ی سطوح در ساختمان ازجمله كف و موارد ديگر به كارمى رود. جنس آن از لاستیک‌های شفاف، داراى قطر ۱۰ میلی‌متر و طول آن از ۵ تا ۲۰ متر متغير می‌باشد.دليل شفافيت شيلنگ تراز اين است كه سطح آب درون آن به‌آسانی ديده شود.</a:t>
            </a:r>
          </a:p>
        </p:txBody>
      </p:sp>
      <p:pic>
        <p:nvPicPr>
          <p:cNvPr id="64514" name="Picture 2" descr="http://sakhteman115.com/wp-content/uploads/2018/01/4722.jpg"/>
          <p:cNvPicPr>
            <a:picLocks noChangeAspect="1" noChangeArrowheads="1"/>
          </p:cNvPicPr>
          <p:nvPr/>
        </p:nvPicPr>
        <p:blipFill>
          <a:blip r:embed="rId2" cstate="print"/>
          <a:srcRect/>
          <a:stretch>
            <a:fillRect/>
          </a:stretch>
        </p:blipFill>
        <p:spPr bwMode="auto">
          <a:xfrm>
            <a:off x="206375" y="3657600"/>
            <a:ext cx="2562835" cy="1924050"/>
          </a:xfrm>
          <a:prstGeom prst="rect">
            <a:avLst/>
          </a:prstGeom>
          <a:noFill/>
        </p:spPr>
      </p:pic>
      <p:pic>
        <p:nvPicPr>
          <p:cNvPr id="64516" name="Picture 4" descr="تصویر مرتبط"/>
          <p:cNvPicPr>
            <a:picLocks noChangeAspect="1" noChangeArrowheads="1"/>
          </p:cNvPicPr>
          <p:nvPr/>
        </p:nvPicPr>
        <p:blipFill>
          <a:blip r:embed="rId3" cstate="print"/>
          <a:srcRect/>
          <a:stretch>
            <a:fillRect/>
          </a:stretch>
        </p:blipFill>
        <p:spPr bwMode="auto">
          <a:xfrm>
            <a:off x="219075" y="169862"/>
            <a:ext cx="4400550" cy="3362326"/>
          </a:xfrm>
          <a:prstGeom prst="rect">
            <a:avLst/>
          </a:prstGeom>
          <a:noFill/>
        </p:spPr>
      </p:pic>
      <p:sp>
        <p:nvSpPr>
          <p:cNvPr id="10" name="Rectangle 9"/>
          <p:cNvSpPr/>
          <p:nvPr/>
        </p:nvSpPr>
        <p:spPr>
          <a:xfrm>
            <a:off x="2524837" y="2597035"/>
            <a:ext cx="9500737" cy="3831818"/>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r" rtl="1">
              <a:lnSpc>
                <a:spcPct val="150000"/>
              </a:lnSpc>
            </a:pPr>
            <a:r>
              <a:rPr lang="fa-IR" b="1" dirty="0" smtClean="0">
                <a:ln w="50800"/>
                <a:solidFill>
                  <a:srgbClr val="FF0000"/>
                </a:solidFill>
                <a:cs typeface="B Traffic" pitchFamily="2" charset="-78"/>
              </a:rPr>
              <a:t>در استفاده از شلنگ تراز توجه به این نکات بسیار مهم است که:</a:t>
            </a:r>
          </a:p>
          <a:p>
            <a:pPr algn="r" rtl="1">
              <a:lnSpc>
                <a:spcPct val="150000"/>
              </a:lnSpc>
            </a:pPr>
            <a:r>
              <a:rPr lang="fa-IR" b="1" dirty="0" smtClean="0">
                <a:ln w="50800"/>
                <a:solidFill>
                  <a:srgbClr val="002060"/>
                </a:solidFill>
                <a:cs typeface="B Traffic" pitchFamily="2" charset="-78"/>
              </a:rPr>
              <a:t>۱-قطر داخلی شلنگ نباید از حد معینی در حدود ۷ میلیمتر بیشتر باشد</a:t>
            </a:r>
            <a:br>
              <a:rPr lang="fa-IR" b="1" dirty="0" smtClean="0">
                <a:ln w="50800"/>
                <a:solidFill>
                  <a:srgbClr val="002060"/>
                </a:solidFill>
                <a:cs typeface="B Traffic" pitchFamily="2" charset="-78"/>
              </a:rPr>
            </a:br>
            <a:r>
              <a:rPr lang="fa-IR" b="1" dirty="0" smtClean="0">
                <a:ln w="50800"/>
                <a:solidFill>
                  <a:srgbClr val="002060"/>
                </a:solidFill>
                <a:cs typeface="B Traffic" pitchFamily="2" charset="-78"/>
              </a:rPr>
              <a:t>۲- قبل از استفاده از شلنگ حتما باید کنترل شود که در آن هیچگونه حباب هوای محبوسی باقیمانده باشد</a:t>
            </a:r>
            <a:br>
              <a:rPr lang="fa-IR" b="1" dirty="0" smtClean="0">
                <a:ln w="50800"/>
                <a:solidFill>
                  <a:srgbClr val="002060"/>
                </a:solidFill>
                <a:cs typeface="B Traffic" pitchFamily="2" charset="-78"/>
              </a:rPr>
            </a:br>
            <a:r>
              <a:rPr lang="fa-IR" b="1" dirty="0" smtClean="0">
                <a:ln w="50800"/>
                <a:solidFill>
                  <a:srgbClr val="002060"/>
                </a:solidFill>
                <a:cs typeface="B Traffic" pitchFamily="2" charset="-78"/>
              </a:rPr>
              <a:t>۳-قبل از شروع بکار با کنار هم قراردادن دو سر شلنگ از همسطح قرار گرفتن سطح آب در هر دو سمت آن مطمئن شوید.</a:t>
            </a:r>
            <a:br>
              <a:rPr lang="fa-IR" b="1" dirty="0" smtClean="0">
                <a:ln w="50800"/>
                <a:solidFill>
                  <a:srgbClr val="002060"/>
                </a:solidFill>
                <a:cs typeface="B Traffic" pitchFamily="2" charset="-78"/>
              </a:rPr>
            </a:br>
            <a:r>
              <a:rPr lang="fa-IR" b="1" dirty="0" smtClean="0">
                <a:ln w="50800"/>
                <a:solidFill>
                  <a:srgbClr val="002060"/>
                </a:solidFill>
                <a:cs typeface="B Traffic" pitchFamily="2" charset="-78"/>
              </a:rPr>
              <a:t>۴- از تکانهای شدید و جابجایی های ناگهانی شلنگ اجتناب ورزید</a:t>
            </a:r>
            <a:br>
              <a:rPr lang="fa-IR" b="1" dirty="0" smtClean="0">
                <a:ln w="50800"/>
                <a:solidFill>
                  <a:srgbClr val="002060"/>
                </a:solidFill>
                <a:cs typeface="B Traffic" pitchFamily="2" charset="-78"/>
              </a:rPr>
            </a:br>
            <a:r>
              <a:rPr lang="fa-IR" b="1" dirty="0" smtClean="0">
                <a:ln w="50800"/>
                <a:solidFill>
                  <a:srgbClr val="002060"/>
                </a:solidFill>
                <a:cs typeface="B Traffic" pitchFamily="2" charset="-78"/>
              </a:rPr>
              <a:t>۵-حتی المکان از شلنگ شفاف تر استفاده کنید.</a:t>
            </a:r>
            <a:br>
              <a:rPr lang="fa-IR" b="1" dirty="0" smtClean="0">
                <a:ln w="50800"/>
                <a:solidFill>
                  <a:srgbClr val="002060"/>
                </a:solidFill>
                <a:cs typeface="B Traffic" pitchFamily="2" charset="-78"/>
              </a:rPr>
            </a:br>
            <a:r>
              <a:rPr lang="fa-IR" b="1" dirty="0" smtClean="0">
                <a:ln w="50800"/>
                <a:solidFill>
                  <a:srgbClr val="002060"/>
                </a:solidFill>
                <a:cs typeface="B Traffic" pitchFamily="2" charset="-78"/>
              </a:rPr>
              <a:t>۶-از استفاده از شلنگ در هوای خیلی سرد یا خیلی گرم یا بارانی یا پرباد بپرهیزید.</a:t>
            </a:r>
            <a:br>
              <a:rPr lang="fa-IR" b="1" dirty="0" smtClean="0">
                <a:ln w="50800"/>
                <a:solidFill>
                  <a:srgbClr val="002060"/>
                </a:solidFill>
                <a:cs typeface="B Traffic" pitchFamily="2" charset="-78"/>
              </a:rPr>
            </a:br>
            <a:r>
              <a:rPr lang="fa-IR" b="1" dirty="0" smtClean="0">
                <a:ln w="50800"/>
                <a:solidFill>
                  <a:srgbClr val="002060"/>
                </a:solidFill>
                <a:cs typeface="B Traffic" pitchFamily="2" charset="-78"/>
              </a:rPr>
              <a:t>۷-در صورت امکان از مایع آب رنگی جهت قرائت صحیحتر استفاده کنید.</a:t>
            </a: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 name="Rectangle 14"/>
          <p:cNvSpPr/>
          <p:nvPr/>
        </p:nvSpPr>
        <p:spPr>
          <a:xfrm>
            <a:off x="10531173" y="42744"/>
            <a:ext cx="1478290"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شمشه:</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6" name="TextBox 15"/>
          <p:cNvSpPr txBox="1"/>
          <p:nvPr/>
        </p:nvSpPr>
        <p:spPr>
          <a:xfrm>
            <a:off x="4584700" y="827555"/>
            <a:ext cx="7217229" cy="2539157"/>
          </a:xfrm>
          <a:prstGeom prst="rect">
            <a:avLst/>
          </a:prstGeom>
          <a:noFill/>
        </p:spPr>
        <p:txBody>
          <a:bodyPr wrap="square" rtlCol="1">
            <a:spAutoFit/>
          </a:bodyPr>
          <a:lstStyle/>
          <a:p>
            <a:pPr algn="justLow" rtl="1">
              <a:lnSpc>
                <a:spcPct val="150000"/>
              </a:lnSpc>
            </a:pPr>
            <a:r>
              <a:rPr lang="fa-IR" b="1" dirty="0" smtClean="0">
                <a:ln w="50800"/>
                <a:solidFill>
                  <a:srgbClr val="002060"/>
                </a:solidFill>
                <a:cs typeface="B Traffic" pitchFamily="2" charset="-78"/>
              </a:rPr>
              <a:t>شمشه ابزارى برای كنترل راستاى كار اجرا شده، از جهت افقى و عمودی است. شمشه‌های مورداستفاده در ساختمان سازى با سطح مقطع مربع و طول حداقل ۵۰ سانتیمتر و حداكثر ۳ متر با می‌باشد. جنس شمشه‌ها چوبى، آهنى و آلومينيومى می‌باشد. غالباً شمشه‌ی مورد استفاده در اجراى بتن ِمگر، شمشه‌ی آهنى است كه دليل به‌کارگیری آن، مقاومت بالا می‌باشد.</a:t>
            </a:r>
            <a:endParaRPr lang="en-US" b="1" dirty="0" smtClean="0">
              <a:ln w="50800"/>
              <a:solidFill>
                <a:srgbClr val="002060"/>
              </a:solidFill>
              <a:cs typeface="B Traffic" pitchFamily="2" charset="-78"/>
            </a:endParaRPr>
          </a:p>
          <a:p>
            <a:pPr algn="just" rtl="1"/>
            <a:endParaRPr lang="fa-IR" sz="2400" b="1"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endParaRPr>
          </a:p>
        </p:txBody>
      </p:sp>
      <p:sp>
        <p:nvSpPr>
          <p:cNvPr id="17" name="Rectangle 16"/>
          <p:cNvSpPr/>
          <p:nvPr/>
        </p:nvSpPr>
        <p:spPr>
          <a:xfrm>
            <a:off x="9392732" y="3044546"/>
            <a:ext cx="2582758" cy="769441"/>
          </a:xfrm>
          <a:prstGeom prst="rect">
            <a:avLst/>
          </a:prstGeom>
        </p:spPr>
        <p:txBody>
          <a:bodyPr wrap="none">
            <a:spAutoFit/>
          </a:bodyPr>
          <a:lstStyle/>
          <a:p>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شمشه ملات:</a:t>
            </a:r>
          </a:p>
        </p:txBody>
      </p:sp>
      <p:sp>
        <p:nvSpPr>
          <p:cNvPr id="18" name="Rectangle 17"/>
          <p:cNvSpPr/>
          <p:nvPr/>
        </p:nvSpPr>
        <p:spPr>
          <a:xfrm>
            <a:off x="4558352" y="3787421"/>
            <a:ext cx="7415280" cy="2169825"/>
          </a:xfrm>
          <a:prstGeom prst="rect">
            <a:avLst/>
          </a:prstGeom>
        </p:spPr>
        <p:txBody>
          <a:bodyPr wrap="square">
            <a:spAutoFit/>
          </a:bodyPr>
          <a:lstStyle/>
          <a:p>
            <a:pPr algn="just" rtl="1">
              <a:lnSpc>
                <a:spcPct val="150000"/>
              </a:lnSpc>
            </a:pPr>
            <a:r>
              <a:rPr lang="fa-IR" b="1" dirty="0" smtClean="0">
                <a:ln w="50800"/>
                <a:solidFill>
                  <a:srgbClr val="002060"/>
                </a:solidFill>
                <a:cs typeface="B Traffic" pitchFamily="2" charset="-78"/>
              </a:rPr>
              <a:t>شمشه ملات، در حقیقت نام وسیله ای چوبی و یا فلزی است که به وسیله آن مقدار ملات روی هر رج تنظیم می گردد. در نتیجه بندکشی کار میزان خواهد شد. طول این وسیله حداکثر یک متر بوده و حداقل نیز ۶۰ سانتی متر است. مقطع این وسیله به صورت</a:t>
            </a:r>
            <a:r>
              <a:rPr lang="en-US" b="1" dirty="0" smtClean="0">
                <a:ln w="50800"/>
                <a:solidFill>
                  <a:srgbClr val="002060"/>
                </a:solidFill>
                <a:cs typeface="B Traffic" pitchFamily="2" charset="-78"/>
              </a:rPr>
              <a:t> L </a:t>
            </a:r>
            <a:r>
              <a:rPr lang="fa-IR" b="1" dirty="0" smtClean="0">
                <a:ln w="50800"/>
                <a:solidFill>
                  <a:srgbClr val="002060"/>
                </a:solidFill>
                <a:cs typeface="B Traffic" pitchFamily="2" charset="-78"/>
              </a:rPr>
              <a:t>شکل بوده که یک لبه آن ضخامت و عمق ملات را از لبه ی کار مشخص می نماید</a:t>
            </a:r>
            <a:r>
              <a:rPr lang="en-US" b="1" dirty="0" smtClean="0">
                <a:ln w="50800"/>
                <a:solidFill>
                  <a:srgbClr val="002060"/>
                </a:solidFill>
                <a:cs typeface="B Traffic" pitchFamily="2" charset="-78"/>
              </a:rPr>
              <a:t>.</a:t>
            </a:r>
          </a:p>
        </p:txBody>
      </p:sp>
      <p:pic>
        <p:nvPicPr>
          <p:cNvPr id="11" name="Picture 10" descr="شمشه ملات">
            <a:hlinkClick r:id="rId2" tooltip="&quot;&quot;"/>
          </p:cNvPr>
          <p:cNvPicPr/>
          <p:nvPr/>
        </p:nvPicPr>
        <p:blipFill>
          <a:blip r:embed="rId3" cstate="print"/>
          <a:srcRect/>
          <a:stretch>
            <a:fillRect/>
          </a:stretch>
        </p:blipFill>
        <p:spPr bwMode="auto">
          <a:xfrm>
            <a:off x="4656943" y="5493649"/>
            <a:ext cx="1743858" cy="1309759"/>
          </a:xfrm>
          <a:prstGeom prst="rect">
            <a:avLst/>
          </a:prstGeom>
          <a:noFill/>
          <a:ln w="9525">
            <a:noFill/>
            <a:miter lim="800000"/>
            <a:headEnd/>
            <a:tailEnd/>
          </a:ln>
        </p:spPr>
      </p:pic>
      <p:pic>
        <p:nvPicPr>
          <p:cNvPr id="66562" name="Picture 2"/>
          <p:cNvPicPr>
            <a:picLocks noChangeAspect="1" noChangeArrowheads="1"/>
          </p:cNvPicPr>
          <p:nvPr/>
        </p:nvPicPr>
        <p:blipFill>
          <a:blip r:embed="rId4" cstate="print"/>
          <a:srcRect/>
          <a:stretch>
            <a:fillRect/>
          </a:stretch>
        </p:blipFill>
        <p:spPr bwMode="auto">
          <a:xfrm>
            <a:off x="218365" y="3944202"/>
            <a:ext cx="4012441" cy="2265529"/>
          </a:xfrm>
          <a:prstGeom prst="rect">
            <a:avLst/>
          </a:prstGeom>
          <a:noFill/>
          <a:ln w="9525">
            <a:noFill/>
            <a:miter lim="800000"/>
            <a:headEnd/>
            <a:tailEnd/>
          </a:ln>
        </p:spPr>
      </p:pic>
      <p:pic>
        <p:nvPicPr>
          <p:cNvPr id="13" name="Picture 12" descr="شمشه آلومینیومی">
            <a:hlinkClick r:id="rId5"/>
          </p:cNvPr>
          <p:cNvPicPr/>
          <p:nvPr/>
        </p:nvPicPr>
        <p:blipFill>
          <a:blip r:embed="rId6" cstate="print"/>
          <a:srcRect/>
          <a:stretch>
            <a:fillRect/>
          </a:stretch>
        </p:blipFill>
        <p:spPr bwMode="auto">
          <a:xfrm>
            <a:off x="277931" y="497432"/>
            <a:ext cx="3638550" cy="272415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 name="TextBox 15"/>
          <p:cNvSpPr txBox="1"/>
          <p:nvPr/>
        </p:nvSpPr>
        <p:spPr>
          <a:xfrm>
            <a:off x="319314" y="101845"/>
            <a:ext cx="11656787" cy="2492990"/>
          </a:xfrm>
          <a:prstGeom prst="rect">
            <a:avLst/>
          </a:prstGeom>
          <a:noFill/>
        </p:spPr>
        <p:txBody>
          <a:bodyPr wrap="square" rtlCol="1">
            <a:spAutoFit/>
          </a:bodyPr>
          <a:lstStyle/>
          <a:p>
            <a:pPr algn="justLow" rtl="1">
              <a:lnSpc>
                <a:spcPct val="150000"/>
              </a:lnSpc>
            </a:pP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بتونیر: </a:t>
            </a:r>
            <a:r>
              <a:rPr lang="fa-IR" b="1" dirty="0" smtClean="0">
                <a:ln w="50800"/>
                <a:solidFill>
                  <a:srgbClr val="002060"/>
                </a:solidFill>
                <a:cs typeface="B Traffic" pitchFamily="2" charset="-78"/>
              </a:rPr>
              <a:t>امروزه بتن لازم جهت بتن ریزی‌های كم، ملاط مصرفى براى بنّايى و همچنين اندود ماسه و سيمان با بتونير ساخته می‌شود. مخزن اين دستگاه‌ها در ابعاد محدود و اندازه‌های گوناگون از ۵۰ ليتر تا ۳۰۰ ليتر متغیر است و اندازه‌ی ۵۰ ليترى دستگاه براى ساختن ملاط استفاده می‌شود. ساختن ملاط توسط دستگاه با مقدار آب متناسب، ورزگيرى كامل و سرعت انجام می‌شود. حالت دورانى ديگ دستگاه سبب مخلوط شدن و ورز كامل بتن و ملاط خواهد شد.</a:t>
            </a:r>
            <a:endParaRPr lang="en-US" b="1" dirty="0" smtClean="0">
              <a:ln w="50800"/>
              <a:solidFill>
                <a:srgbClr val="002060"/>
              </a:solidFill>
              <a:cs typeface="B Traffic" pitchFamily="2" charset="-78"/>
            </a:endParaRPr>
          </a:p>
          <a:p>
            <a:pPr algn="just" rtl="1">
              <a:lnSpc>
                <a:spcPct val="150000"/>
              </a:lnSpc>
            </a:pPr>
            <a:endParaRPr lang="fa-IR" b="1" dirty="0" smtClean="0">
              <a:ln w="50800"/>
              <a:solidFill>
                <a:srgbClr val="002060"/>
              </a:solidFill>
              <a:cs typeface="B Traffic" pitchFamily="2" charset="-78"/>
            </a:endParaRPr>
          </a:p>
        </p:txBody>
      </p:sp>
      <p:pic>
        <p:nvPicPr>
          <p:cNvPr id="69636" name="Picture 4" descr="نتیجه تصویری برای بتونیر"/>
          <p:cNvPicPr>
            <a:picLocks noChangeAspect="1" noChangeArrowheads="1"/>
          </p:cNvPicPr>
          <p:nvPr/>
        </p:nvPicPr>
        <p:blipFill>
          <a:blip r:embed="rId2" cstate="print"/>
          <a:srcRect/>
          <a:stretch>
            <a:fillRect/>
          </a:stretch>
        </p:blipFill>
        <p:spPr bwMode="auto">
          <a:xfrm>
            <a:off x="5411382" y="2509672"/>
            <a:ext cx="5026397" cy="3354100"/>
          </a:xfrm>
          <a:prstGeom prst="rect">
            <a:avLst/>
          </a:prstGeom>
          <a:noFill/>
        </p:spPr>
      </p:pic>
      <p:pic>
        <p:nvPicPr>
          <p:cNvPr id="69634" name="Picture 2" descr="نتیجه تصویری برای بتونیر"/>
          <p:cNvPicPr>
            <a:picLocks noChangeAspect="1" noChangeArrowheads="1"/>
          </p:cNvPicPr>
          <p:nvPr/>
        </p:nvPicPr>
        <p:blipFill>
          <a:blip r:embed="rId3" cstate="print"/>
          <a:srcRect/>
          <a:stretch>
            <a:fillRect/>
          </a:stretch>
        </p:blipFill>
        <p:spPr bwMode="auto">
          <a:xfrm>
            <a:off x="827313" y="2133600"/>
            <a:ext cx="4020457" cy="4020458"/>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 name="TextBox 9"/>
          <p:cNvSpPr txBox="1"/>
          <p:nvPr/>
        </p:nvSpPr>
        <p:spPr>
          <a:xfrm>
            <a:off x="1" y="0"/>
            <a:ext cx="12133944" cy="1246495"/>
          </a:xfrm>
          <a:prstGeom prst="rect">
            <a:avLst/>
          </a:prstGeom>
          <a:noFill/>
        </p:spPr>
        <p:txBody>
          <a:bodyPr wrap="square" rtlCol="1">
            <a:spAutoFit/>
          </a:bodyPr>
          <a:lstStyle/>
          <a:p>
            <a:pPr algn="justLow" rtl="1">
              <a:lnSpc>
                <a:spcPct val="150000"/>
              </a:lnSpc>
            </a:pP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تراک میکسر: </a:t>
            </a:r>
            <a:r>
              <a:rPr lang="fa-IR" b="1" dirty="0" smtClean="0">
                <a:ln w="50800"/>
                <a:solidFill>
                  <a:srgbClr val="002060"/>
                </a:solidFill>
                <a:cs typeface="B Traffic" pitchFamily="2" charset="-78"/>
              </a:rPr>
              <a:t>تصویر زیر یک تراک میکسر است که اصولاً بتن مورد استفاده در بتن ِمگر و پی‌ها، توسط دستگاه‌های بتن ساز مركزى خارج از محل كارگاه ساخته می‌شود.</a:t>
            </a:r>
          </a:p>
        </p:txBody>
      </p:sp>
      <p:pic>
        <p:nvPicPr>
          <p:cNvPr id="72706" name="Picture 2" descr="تصویر مرتبط"/>
          <p:cNvPicPr>
            <a:picLocks noChangeAspect="1" noChangeArrowheads="1"/>
          </p:cNvPicPr>
          <p:nvPr/>
        </p:nvPicPr>
        <p:blipFill>
          <a:blip r:embed="rId2" cstate="print"/>
          <a:srcRect/>
          <a:stretch>
            <a:fillRect/>
          </a:stretch>
        </p:blipFill>
        <p:spPr bwMode="auto">
          <a:xfrm>
            <a:off x="4705893" y="1448188"/>
            <a:ext cx="7218428" cy="4197868"/>
          </a:xfrm>
          <a:prstGeom prst="rect">
            <a:avLst/>
          </a:prstGeom>
          <a:noFill/>
        </p:spPr>
      </p:pic>
      <p:pic>
        <p:nvPicPr>
          <p:cNvPr id="72712" name="Picture 8" descr="نتیجه تصویری برای بچینگ"/>
          <p:cNvPicPr>
            <a:picLocks noChangeAspect="1" noChangeArrowheads="1"/>
          </p:cNvPicPr>
          <p:nvPr/>
        </p:nvPicPr>
        <p:blipFill>
          <a:blip r:embed="rId3" cstate="print"/>
          <a:srcRect/>
          <a:stretch>
            <a:fillRect/>
          </a:stretch>
        </p:blipFill>
        <p:spPr bwMode="auto">
          <a:xfrm>
            <a:off x="305209" y="812383"/>
            <a:ext cx="4295820" cy="2970858"/>
          </a:xfrm>
          <a:prstGeom prst="rect">
            <a:avLst/>
          </a:prstGeom>
          <a:noFill/>
        </p:spPr>
      </p:pic>
      <p:pic>
        <p:nvPicPr>
          <p:cNvPr id="72710" name="Picture 6" descr="تصویر مرتبط"/>
          <p:cNvPicPr>
            <a:picLocks noChangeAspect="1" noChangeArrowheads="1"/>
          </p:cNvPicPr>
          <p:nvPr/>
        </p:nvPicPr>
        <p:blipFill>
          <a:blip r:embed="rId4" cstate="print"/>
          <a:srcRect/>
          <a:stretch>
            <a:fillRect/>
          </a:stretch>
        </p:blipFill>
        <p:spPr bwMode="auto">
          <a:xfrm>
            <a:off x="275228" y="3696234"/>
            <a:ext cx="4311286" cy="287148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 name="TextBox 9"/>
          <p:cNvSpPr txBox="1"/>
          <p:nvPr/>
        </p:nvSpPr>
        <p:spPr>
          <a:xfrm>
            <a:off x="1" y="0"/>
            <a:ext cx="12133944" cy="1523494"/>
          </a:xfrm>
          <a:prstGeom prst="rect">
            <a:avLst/>
          </a:prstGeom>
          <a:noFill/>
        </p:spPr>
        <p:txBody>
          <a:bodyPr wrap="square" rtlCol="1">
            <a:spAutoFit/>
          </a:bodyPr>
          <a:lstStyle/>
          <a:p>
            <a:pPr algn="justLow" rtl="1">
              <a:lnSpc>
                <a:spcPct val="150000"/>
              </a:lnSpc>
            </a:pP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دستگاه پمپ بتن : </a:t>
            </a:r>
            <a:r>
              <a:rPr lang="fa-IR" b="1" dirty="0" smtClean="0">
                <a:ln w="50800"/>
                <a:solidFill>
                  <a:srgbClr val="002060"/>
                </a:solidFill>
                <a:cs typeface="B Traffic" pitchFamily="2" charset="-78"/>
              </a:rPr>
              <a:t>در مکان‌هایی كه امكان حمل بتن با وسايل معمولى وجود ندارد يا حمل بتن با شیوه‌های ديگر غیراقتصادی است، از پمپ بتن استفاده می‌شود .</a:t>
            </a:r>
            <a:endParaRPr lang="en-US" b="1" dirty="0" smtClean="0">
              <a:ln w="50800"/>
              <a:solidFill>
                <a:srgbClr val="002060"/>
              </a:solidFill>
              <a:cs typeface="B Traffic" pitchFamily="2" charset="-78"/>
            </a:endParaRPr>
          </a:p>
          <a:p>
            <a:pPr algn="just" rtl="1"/>
            <a:endParaRPr lang="fa-IR" b="1" dirty="0" smtClean="0">
              <a:ln w="50800"/>
              <a:solidFill>
                <a:srgbClr val="002060"/>
              </a:solidFill>
              <a:cs typeface="B Traffic" pitchFamily="2" charset="-78"/>
            </a:endParaRPr>
          </a:p>
        </p:txBody>
      </p:sp>
      <p:pic>
        <p:nvPicPr>
          <p:cNvPr id="70658" name="Picture 2" descr="تصویر مرتبط"/>
          <p:cNvPicPr>
            <a:picLocks noChangeAspect="1" noChangeArrowheads="1"/>
          </p:cNvPicPr>
          <p:nvPr/>
        </p:nvPicPr>
        <p:blipFill>
          <a:blip r:embed="rId2" cstate="print"/>
          <a:srcRect/>
          <a:stretch>
            <a:fillRect/>
          </a:stretch>
        </p:blipFill>
        <p:spPr bwMode="auto">
          <a:xfrm>
            <a:off x="190284" y="751980"/>
            <a:ext cx="3626973" cy="2878521"/>
          </a:xfrm>
          <a:prstGeom prst="rect">
            <a:avLst/>
          </a:prstGeom>
          <a:noFill/>
        </p:spPr>
      </p:pic>
      <p:pic>
        <p:nvPicPr>
          <p:cNvPr id="70660" name="Picture 4" descr="نتیجه تصویری برای پمپ بتن"/>
          <p:cNvPicPr>
            <a:picLocks noChangeAspect="1" noChangeArrowheads="1"/>
          </p:cNvPicPr>
          <p:nvPr/>
        </p:nvPicPr>
        <p:blipFill>
          <a:blip r:embed="rId3" cstate="print"/>
          <a:srcRect/>
          <a:stretch>
            <a:fillRect/>
          </a:stretch>
        </p:blipFill>
        <p:spPr bwMode="auto">
          <a:xfrm>
            <a:off x="1872754" y="3282226"/>
            <a:ext cx="3480166" cy="2543476"/>
          </a:xfrm>
          <a:prstGeom prst="rect">
            <a:avLst/>
          </a:prstGeom>
          <a:noFill/>
        </p:spPr>
      </p:pic>
      <p:pic>
        <p:nvPicPr>
          <p:cNvPr id="70664" name="Picture 8" descr="تصویر مرتبط"/>
          <p:cNvPicPr>
            <a:picLocks noChangeAspect="1" noChangeArrowheads="1"/>
          </p:cNvPicPr>
          <p:nvPr/>
        </p:nvPicPr>
        <p:blipFill>
          <a:blip r:embed="rId4" cstate="print"/>
          <a:srcRect/>
          <a:stretch>
            <a:fillRect/>
          </a:stretch>
        </p:blipFill>
        <p:spPr bwMode="auto">
          <a:xfrm>
            <a:off x="5732124" y="1629738"/>
            <a:ext cx="6162675" cy="336232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 name="TextBox 9"/>
          <p:cNvSpPr txBox="1"/>
          <p:nvPr/>
        </p:nvSpPr>
        <p:spPr>
          <a:xfrm>
            <a:off x="1" y="0"/>
            <a:ext cx="12133944" cy="1523494"/>
          </a:xfrm>
          <a:prstGeom prst="rect">
            <a:avLst/>
          </a:prstGeom>
          <a:noFill/>
        </p:spPr>
        <p:txBody>
          <a:bodyPr wrap="square" rtlCol="1">
            <a:spAutoFit/>
          </a:bodyPr>
          <a:lstStyle/>
          <a:p>
            <a:pPr algn="justLow" rtl="1">
              <a:lnSpc>
                <a:spcPct val="150000"/>
              </a:lnSpc>
            </a:pP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دستگاه پمپ بتن : </a:t>
            </a:r>
            <a:r>
              <a:rPr lang="fa-IR" b="1" dirty="0" smtClean="0">
                <a:ln w="50800"/>
                <a:solidFill>
                  <a:srgbClr val="002060"/>
                </a:solidFill>
                <a:cs typeface="B Traffic" pitchFamily="2" charset="-78"/>
              </a:rPr>
              <a:t>در مکان‌هایی كه امكان حمل بتن با وسايل معمولى وجود ندارد يا حمل بتن با شیوه‌های ديگر غیراقتصادی است، از پمپ بتن استفاده می‌شود .</a:t>
            </a:r>
            <a:endParaRPr lang="en-US" b="1" dirty="0" smtClean="0">
              <a:ln w="50800"/>
              <a:solidFill>
                <a:srgbClr val="002060"/>
              </a:solidFill>
              <a:cs typeface="B Traffic" pitchFamily="2" charset="-78"/>
            </a:endParaRPr>
          </a:p>
          <a:p>
            <a:pPr algn="just" rtl="1"/>
            <a:endParaRPr lang="fa-IR" b="1" dirty="0" smtClean="0">
              <a:ln w="50800"/>
              <a:solidFill>
                <a:srgbClr val="002060"/>
              </a:solidFill>
              <a:cs typeface="B Traffic" pitchFamily="2" charset="-78"/>
            </a:endParaRPr>
          </a:p>
        </p:txBody>
      </p:sp>
      <p:pic>
        <p:nvPicPr>
          <p:cNvPr id="70658" name="Picture 2" descr="تصویر مرتبط"/>
          <p:cNvPicPr>
            <a:picLocks noChangeAspect="1" noChangeArrowheads="1"/>
          </p:cNvPicPr>
          <p:nvPr/>
        </p:nvPicPr>
        <p:blipFill>
          <a:blip r:embed="rId2" cstate="print"/>
          <a:srcRect/>
          <a:stretch>
            <a:fillRect/>
          </a:stretch>
        </p:blipFill>
        <p:spPr bwMode="auto">
          <a:xfrm>
            <a:off x="190284" y="751980"/>
            <a:ext cx="3626973" cy="2878521"/>
          </a:xfrm>
          <a:prstGeom prst="rect">
            <a:avLst/>
          </a:prstGeom>
          <a:noFill/>
        </p:spPr>
      </p:pic>
      <p:pic>
        <p:nvPicPr>
          <p:cNvPr id="70660" name="Picture 4" descr="نتیجه تصویری برای پمپ بتن"/>
          <p:cNvPicPr>
            <a:picLocks noChangeAspect="1" noChangeArrowheads="1"/>
          </p:cNvPicPr>
          <p:nvPr/>
        </p:nvPicPr>
        <p:blipFill>
          <a:blip r:embed="rId3" cstate="print"/>
          <a:srcRect/>
          <a:stretch>
            <a:fillRect/>
          </a:stretch>
        </p:blipFill>
        <p:spPr bwMode="auto">
          <a:xfrm>
            <a:off x="1872754" y="3282226"/>
            <a:ext cx="3480166" cy="2543476"/>
          </a:xfrm>
          <a:prstGeom prst="rect">
            <a:avLst/>
          </a:prstGeom>
          <a:noFill/>
        </p:spPr>
      </p:pic>
      <p:pic>
        <p:nvPicPr>
          <p:cNvPr id="70664" name="Picture 8" descr="تصویر مرتبط"/>
          <p:cNvPicPr>
            <a:picLocks noChangeAspect="1" noChangeArrowheads="1"/>
          </p:cNvPicPr>
          <p:nvPr/>
        </p:nvPicPr>
        <p:blipFill>
          <a:blip r:embed="rId4" cstate="print"/>
          <a:srcRect/>
          <a:stretch>
            <a:fillRect/>
          </a:stretch>
        </p:blipFill>
        <p:spPr bwMode="auto">
          <a:xfrm>
            <a:off x="5732124" y="1629738"/>
            <a:ext cx="6162675" cy="336232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تصویر مرتبط"/>
          <p:cNvPicPr>
            <a:picLocks noChangeAspect="1" noChangeArrowheads="1"/>
          </p:cNvPicPr>
          <p:nvPr/>
        </p:nvPicPr>
        <p:blipFill>
          <a:blip r:embed="rId2" cstate="print"/>
          <a:srcRect/>
          <a:stretch>
            <a:fillRect/>
          </a:stretch>
        </p:blipFill>
        <p:spPr bwMode="auto">
          <a:xfrm>
            <a:off x="1773501" y="249652"/>
            <a:ext cx="7862242" cy="2914461"/>
          </a:xfrm>
          <a:prstGeom prst="rect">
            <a:avLst/>
          </a:prstGeom>
          <a:noFill/>
        </p:spPr>
      </p:pic>
      <p:pic>
        <p:nvPicPr>
          <p:cNvPr id="27652" name="Picture 4" descr="تصویر مرتبط"/>
          <p:cNvPicPr>
            <a:picLocks noChangeAspect="1" noChangeArrowheads="1"/>
          </p:cNvPicPr>
          <p:nvPr/>
        </p:nvPicPr>
        <p:blipFill>
          <a:blip r:embed="rId3" cstate="print"/>
          <a:srcRect/>
          <a:stretch>
            <a:fillRect/>
          </a:stretch>
        </p:blipFill>
        <p:spPr bwMode="auto">
          <a:xfrm>
            <a:off x="1735988" y="3430653"/>
            <a:ext cx="7930525" cy="305752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 name="TextBox 9"/>
          <p:cNvSpPr txBox="1"/>
          <p:nvPr/>
        </p:nvSpPr>
        <p:spPr>
          <a:xfrm>
            <a:off x="1" y="0"/>
            <a:ext cx="12133944" cy="1661993"/>
          </a:xfrm>
          <a:prstGeom prst="rect">
            <a:avLst/>
          </a:prstGeom>
          <a:noFill/>
        </p:spPr>
        <p:txBody>
          <a:bodyPr wrap="square" rtlCol="1">
            <a:spAutoFit/>
          </a:bodyPr>
          <a:lstStyle/>
          <a:p>
            <a:pPr algn="justLow" rtl="1">
              <a:lnSpc>
                <a:spcPct val="150000"/>
              </a:lnSpc>
            </a:pP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ویبراتور:</a:t>
            </a:r>
            <a:r>
              <a:rPr lang="fa-IR" b="1" dirty="0" smtClean="0">
                <a:ln w="50800"/>
                <a:solidFill>
                  <a:srgbClr val="002060"/>
                </a:solidFill>
                <a:cs typeface="B Traffic" pitchFamily="2" charset="-78"/>
              </a:rPr>
              <a:t>از يك سمت يا خرطوم مرتعش كننده تشكيل شده كه به‌وسیله‌ی يك میله‌ی انعطاف ناپذير به يك موتور متحرك اتصال دارد. سر خرطومى شكل وارد بتن شده و با ايجاد لرزش يكنواخت موجب لرزش بتن می‌شود تا هواى محبوس شده در داخل بتن خارج گرديده و فضاى خالى آن از بين برود.</a:t>
            </a:r>
          </a:p>
        </p:txBody>
      </p:sp>
      <p:pic>
        <p:nvPicPr>
          <p:cNvPr id="74754" name="Picture 2" descr="نتیجه تصویری برای ویبراتور"/>
          <p:cNvPicPr>
            <a:picLocks noChangeAspect="1" noChangeArrowheads="1"/>
          </p:cNvPicPr>
          <p:nvPr/>
        </p:nvPicPr>
        <p:blipFill>
          <a:blip r:embed="rId2" cstate="print"/>
          <a:srcRect/>
          <a:stretch>
            <a:fillRect/>
          </a:stretch>
        </p:blipFill>
        <p:spPr bwMode="auto">
          <a:xfrm>
            <a:off x="224852" y="1442896"/>
            <a:ext cx="3637443" cy="2886506"/>
          </a:xfrm>
          <a:prstGeom prst="rect">
            <a:avLst/>
          </a:prstGeom>
          <a:noFill/>
        </p:spPr>
      </p:pic>
      <p:pic>
        <p:nvPicPr>
          <p:cNvPr id="74756" name="Picture 4" descr="تصویر مرتبط"/>
          <p:cNvPicPr>
            <a:picLocks noChangeAspect="1" noChangeArrowheads="1"/>
          </p:cNvPicPr>
          <p:nvPr/>
        </p:nvPicPr>
        <p:blipFill>
          <a:blip r:embed="rId3" cstate="print"/>
          <a:srcRect/>
          <a:stretch>
            <a:fillRect/>
          </a:stretch>
        </p:blipFill>
        <p:spPr bwMode="auto">
          <a:xfrm>
            <a:off x="3742241" y="3072982"/>
            <a:ext cx="3767834" cy="2910811"/>
          </a:xfrm>
          <a:prstGeom prst="rect">
            <a:avLst/>
          </a:prstGeom>
          <a:noFill/>
        </p:spPr>
      </p:pic>
      <p:pic>
        <p:nvPicPr>
          <p:cNvPr id="74758" name="Picture 6" descr="نتیجه تصویری برای ویبراتور بتن"/>
          <p:cNvPicPr>
            <a:picLocks noChangeAspect="1" noChangeArrowheads="1"/>
          </p:cNvPicPr>
          <p:nvPr/>
        </p:nvPicPr>
        <p:blipFill>
          <a:blip r:embed="rId4" cstate="print"/>
          <a:srcRect/>
          <a:stretch>
            <a:fillRect/>
          </a:stretch>
        </p:blipFill>
        <p:spPr bwMode="auto">
          <a:xfrm>
            <a:off x="7557406" y="2263332"/>
            <a:ext cx="4431393" cy="197167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اول:</a:t>
            </a:r>
          </a:p>
          <a:p>
            <a:pPr algn="ctr">
              <a:lnSpc>
                <a:spcPct val="150000"/>
              </a:lnSpc>
            </a:pPr>
            <a:r>
              <a:rPr lang="fa-IR" sz="6000" dirty="0" smtClean="0">
                <a:solidFill>
                  <a:srgbClr val="0070C0"/>
                </a:solidFill>
                <a:cs typeface="B Titr" pitchFamily="2" charset="-78"/>
              </a:rPr>
              <a:t>ابزار و وسایل بنایی</a:t>
            </a:r>
            <a:endParaRPr lang="fa-IR" sz="6000" dirty="0">
              <a:solidFill>
                <a:srgbClr val="0070C0"/>
              </a:solidFill>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 name="TextBox 9"/>
          <p:cNvSpPr txBox="1"/>
          <p:nvPr/>
        </p:nvSpPr>
        <p:spPr>
          <a:xfrm>
            <a:off x="1" y="0"/>
            <a:ext cx="12133944" cy="1661993"/>
          </a:xfrm>
          <a:prstGeom prst="rect">
            <a:avLst/>
          </a:prstGeom>
          <a:noFill/>
        </p:spPr>
        <p:txBody>
          <a:bodyPr wrap="square" rtlCol="1">
            <a:spAutoFit/>
          </a:bodyPr>
          <a:lstStyle/>
          <a:p>
            <a:pPr algn="justLow" rtl="1">
              <a:lnSpc>
                <a:spcPct val="150000"/>
              </a:lnSpc>
            </a:pP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تاور کرین:</a:t>
            </a:r>
            <a:r>
              <a:rPr lang="fa-IR" b="1" dirty="0" smtClean="0">
                <a:ln w="50800"/>
                <a:solidFill>
                  <a:srgbClr val="002060"/>
                </a:solidFill>
                <a:cs typeface="B Traffic" pitchFamily="2" charset="-78"/>
              </a:rPr>
              <a:t> تاورکرین نوعی  جرثقیل برجی است که اجسام سنگین را تا ارتفاع معینی بالا برده و سپس اقدام به جا به جایی آن در شعاع های گوناگون می کند. با توجه به قدرت مانور بالای تاورکرین در زمینه ی باربرداری، از این وسیله در صنایع مختلف استفاده می شود.</a:t>
            </a:r>
          </a:p>
        </p:txBody>
      </p:sp>
      <p:pic>
        <p:nvPicPr>
          <p:cNvPr id="75778" name="Picture 2" descr="نتیجه تصویری برای تاور کرین"/>
          <p:cNvPicPr>
            <a:picLocks noChangeAspect="1" noChangeArrowheads="1"/>
          </p:cNvPicPr>
          <p:nvPr/>
        </p:nvPicPr>
        <p:blipFill>
          <a:blip r:embed="rId2" cstate="print"/>
          <a:srcRect/>
          <a:stretch>
            <a:fillRect/>
          </a:stretch>
        </p:blipFill>
        <p:spPr bwMode="auto">
          <a:xfrm>
            <a:off x="566310" y="2366720"/>
            <a:ext cx="5417383" cy="3333750"/>
          </a:xfrm>
          <a:prstGeom prst="rect">
            <a:avLst/>
          </a:prstGeom>
          <a:noFill/>
        </p:spPr>
      </p:pic>
      <p:pic>
        <p:nvPicPr>
          <p:cNvPr id="75780" name="Picture 4" descr="تصویر مرتبط"/>
          <p:cNvPicPr>
            <a:picLocks noChangeAspect="1" noChangeArrowheads="1"/>
          </p:cNvPicPr>
          <p:nvPr/>
        </p:nvPicPr>
        <p:blipFill>
          <a:blip r:embed="rId3" cstate="print"/>
          <a:srcRect/>
          <a:stretch>
            <a:fillRect/>
          </a:stretch>
        </p:blipFill>
        <p:spPr bwMode="auto">
          <a:xfrm>
            <a:off x="6224657" y="1648535"/>
            <a:ext cx="5531913" cy="5007092"/>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دوم:</a:t>
            </a:r>
          </a:p>
          <a:p>
            <a:pPr algn="ctr">
              <a:lnSpc>
                <a:spcPct val="150000"/>
              </a:lnSpc>
            </a:pPr>
            <a:r>
              <a:rPr lang="fa-IR" sz="6000" dirty="0" smtClean="0">
                <a:solidFill>
                  <a:srgbClr val="0070C0"/>
                </a:solidFill>
                <a:cs typeface="B Titr" pitchFamily="2" charset="-78"/>
              </a:rPr>
              <a:t>پيشگيري از حوادث و رعايت نكات ايمني</a:t>
            </a:r>
            <a:endParaRPr lang="fa-IR" sz="6000" dirty="0">
              <a:solidFill>
                <a:srgbClr val="0070C0"/>
              </a:solidFill>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0343" y="326962"/>
            <a:ext cx="1780515" cy="584775"/>
          </a:xfrm>
          <a:prstGeom prst="rect">
            <a:avLst/>
          </a:prstGeom>
        </p:spPr>
        <p:txBody>
          <a:bodyPr wrap="square">
            <a:spAutoFit/>
          </a:bodyPr>
          <a:lstStyle/>
          <a:p>
            <a:pPr algn="r" rtl="1"/>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مقدمه:</a:t>
            </a:r>
          </a:p>
        </p:txBody>
      </p:sp>
      <p:sp>
        <p:nvSpPr>
          <p:cNvPr id="3" name="Rectangle 2"/>
          <p:cNvSpPr/>
          <p:nvPr/>
        </p:nvSpPr>
        <p:spPr>
          <a:xfrm>
            <a:off x="391884" y="972455"/>
            <a:ext cx="11437257" cy="1862048"/>
          </a:xfrm>
          <a:prstGeom prst="rect">
            <a:avLst/>
          </a:prstGeom>
        </p:spPr>
        <p:txBody>
          <a:bodyPr wrap="square">
            <a:spAutoFit/>
          </a:bodyPr>
          <a:lstStyle/>
          <a:p>
            <a:pPr algn="just" rtl="1">
              <a:lnSpc>
                <a:spcPct val="200000"/>
              </a:lnSpc>
            </a:pPr>
            <a:r>
              <a:rPr lang="fa-IR" sz="2000" b="1" dirty="0" smtClean="0">
                <a:ln w="50800"/>
                <a:solidFill>
                  <a:srgbClr val="002060"/>
                </a:solidFill>
                <a:cs typeface="B Traffic" pitchFamily="2" charset="-78"/>
              </a:rPr>
              <a:t>كارگاههاي </a:t>
            </a:r>
            <a:r>
              <a:rPr lang="fa-IR" sz="2000" b="1" dirty="0">
                <a:ln w="50800"/>
                <a:solidFill>
                  <a:srgbClr val="002060"/>
                </a:solidFill>
                <a:cs typeface="B Traffic" pitchFamily="2" charset="-78"/>
              </a:rPr>
              <a:t>ساختماني و كار ساختمان سازي از نظر تنوع فعاليتها و خطرات زيادي كه </a:t>
            </a:r>
            <a:r>
              <a:rPr lang="fa-IR" sz="2000" b="1" dirty="0" smtClean="0">
                <a:ln w="50800"/>
                <a:solidFill>
                  <a:srgbClr val="002060"/>
                </a:solidFill>
                <a:cs typeface="B Traffic" pitchFamily="2" charset="-78"/>
              </a:rPr>
              <a:t>در آن </a:t>
            </a:r>
            <a:r>
              <a:rPr lang="fa-IR" sz="2000" b="1" dirty="0">
                <a:ln w="50800"/>
                <a:solidFill>
                  <a:srgbClr val="002060"/>
                </a:solidFill>
                <a:cs typeface="B Traffic" pitchFamily="2" charset="-78"/>
              </a:rPr>
              <a:t>وجود دارد از كارهاي خطرناك محسوب شده و همه ساله حوادث زيادي را </a:t>
            </a:r>
            <a:r>
              <a:rPr lang="fa-IR" sz="2000" b="1" dirty="0" smtClean="0">
                <a:ln w="50800"/>
                <a:solidFill>
                  <a:srgbClr val="002060"/>
                </a:solidFill>
                <a:cs typeface="B Traffic" pitchFamily="2" charset="-78"/>
              </a:rPr>
              <a:t>در اينگونه </a:t>
            </a:r>
            <a:r>
              <a:rPr lang="fa-IR" sz="2000" b="1" dirty="0">
                <a:ln w="50800"/>
                <a:solidFill>
                  <a:srgbClr val="002060"/>
                </a:solidFill>
                <a:cs typeface="B Traffic" pitchFamily="2" charset="-78"/>
              </a:rPr>
              <a:t>فعاليتها شاهد هستيم. نوع حوادثي كه </a:t>
            </a:r>
            <a:r>
              <a:rPr lang="fa-IR" sz="2000" b="1" dirty="0" smtClean="0">
                <a:ln w="50800"/>
                <a:solidFill>
                  <a:srgbClr val="002060"/>
                </a:solidFill>
                <a:cs typeface="B Traffic" pitchFamily="2" charset="-78"/>
              </a:rPr>
              <a:t>در </a:t>
            </a:r>
            <a:r>
              <a:rPr lang="fa-IR" sz="2000" b="1" dirty="0">
                <a:ln w="50800"/>
                <a:solidFill>
                  <a:srgbClr val="002060"/>
                </a:solidFill>
                <a:cs typeface="B Traffic" pitchFamily="2" charset="-78"/>
              </a:rPr>
              <a:t>كارگاههاي ساختماني بوقوع مي </a:t>
            </a:r>
            <a:r>
              <a:rPr lang="fa-IR" sz="2000" b="1" dirty="0" smtClean="0">
                <a:ln w="50800"/>
                <a:solidFill>
                  <a:srgbClr val="002060"/>
                </a:solidFill>
                <a:cs typeface="B Traffic" pitchFamily="2" charset="-78"/>
              </a:rPr>
              <a:t>پيوندد معمولا </a:t>
            </a:r>
            <a:r>
              <a:rPr lang="fa-IR" sz="2000" b="1" dirty="0">
                <a:ln w="50800"/>
                <a:solidFill>
                  <a:srgbClr val="002060"/>
                </a:solidFill>
                <a:cs typeface="B Traffic" pitchFamily="2" charset="-78"/>
              </a:rPr>
              <a:t>شديد و در برخي از موارد منجر به فوت مي باشد.</a:t>
            </a:r>
            <a:endParaRPr lang="en-US" sz="2000" b="1" dirty="0">
              <a:ln w="50800"/>
              <a:solidFill>
                <a:srgbClr val="002060"/>
              </a:solidFill>
              <a:cs typeface="B Traffic" pitchFamily="2" charset="-78"/>
            </a:endParaRPr>
          </a:p>
        </p:txBody>
      </p:sp>
      <p:sp>
        <p:nvSpPr>
          <p:cNvPr id="4" name="Rectangle 3"/>
          <p:cNvSpPr/>
          <p:nvPr/>
        </p:nvSpPr>
        <p:spPr>
          <a:xfrm>
            <a:off x="10770295" y="3621705"/>
            <a:ext cx="1066318" cy="584775"/>
          </a:xfrm>
          <a:prstGeom prst="rect">
            <a:avLst/>
          </a:prstGeom>
        </p:spPr>
        <p:txBody>
          <a:bodyPr wrap="none">
            <a:spAutoFit/>
          </a:bodyPr>
          <a:lstStyle/>
          <a:p>
            <a:r>
              <a:rPr lang="en-US"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a:t>
            </a:r>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هدف</a:t>
            </a:r>
            <a:endParaRPr lang="fa-IR" sz="32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5" name="Rectangle 4"/>
          <p:cNvSpPr/>
          <p:nvPr/>
        </p:nvSpPr>
        <p:spPr>
          <a:xfrm>
            <a:off x="348343" y="4183743"/>
            <a:ext cx="11593286" cy="1246495"/>
          </a:xfrm>
          <a:prstGeom prst="rect">
            <a:avLst/>
          </a:prstGeom>
        </p:spPr>
        <p:txBody>
          <a:bodyPr wrap="square">
            <a:spAutoFit/>
          </a:bodyPr>
          <a:lstStyle/>
          <a:p>
            <a:pPr algn="just" rtl="1">
              <a:lnSpc>
                <a:spcPct val="200000"/>
              </a:lnSpc>
            </a:pPr>
            <a:r>
              <a:rPr lang="fa-IR" sz="2000" b="1" dirty="0" smtClean="0">
                <a:ln w="50800"/>
                <a:solidFill>
                  <a:srgbClr val="002060"/>
                </a:solidFill>
                <a:cs typeface="B Traffic" pitchFamily="2" charset="-78"/>
              </a:rPr>
              <a:t>هدف اين مبحث تعيين حداقل ضوابط و مقررات به منظور تأمين ايمني، بهداشت و حفظ محيط زيست هنگام </a:t>
            </a:r>
            <a:r>
              <a:rPr lang="fa-IR" sz="2000" b="1" dirty="0">
                <a:ln w="50800"/>
                <a:solidFill>
                  <a:srgbClr val="002060"/>
                </a:solidFill>
                <a:cs typeface="B Traffic" pitchFamily="2" charset="-78"/>
              </a:rPr>
              <a:t>اجراي عمليات </a:t>
            </a:r>
            <a:r>
              <a:rPr lang="fa-IR" sz="2000" b="1" dirty="0">
                <a:solidFill>
                  <a:srgbClr val="002060"/>
                </a:solidFill>
                <a:cs typeface="B Traffic" pitchFamily="2" charset="-78"/>
              </a:rPr>
              <a:t>ساختماني است.</a:t>
            </a:r>
            <a:endParaRPr lang="en-US" sz="2000"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98744" y="203196"/>
            <a:ext cx="1855872" cy="584775"/>
          </a:xfrm>
          <a:prstGeom prst="rect">
            <a:avLst/>
          </a:prstGeom>
        </p:spPr>
        <p:txBody>
          <a:bodyPr wrap="square">
            <a:spAutoFit/>
          </a:bodyPr>
          <a:lstStyle/>
          <a:p>
            <a:pPr algn="r" rtl="1"/>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ايمني:</a:t>
            </a:r>
            <a:endParaRPr lang="fa-IR" sz="32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3" name="Rectangle 2"/>
          <p:cNvSpPr/>
          <p:nvPr/>
        </p:nvSpPr>
        <p:spPr>
          <a:xfrm>
            <a:off x="435429" y="812800"/>
            <a:ext cx="11480800" cy="5262979"/>
          </a:xfrm>
          <a:prstGeom prst="rect">
            <a:avLst/>
          </a:prstGeom>
        </p:spPr>
        <p:txBody>
          <a:bodyPr wrap="square">
            <a:spAutoFit/>
          </a:bodyPr>
          <a:lstStyle/>
          <a:p>
            <a:pPr algn="just" rtl="1">
              <a:lnSpc>
                <a:spcPct val="150000"/>
              </a:lnSpc>
            </a:pPr>
            <a:r>
              <a:rPr lang="fa-IR" sz="2800" b="1" dirty="0" smtClean="0">
                <a:ln w="50800"/>
                <a:solidFill>
                  <a:srgbClr val="002060"/>
                </a:solidFill>
                <a:cs typeface="B Traffic" pitchFamily="2" charset="-78"/>
              </a:rPr>
              <a:t>ايمني </a:t>
            </a:r>
            <a:r>
              <a:rPr lang="fa-IR" sz="2800" b="1" dirty="0">
                <a:ln w="50800"/>
                <a:solidFill>
                  <a:srgbClr val="002060"/>
                </a:solidFill>
                <a:cs typeface="B Traffic" pitchFamily="2" charset="-78"/>
              </a:rPr>
              <a:t>عبارت است از:</a:t>
            </a:r>
          </a:p>
          <a:p>
            <a:pPr algn="just" rtl="1">
              <a:lnSpc>
                <a:spcPct val="150000"/>
              </a:lnSpc>
            </a:pPr>
            <a:r>
              <a:rPr lang="fa-IR" sz="2800" b="1" dirty="0">
                <a:ln w="50800"/>
                <a:solidFill>
                  <a:srgbClr val="FF0000"/>
                </a:solidFill>
                <a:cs typeface="B Traffic" pitchFamily="2" charset="-78"/>
              </a:rPr>
              <a:t>الف: </a:t>
            </a:r>
            <a:r>
              <a:rPr lang="fa-IR" sz="2800" b="1" dirty="0">
                <a:ln w="50800"/>
                <a:solidFill>
                  <a:srgbClr val="002060"/>
                </a:solidFill>
                <a:cs typeface="B Traffic" pitchFamily="2" charset="-78"/>
              </a:rPr>
              <a:t>مصون و محفوظ بودن، سلامت و بهداشت كليه كارگران و </a:t>
            </a:r>
            <a:r>
              <a:rPr lang="fa-IR" sz="2800" b="1" dirty="0" smtClean="0">
                <a:ln w="50800"/>
                <a:solidFill>
                  <a:srgbClr val="002060"/>
                </a:solidFill>
                <a:cs typeface="B Traffic" pitchFamily="2" charset="-78"/>
              </a:rPr>
              <a:t>افرادي </a:t>
            </a:r>
            <a:r>
              <a:rPr lang="fa-IR" sz="2800" b="1" dirty="0">
                <a:ln w="50800"/>
                <a:solidFill>
                  <a:srgbClr val="002060"/>
                </a:solidFill>
                <a:cs typeface="B Traffic" pitchFamily="2" charset="-78"/>
              </a:rPr>
              <a:t>كه </a:t>
            </a:r>
            <a:r>
              <a:rPr lang="fa-IR" sz="2800" b="1" dirty="0" smtClean="0">
                <a:ln w="50800"/>
                <a:solidFill>
                  <a:srgbClr val="002060"/>
                </a:solidFill>
                <a:cs typeface="B Traffic" pitchFamily="2" charset="-78"/>
              </a:rPr>
              <a:t>به نحوي در محيط </a:t>
            </a:r>
            <a:r>
              <a:rPr lang="fa-IR" sz="2800" b="1" dirty="0">
                <a:ln w="50800"/>
                <a:solidFill>
                  <a:srgbClr val="002060"/>
                </a:solidFill>
                <a:cs typeface="B Traffic" pitchFamily="2" charset="-78"/>
              </a:rPr>
              <a:t>كارگاه با عمليات ساختماني ارتباط دارند.</a:t>
            </a:r>
          </a:p>
          <a:p>
            <a:pPr algn="just" rtl="1">
              <a:lnSpc>
                <a:spcPct val="150000"/>
              </a:lnSpc>
            </a:pPr>
            <a:r>
              <a:rPr lang="fa-IR" sz="2800" b="1" dirty="0">
                <a:ln w="50800"/>
                <a:solidFill>
                  <a:srgbClr val="FF0000"/>
                </a:solidFill>
                <a:cs typeface="B Traffic" pitchFamily="2" charset="-78"/>
              </a:rPr>
              <a:t>ب: </a:t>
            </a:r>
            <a:r>
              <a:rPr lang="fa-IR" sz="2800" b="1" dirty="0">
                <a:ln w="50800"/>
                <a:solidFill>
                  <a:srgbClr val="002060"/>
                </a:solidFill>
                <a:cs typeface="B Traffic" pitchFamily="2" charset="-78"/>
              </a:rPr>
              <a:t>مصون و محفوظ بودن، سلامت و بهداشت كليه افرادي كه در مجاورت يا نزديكي (</a:t>
            </a:r>
            <a:r>
              <a:rPr lang="fa-IR" sz="2800" b="1" dirty="0" smtClean="0">
                <a:ln w="50800"/>
                <a:solidFill>
                  <a:srgbClr val="002060"/>
                </a:solidFill>
                <a:cs typeface="B Traffic" pitchFamily="2" charset="-78"/>
              </a:rPr>
              <a:t>تا شعاع </a:t>
            </a:r>
            <a:r>
              <a:rPr lang="fa-IR" sz="2800" b="1" dirty="0">
                <a:ln w="50800"/>
                <a:solidFill>
                  <a:srgbClr val="002060"/>
                </a:solidFill>
                <a:cs typeface="B Traffic" pitchFamily="2" charset="-78"/>
              </a:rPr>
              <a:t>مؤثر) كارگاه ساختماني، عبور و مرور، فعاليت يا زندگي مي كنند</a:t>
            </a:r>
            <a:r>
              <a:rPr lang="fa-IR" sz="2800" b="1" dirty="0" smtClean="0">
                <a:ln w="50800"/>
                <a:solidFill>
                  <a:srgbClr val="002060"/>
                </a:solidFill>
                <a:cs typeface="B Traffic" pitchFamily="2" charset="-78"/>
              </a:rPr>
              <a:t>.</a:t>
            </a:r>
          </a:p>
          <a:p>
            <a:pPr algn="just" rtl="1">
              <a:lnSpc>
                <a:spcPct val="150000"/>
              </a:lnSpc>
            </a:pPr>
            <a:r>
              <a:rPr lang="fa-IR" sz="2800" b="1" dirty="0">
                <a:ln w="50800"/>
                <a:solidFill>
                  <a:srgbClr val="FF0000"/>
                </a:solidFill>
                <a:cs typeface="B Traffic" pitchFamily="2" charset="-78"/>
              </a:rPr>
              <a:t>ج: </a:t>
            </a:r>
            <a:r>
              <a:rPr lang="fa-IR" sz="2800" b="1" dirty="0">
                <a:ln w="50800"/>
                <a:solidFill>
                  <a:srgbClr val="002060"/>
                </a:solidFill>
                <a:cs typeface="B Traffic" pitchFamily="2" charset="-78"/>
              </a:rPr>
              <a:t>حفا ظت و مراقبت از ابنيه، </a:t>
            </a:r>
            <a:r>
              <a:rPr lang="fa-IR" sz="2800" b="1" dirty="0" smtClean="0">
                <a:ln w="50800"/>
                <a:solidFill>
                  <a:srgbClr val="002060"/>
                </a:solidFill>
                <a:cs typeface="B Traffic" pitchFamily="2" charset="-78"/>
              </a:rPr>
              <a:t>خودروها</a:t>
            </a:r>
            <a:r>
              <a:rPr lang="fa-IR" sz="2800" b="1" dirty="0">
                <a:ln w="50800"/>
                <a:solidFill>
                  <a:srgbClr val="002060"/>
                </a:solidFill>
                <a:cs typeface="B Traffic" pitchFamily="2" charset="-78"/>
              </a:rPr>
              <a:t>، تأسيسات، تجهيزات و نظاير آ ن در داخل </a:t>
            </a:r>
            <a:r>
              <a:rPr lang="fa-IR" sz="2800" b="1" dirty="0" smtClean="0">
                <a:ln w="50800"/>
                <a:solidFill>
                  <a:srgbClr val="002060"/>
                </a:solidFill>
                <a:cs typeface="B Traffic" pitchFamily="2" charset="-78"/>
              </a:rPr>
              <a:t>يامجاورت </a:t>
            </a:r>
            <a:r>
              <a:rPr lang="fa-IR" sz="2800" b="1" dirty="0">
                <a:ln w="50800"/>
                <a:solidFill>
                  <a:srgbClr val="002060"/>
                </a:solidFill>
                <a:cs typeface="B Traffic" pitchFamily="2" charset="-78"/>
              </a:rPr>
              <a:t>كارگاه ساختماني.</a:t>
            </a:r>
          </a:p>
          <a:p>
            <a:pPr algn="just" rtl="1">
              <a:lnSpc>
                <a:spcPct val="150000"/>
              </a:lnSpc>
            </a:pPr>
            <a:r>
              <a:rPr lang="fa-IR" sz="2800" b="1" dirty="0">
                <a:ln w="50800"/>
                <a:solidFill>
                  <a:srgbClr val="FF0000"/>
                </a:solidFill>
                <a:cs typeface="B Traffic" pitchFamily="2" charset="-78"/>
              </a:rPr>
              <a:t>د: </a:t>
            </a:r>
            <a:r>
              <a:rPr lang="fa-IR" sz="2800" b="1" dirty="0">
                <a:ln w="50800"/>
                <a:solidFill>
                  <a:srgbClr val="002060"/>
                </a:solidFill>
                <a:cs typeface="B Traffic" pitchFamily="2" charset="-78"/>
              </a:rPr>
              <a:t>حفاظت از محيط زيست در داخل و مجاور كارگاه ساختماني.</a:t>
            </a:r>
            <a:endParaRPr lang="en-US" sz="2800" b="1" dirty="0">
              <a:ln w="5080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32176" y="0"/>
            <a:ext cx="2480166" cy="584775"/>
          </a:xfrm>
          <a:prstGeom prst="rect">
            <a:avLst/>
          </a:prstGeom>
        </p:spPr>
        <p:txBody>
          <a:bodyPr wrap="none">
            <a:spAutoFit/>
          </a:bodyPr>
          <a:lstStyle/>
          <a:p>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مسئوليت ايمني:</a:t>
            </a:r>
            <a:endParaRPr lang="fa-IR" sz="32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3" name="Rectangle 2"/>
          <p:cNvSpPr/>
          <p:nvPr/>
        </p:nvSpPr>
        <p:spPr>
          <a:xfrm>
            <a:off x="1" y="482607"/>
            <a:ext cx="12003314" cy="5757345"/>
          </a:xfrm>
          <a:prstGeom prst="rect">
            <a:avLst/>
          </a:prstGeom>
        </p:spPr>
        <p:txBody>
          <a:bodyPr wrap="square">
            <a:spAutoFit/>
          </a:bodyPr>
          <a:lstStyle/>
          <a:p>
            <a:pPr algn="just" rtl="1">
              <a:lnSpc>
                <a:spcPct val="150000"/>
              </a:lnSpc>
            </a:pPr>
            <a:r>
              <a:rPr lang="fa-IR" sz="1900" b="1" dirty="0" smtClean="0">
                <a:ln w="50800"/>
                <a:solidFill>
                  <a:srgbClr val="002060"/>
                </a:solidFill>
                <a:cs typeface="B Traffic" pitchFamily="2" charset="-78"/>
              </a:rPr>
              <a:t>1- در </a:t>
            </a:r>
            <a:r>
              <a:rPr lang="fa-IR" sz="1900" b="1" dirty="0">
                <a:ln w="50800"/>
                <a:solidFill>
                  <a:srgbClr val="002060"/>
                </a:solidFill>
                <a:cs typeface="B Traffic" pitchFamily="2" charset="-78"/>
              </a:rPr>
              <a:t>هر كارگاه ساختماني مجري موظف است اقدامات لازم به منظور حفظ </a:t>
            </a:r>
            <a:r>
              <a:rPr lang="fa-IR" sz="1900" b="1" dirty="0" smtClean="0">
                <a:ln w="50800"/>
                <a:solidFill>
                  <a:srgbClr val="002060"/>
                </a:solidFill>
                <a:cs typeface="B Traffic" pitchFamily="2" charset="-78"/>
              </a:rPr>
              <a:t>وتأمين ايمني را به عمل آورد.</a:t>
            </a:r>
          </a:p>
          <a:p>
            <a:pPr algn="just" rtl="1">
              <a:lnSpc>
                <a:spcPct val="150000"/>
              </a:lnSpc>
            </a:pPr>
            <a:r>
              <a:rPr lang="fa-IR" sz="1900" b="1" dirty="0" smtClean="0">
                <a:ln w="50800"/>
                <a:solidFill>
                  <a:srgbClr val="002060"/>
                </a:solidFill>
                <a:cs typeface="B Traffic" pitchFamily="2" charset="-78"/>
              </a:rPr>
              <a:t>2- هرگاه يك يا چند كارفرما يا افراد خويش فرما به طور همزمان، در يك كارگاه ساختماني مشغول به كار باشند، هر كارفرما در محدوده پيمان خود مسئول اجراي مقررات ايمني و حفاظت كار مي باشد. كا رفرماياني كه به طور همزمان در يك كارگاه ساختماني مشغول </a:t>
            </a:r>
          </a:p>
          <a:p>
            <a:pPr algn="just" rtl="1">
              <a:lnSpc>
                <a:spcPct val="150000"/>
              </a:lnSpc>
            </a:pPr>
            <a:r>
              <a:rPr lang="fa-IR" sz="1900" b="1" dirty="0" smtClean="0">
                <a:ln w="50800"/>
                <a:solidFill>
                  <a:srgbClr val="002060"/>
                </a:solidFill>
                <a:cs typeface="B Traffic" pitchFamily="2" charset="-78"/>
              </a:rPr>
              <a:t>فعاليت هستند، بايد در اجراي مقررات مذكور با يكديگر همكاري نموده و مجري ياپيمانكار </a:t>
            </a:r>
            <a:r>
              <a:rPr lang="fa-IR" sz="1900" b="1" dirty="0">
                <a:ln w="50800"/>
                <a:solidFill>
                  <a:srgbClr val="002060"/>
                </a:solidFill>
                <a:cs typeface="B Traffic" pitchFamily="2" charset="-78"/>
              </a:rPr>
              <a:t>اصلي نيز مسئول ايجاد هماهنگي بين </a:t>
            </a:r>
            <a:r>
              <a:rPr lang="fa-IR" sz="1900" b="1" dirty="0" smtClean="0">
                <a:ln w="50800"/>
                <a:solidFill>
                  <a:srgbClr val="002060"/>
                </a:solidFill>
                <a:cs typeface="B Traffic" pitchFamily="2" charset="-78"/>
              </a:rPr>
              <a:t>آنها </a:t>
            </a:r>
            <a:r>
              <a:rPr lang="fa-IR" sz="1900" b="1" dirty="0">
                <a:ln w="50800"/>
                <a:solidFill>
                  <a:srgbClr val="002060"/>
                </a:solidFill>
                <a:cs typeface="B Traffic" pitchFamily="2" charset="-78"/>
              </a:rPr>
              <a:t>مي </a:t>
            </a:r>
            <a:r>
              <a:rPr lang="fa-IR" sz="1900" b="1" dirty="0" smtClean="0">
                <a:ln w="50800"/>
                <a:solidFill>
                  <a:srgbClr val="002060"/>
                </a:solidFill>
                <a:cs typeface="B Traffic" pitchFamily="2" charset="-78"/>
              </a:rPr>
              <a:t>باشد</a:t>
            </a:r>
            <a:r>
              <a:rPr lang="fa-IR" sz="1900" b="1" dirty="0">
                <a:ln w="50800"/>
                <a:solidFill>
                  <a:srgbClr val="002060"/>
                </a:solidFill>
                <a:cs typeface="B Traffic" pitchFamily="2" charset="-78"/>
              </a:rPr>
              <a:t>. برقراري بيمه مسئوليت </a:t>
            </a:r>
            <a:r>
              <a:rPr lang="fa-IR" sz="1900" b="1" dirty="0" smtClean="0">
                <a:ln w="50800"/>
                <a:solidFill>
                  <a:srgbClr val="002060"/>
                </a:solidFill>
                <a:cs typeface="B Traffic" pitchFamily="2" charset="-78"/>
              </a:rPr>
              <a:t>مدني و </a:t>
            </a:r>
            <a:r>
              <a:rPr lang="fa-IR" sz="1900" b="1" dirty="0">
                <a:ln w="50800"/>
                <a:solidFill>
                  <a:srgbClr val="002060"/>
                </a:solidFill>
                <a:cs typeface="B Traffic" pitchFamily="2" charset="-78"/>
              </a:rPr>
              <a:t>شخص ثالث از مسئوليت هاي مجري، كارفرما </a:t>
            </a:r>
            <a:endParaRPr lang="en-US" sz="1900" b="1" dirty="0" smtClean="0">
              <a:ln w="50800"/>
              <a:solidFill>
                <a:srgbClr val="002060"/>
              </a:solidFill>
              <a:cs typeface="B Traffic" pitchFamily="2" charset="-78"/>
            </a:endParaRPr>
          </a:p>
          <a:p>
            <a:pPr algn="just" rtl="1">
              <a:lnSpc>
                <a:spcPct val="150000"/>
              </a:lnSpc>
            </a:pPr>
            <a:r>
              <a:rPr lang="fa-IR" sz="1900" b="1" dirty="0" smtClean="0">
                <a:ln w="50800"/>
                <a:solidFill>
                  <a:srgbClr val="002060"/>
                </a:solidFill>
                <a:cs typeface="B Traffic" pitchFamily="2" charset="-78"/>
              </a:rPr>
              <a:t>و </a:t>
            </a:r>
            <a:r>
              <a:rPr lang="fa-IR" sz="1900" b="1" dirty="0">
                <a:ln w="50800"/>
                <a:solidFill>
                  <a:srgbClr val="002060"/>
                </a:solidFill>
                <a:cs typeface="B Traffic" pitchFamily="2" charset="-78"/>
              </a:rPr>
              <a:t>مسئولين مربوطه نمي كاهد</a:t>
            </a:r>
            <a:r>
              <a:rPr lang="fa-IR" sz="1900" b="1" dirty="0" smtClean="0">
                <a:ln w="50800"/>
                <a:solidFill>
                  <a:srgbClr val="002060"/>
                </a:solidFill>
                <a:cs typeface="B Traffic" pitchFamily="2" charset="-78"/>
              </a:rPr>
              <a:t>.</a:t>
            </a:r>
          </a:p>
          <a:p>
            <a:pPr algn="just" rtl="1">
              <a:lnSpc>
                <a:spcPct val="150000"/>
              </a:lnSpc>
            </a:pPr>
            <a:r>
              <a:rPr lang="fa-IR" sz="1900" b="1" dirty="0" smtClean="0">
                <a:ln w="50800"/>
                <a:solidFill>
                  <a:srgbClr val="002060"/>
                </a:solidFill>
                <a:cs typeface="B Traffic" pitchFamily="2" charset="-78"/>
              </a:rPr>
              <a:t>3- مجري و كارفرمايان كارگاه هاي ساختماني موظفند براي تأمين سلامت وبهداشت كارگران در كارگاه ساختماني، وسايل و تجهيزات لازم را براساس مقررات مبحث12 تهيه و در اختيار آنها قرار داده، چگونگي كاربرد اين وسايل را به كارگران آموخته ودر مورد كاربرد وسايل و تجهيزات و رعايت مقررات مذكور نيز نظارت نمايند . كارگران نيزملزم به استفاده و نگهداري از وسايل مذكور و اجراي دستور العمل هاي مربوطه خواهند بود.</a:t>
            </a:r>
          </a:p>
          <a:p>
            <a:pPr algn="just" rtl="1">
              <a:lnSpc>
                <a:spcPct val="150000"/>
              </a:lnSpc>
            </a:pPr>
            <a:r>
              <a:rPr lang="fa-IR" sz="1900" b="1" dirty="0" smtClean="0">
                <a:ln w="50800"/>
                <a:solidFill>
                  <a:srgbClr val="002060"/>
                </a:solidFill>
                <a:cs typeface="B Traffic" pitchFamily="2" charset="-78"/>
              </a:rPr>
              <a:t>كارگاه ساختماني بايد به طور مطمئن و ايمن محصور و از ورود افراد متفرقه و غير مسئول به داخل آن جلوگيري به عمل آيد. همچنين در اطراف كارگاه ساختماني نصب تابلوها و علايم هشدار دهنده، كه در شب و روز قابل رويت باشد، ضروري است.</a:t>
            </a:r>
            <a:endParaRPr lang="en-US" sz="1900" b="1" dirty="0" smtClean="0">
              <a:ln w="5080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47205" y="362856"/>
            <a:ext cx="2525487" cy="584775"/>
          </a:xfrm>
          <a:prstGeom prst="rect">
            <a:avLst/>
          </a:prstGeom>
          <a:noFill/>
        </p:spPr>
        <p:txBody>
          <a:bodyPr wrap="square" rtlCol="1">
            <a:spAutoFit/>
          </a:bodyPr>
          <a:lstStyle/>
          <a:p>
            <a:pPr algn="r" rtl="1"/>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علائم ایمنی : </a:t>
            </a:r>
          </a:p>
        </p:txBody>
      </p:sp>
      <p:pic>
        <p:nvPicPr>
          <p:cNvPr id="2050" name="Picture 2"/>
          <p:cNvPicPr>
            <a:picLocks noChangeAspect="1" noChangeArrowheads="1"/>
          </p:cNvPicPr>
          <p:nvPr/>
        </p:nvPicPr>
        <p:blipFill>
          <a:blip r:embed="rId2" cstate="print"/>
          <a:srcRect/>
          <a:stretch>
            <a:fillRect/>
          </a:stretch>
        </p:blipFill>
        <p:spPr bwMode="auto">
          <a:xfrm>
            <a:off x="2219552" y="406400"/>
            <a:ext cx="7069591" cy="265815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212522" y="3222171"/>
            <a:ext cx="7033078" cy="3197905"/>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12522" y="192505"/>
            <a:ext cx="7918450" cy="3348981"/>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191657" y="3698691"/>
            <a:ext cx="7939315" cy="2874466"/>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8662306" y="290285"/>
            <a:ext cx="3314700" cy="580571"/>
          </a:xfrm>
          <a:prstGeom prst="rect">
            <a:avLst/>
          </a:prstGeom>
          <a:noFill/>
          <a:ln w="9525">
            <a:noFill/>
            <a:miter lim="800000"/>
            <a:headEnd/>
            <a:tailEnd/>
          </a:ln>
        </p:spPr>
      </p:pic>
      <p:pic>
        <p:nvPicPr>
          <p:cNvPr id="4105" name="Picture 9"/>
          <p:cNvPicPr>
            <a:picLocks noChangeAspect="1" noChangeArrowheads="1"/>
          </p:cNvPicPr>
          <p:nvPr/>
        </p:nvPicPr>
        <p:blipFill>
          <a:blip r:embed="rId3" cstate="print"/>
          <a:srcRect/>
          <a:stretch>
            <a:fillRect/>
          </a:stretch>
        </p:blipFill>
        <p:spPr bwMode="auto">
          <a:xfrm>
            <a:off x="4585600" y="4180114"/>
            <a:ext cx="7196382" cy="1944007"/>
          </a:xfrm>
          <a:prstGeom prst="rect">
            <a:avLst/>
          </a:prstGeom>
          <a:noFill/>
          <a:ln w="9525">
            <a:noFill/>
            <a:miter lim="800000"/>
            <a:headEnd/>
            <a:tailEnd/>
          </a:ln>
        </p:spPr>
      </p:pic>
      <p:pic>
        <p:nvPicPr>
          <p:cNvPr id="4106" name="Picture 10"/>
          <p:cNvPicPr>
            <a:picLocks noChangeAspect="1" noChangeArrowheads="1"/>
          </p:cNvPicPr>
          <p:nvPr/>
        </p:nvPicPr>
        <p:blipFill>
          <a:blip r:embed="rId4" cstate="print"/>
          <a:srcRect/>
          <a:stretch>
            <a:fillRect/>
          </a:stretch>
        </p:blipFill>
        <p:spPr bwMode="auto">
          <a:xfrm>
            <a:off x="2494643" y="1941701"/>
            <a:ext cx="7142842" cy="2180355"/>
          </a:xfrm>
          <a:prstGeom prst="rect">
            <a:avLst/>
          </a:prstGeom>
          <a:noFill/>
          <a:ln w="9525">
            <a:noFill/>
            <a:miter lim="800000"/>
            <a:headEnd/>
            <a:tailEnd/>
          </a:ln>
        </p:spPr>
      </p:pic>
      <p:pic>
        <p:nvPicPr>
          <p:cNvPr id="4107" name="Picture 11"/>
          <p:cNvPicPr>
            <a:picLocks noChangeAspect="1" noChangeArrowheads="1"/>
          </p:cNvPicPr>
          <p:nvPr/>
        </p:nvPicPr>
        <p:blipFill>
          <a:blip r:embed="rId5" cstate="print"/>
          <a:srcRect/>
          <a:stretch>
            <a:fillRect/>
          </a:stretch>
        </p:blipFill>
        <p:spPr bwMode="auto">
          <a:xfrm>
            <a:off x="322036" y="189570"/>
            <a:ext cx="6470650" cy="1680052"/>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816193" y="207736"/>
            <a:ext cx="1993900" cy="5207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8056" y="362856"/>
            <a:ext cx="6139544" cy="146503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640113" y="1877991"/>
            <a:ext cx="6400796" cy="1518346"/>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3947884" y="3460170"/>
            <a:ext cx="6125035" cy="1510968"/>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5951133" y="5021937"/>
            <a:ext cx="6139263" cy="140697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2" cstate="print"/>
          <a:srcRect/>
          <a:stretch>
            <a:fillRect/>
          </a:stretch>
        </p:blipFill>
        <p:spPr bwMode="auto">
          <a:xfrm>
            <a:off x="56246" y="249336"/>
            <a:ext cx="5967186" cy="3808314"/>
          </a:xfrm>
          <a:prstGeom prst="rect">
            <a:avLst/>
          </a:prstGeom>
          <a:noFill/>
          <a:ln w="9525">
            <a:noFill/>
            <a:miter lim="800000"/>
            <a:headEnd/>
            <a:tailEnd/>
          </a:ln>
        </p:spPr>
      </p:pic>
      <p:pic>
        <p:nvPicPr>
          <p:cNvPr id="115716" name="Picture 4"/>
          <p:cNvPicPr>
            <a:picLocks noChangeAspect="1" noChangeArrowheads="1"/>
          </p:cNvPicPr>
          <p:nvPr/>
        </p:nvPicPr>
        <p:blipFill>
          <a:blip r:embed="rId3" cstate="print"/>
          <a:srcRect/>
          <a:stretch>
            <a:fillRect/>
          </a:stretch>
        </p:blipFill>
        <p:spPr bwMode="auto">
          <a:xfrm>
            <a:off x="6170391" y="221883"/>
            <a:ext cx="5818413" cy="3188973"/>
          </a:xfrm>
          <a:prstGeom prst="rect">
            <a:avLst/>
          </a:prstGeom>
          <a:noFill/>
          <a:ln w="9525">
            <a:noFill/>
            <a:miter lim="800000"/>
            <a:headEnd/>
            <a:tailEnd/>
          </a:ln>
        </p:spPr>
      </p:pic>
      <p:pic>
        <p:nvPicPr>
          <p:cNvPr id="115718" name="Picture 6" descr="تصویر مرتبط"/>
          <p:cNvPicPr>
            <a:picLocks noChangeAspect="1" noChangeArrowheads="1"/>
          </p:cNvPicPr>
          <p:nvPr/>
        </p:nvPicPr>
        <p:blipFill>
          <a:blip r:embed="rId4" cstate="print"/>
          <a:srcRect/>
          <a:stretch>
            <a:fillRect/>
          </a:stretch>
        </p:blipFill>
        <p:spPr bwMode="auto">
          <a:xfrm>
            <a:off x="6725759" y="3539837"/>
            <a:ext cx="4580870" cy="3107705"/>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57" y="638629"/>
            <a:ext cx="10145486" cy="2554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dirty="0" smtClean="0">
                <a:solidFill>
                  <a:srgbClr val="FF0000"/>
                </a:solidFill>
                <a:cs typeface="B Titr" pitchFamily="2" charset="-78"/>
              </a:rPr>
              <a:t>ابزارهای دستی:</a:t>
            </a:r>
          </a:p>
          <a:p>
            <a:pPr algn="r"/>
            <a:r>
              <a:rPr lang="en-US" sz="2400" dirty="0" smtClean="0">
                <a:solidFill>
                  <a:srgbClr val="002060"/>
                </a:solidFill>
                <a:cs typeface="B Titr" pitchFamily="2" charset="-78"/>
              </a:rPr>
              <a:t>.</a:t>
            </a:r>
            <a:r>
              <a:rPr lang="fa-IR" sz="2400" dirty="0" smtClean="0">
                <a:solidFill>
                  <a:srgbClr val="002060"/>
                </a:solidFill>
                <a:cs typeface="B Titr" pitchFamily="2" charset="-78"/>
              </a:rPr>
              <a:t>وسایل هستند که بنای سفت کار مستقیم با آنها کار خود را انجام می دهد</a:t>
            </a:r>
          </a:p>
          <a:p>
            <a:pPr algn="r"/>
            <a:endParaRPr lang="fa-IR" sz="2400" dirty="0" smtClean="0">
              <a:solidFill>
                <a:srgbClr val="002060"/>
              </a:solidFill>
              <a:cs typeface="B Titr" pitchFamily="2" charset="-78"/>
            </a:endParaRPr>
          </a:p>
          <a:p>
            <a:pPr algn="r"/>
            <a:r>
              <a:rPr lang="fa-IR" sz="2400" dirty="0" smtClean="0">
                <a:solidFill>
                  <a:srgbClr val="002060"/>
                </a:solidFill>
                <a:cs typeface="B Titr" pitchFamily="2" charset="-78"/>
              </a:rPr>
              <a:t>مثل :</a:t>
            </a:r>
            <a:r>
              <a:rPr lang="fa-IR" sz="2400" dirty="0" smtClean="0">
                <a:solidFill>
                  <a:schemeClr val="accent2">
                    <a:lumMod val="75000"/>
                  </a:schemeClr>
                </a:solidFill>
                <a:cs typeface="B Titr" pitchFamily="2" charset="-78"/>
              </a:rPr>
              <a:t>تیشه – کمچه- تخته ماله – بیل – استامبولی – فرقون – ملاقه – کلنگ – سرند – الک – چکش لاستیکی- دستگاه سنگ فرز دستی</a:t>
            </a:r>
            <a:endParaRPr lang="fa-IR" sz="2400" dirty="0">
              <a:solidFill>
                <a:schemeClr val="accent2">
                  <a:lumMod val="75000"/>
                </a:schemeClr>
              </a:solidFill>
              <a:cs typeface="B Titr" pitchFamily="2" charset="-78"/>
            </a:endParaRPr>
          </a:p>
        </p:txBody>
      </p:sp>
      <p:sp>
        <p:nvSpPr>
          <p:cNvPr id="4" name="Rectangle 3"/>
          <p:cNvSpPr/>
          <p:nvPr/>
        </p:nvSpPr>
        <p:spPr>
          <a:xfrm>
            <a:off x="1255487" y="3272971"/>
            <a:ext cx="10145486" cy="2554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dirty="0" smtClean="0">
                <a:solidFill>
                  <a:srgbClr val="FF0000"/>
                </a:solidFill>
                <a:cs typeface="B Titr" pitchFamily="2" charset="-78"/>
              </a:rPr>
              <a:t>وسایل کنترلی:</a:t>
            </a:r>
          </a:p>
          <a:p>
            <a:pPr algn="r"/>
            <a:r>
              <a:rPr lang="fa-IR" sz="2400" dirty="0" smtClean="0">
                <a:solidFill>
                  <a:srgbClr val="002060"/>
                </a:solidFill>
                <a:cs typeface="B Titr" pitchFamily="2" charset="-78"/>
              </a:rPr>
              <a:t>وسایلی هستند که توسط آنها صحت و دقت کار کنترل می شود  </a:t>
            </a:r>
          </a:p>
          <a:p>
            <a:pPr algn="r"/>
            <a:endParaRPr lang="fa-IR" sz="2400" dirty="0" smtClean="0">
              <a:solidFill>
                <a:srgbClr val="002060"/>
              </a:solidFill>
              <a:cs typeface="B Titr" pitchFamily="2" charset="-78"/>
            </a:endParaRPr>
          </a:p>
          <a:p>
            <a:pPr algn="r"/>
            <a:r>
              <a:rPr lang="fa-IR" sz="2400" dirty="0" smtClean="0">
                <a:solidFill>
                  <a:srgbClr val="002060"/>
                </a:solidFill>
                <a:cs typeface="B Titr" pitchFamily="2" charset="-78"/>
              </a:rPr>
              <a:t>مثل :</a:t>
            </a:r>
            <a:r>
              <a:rPr lang="fa-IR" sz="2400" dirty="0" smtClean="0">
                <a:solidFill>
                  <a:schemeClr val="accent2">
                    <a:lumMod val="75000"/>
                  </a:schemeClr>
                </a:solidFill>
                <a:cs typeface="B Titr" pitchFamily="2" charset="-78"/>
              </a:rPr>
              <a:t>تراز- شاقول- ریسمان کار – شمشه – شیلنگ تراز - گونیا</a:t>
            </a:r>
            <a:endParaRPr lang="fa-IR" sz="2400" dirty="0">
              <a:solidFill>
                <a:schemeClr val="accent2">
                  <a:lumMod val="75000"/>
                </a:schemeClr>
              </a:solidFill>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p:cNvPicPr>
            <a:picLocks noChangeAspect="1" noChangeArrowheads="1"/>
          </p:cNvPicPr>
          <p:nvPr/>
        </p:nvPicPr>
        <p:blipFill>
          <a:blip r:embed="rId2" cstate="print"/>
          <a:srcRect/>
          <a:stretch>
            <a:fillRect/>
          </a:stretch>
        </p:blipFill>
        <p:spPr bwMode="auto">
          <a:xfrm>
            <a:off x="221342" y="58056"/>
            <a:ext cx="2286000" cy="6729413"/>
          </a:xfrm>
          <a:prstGeom prst="rect">
            <a:avLst/>
          </a:prstGeom>
          <a:noFill/>
          <a:ln w="9525">
            <a:noFill/>
            <a:miter lim="800000"/>
            <a:headEnd/>
            <a:tailEnd/>
          </a:ln>
        </p:spPr>
      </p:pic>
      <p:pic>
        <p:nvPicPr>
          <p:cNvPr id="6156" name="Picture 12"/>
          <p:cNvPicPr>
            <a:picLocks noChangeAspect="1" noChangeArrowheads="1"/>
          </p:cNvPicPr>
          <p:nvPr/>
        </p:nvPicPr>
        <p:blipFill>
          <a:blip r:embed="rId3" cstate="print"/>
          <a:srcRect/>
          <a:stretch>
            <a:fillRect/>
          </a:stretch>
        </p:blipFill>
        <p:spPr bwMode="auto">
          <a:xfrm>
            <a:off x="2575379" y="76200"/>
            <a:ext cx="2222500" cy="6743923"/>
          </a:xfrm>
          <a:prstGeom prst="rect">
            <a:avLst/>
          </a:prstGeom>
          <a:noFill/>
          <a:ln w="9525">
            <a:noFill/>
            <a:miter lim="800000"/>
            <a:headEnd/>
            <a:tailEnd/>
          </a:ln>
        </p:spPr>
      </p:pic>
      <p:pic>
        <p:nvPicPr>
          <p:cNvPr id="6158" name="Picture 14" descr="نتیجه تصویری برای کدهای رنگی آتش خاموش کنها"/>
          <p:cNvPicPr>
            <a:picLocks noChangeAspect="1" noChangeArrowheads="1"/>
          </p:cNvPicPr>
          <p:nvPr/>
        </p:nvPicPr>
        <p:blipFill>
          <a:blip r:embed="rId4" cstate="print"/>
          <a:srcRect/>
          <a:stretch>
            <a:fillRect/>
          </a:stretch>
        </p:blipFill>
        <p:spPr bwMode="auto">
          <a:xfrm>
            <a:off x="5558973" y="389361"/>
            <a:ext cx="5964598" cy="596460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تصویر مرتبط"/>
          <p:cNvPicPr>
            <a:picLocks noChangeAspect="1" noChangeArrowheads="1"/>
          </p:cNvPicPr>
          <p:nvPr/>
        </p:nvPicPr>
        <p:blipFill>
          <a:blip r:embed="rId2" cstate="print"/>
          <a:srcRect/>
          <a:stretch>
            <a:fillRect/>
          </a:stretch>
        </p:blipFill>
        <p:spPr bwMode="auto">
          <a:xfrm>
            <a:off x="7977893" y="481202"/>
            <a:ext cx="3960167" cy="5513197"/>
          </a:xfrm>
          <a:prstGeom prst="rect">
            <a:avLst/>
          </a:prstGeom>
          <a:noFill/>
          <a:ln w="38100">
            <a:solidFill>
              <a:schemeClr val="bg1"/>
            </a:solidFill>
          </a:ln>
        </p:spPr>
      </p:pic>
      <p:pic>
        <p:nvPicPr>
          <p:cNvPr id="6154" name="Picture 10" descr="تصویر مرتبط"/>
          <p:cNvPicPr>
            <a:picLocks noChangeAspect="1" noChangeArrowheads="1"/>
          </p:cNvPicPr>
          <p:nvPr/>
        </p:nvPicPr>
        <p:blipFill>
          <a:blip r:embed="rId3" cstate="print"/>
          <a:srcRect/>
          <a:stretch>
            <a:fillRect/>
          </a:stretch>
        </p:blipFill>
        <p:spPr bwMode="auto">
          <a:xfrm>
            <a:off x="217299" y="752468"/>
            <a:ext cx="7536730" cy="473392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92374" y="51193"/>
            <a:ext cx="3267241" cy="584775"/>
          </a:xfrm>
          <a:prstGeom prst="rect">
            <a:avLst/>
          </a:prstGeom>
        </p:spPr>
        <p:txBody>
          <a:bodyPr wrap="none">
            <a:spAutoFit/>
          </a:bodyPr>
          <a:lstStyle/>
          <a:p>
            <a:r>
              <a:rPr lang="fa-IR" sz="32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وسايل حفاظت فردي:</a:t>
            </a:r>
            <a:endParaRPr lang="fa-IR" sz="32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3" name="Rectangle 2"/>
          <p:cNvSpPr/>
          <p:nvPr/>
        </p:nvSpPr>
        <p:spPr>
          <a:xfrm>
            <a:off x="3802743" y="526146"/>
            <a:ext cx="8033657" cy="3785652"/>
          </a:xfrm>
          <a:prstGeom prst="rect">
            <a:avLst/>
          </a:prstGeom>
        </p:spPr>
        <p:txBody>
          <a:bodyPr wrap="square">
            <a:spAutoFit/>
          </a:bodyPr>
          <a:lstStyle/>
          <a:p>
            <a:pPr algn="just" rtl="1">
              <a:lnSpc>
                <a:spcPct val="200000"/>
              </a:lnSpc>
            </a:pPr>
            <a:r>
              <a:rPr lang="fa-IR" sz="2000" b="1" dirty="0">
                <a:ln w="50800"/>
                <a:solidFill>
                  <a:srgbClr val="002060"/>
                </a:solidFill>
                <a:cs typeface="B Traffic" pitchFamily="2" charset="-78"/>
              </a:rPr>
              <a:t>« وسايل حفاظت </a:t>
            </a:r>
            <a:r>
              <a:rPr lang="fa-IR" sz="2000" b="1" dirty="0" smtClean="0">
                <a:ln w="50800"/>
                <a:solidFill>
                  <a:srgbClr val="002060"/>
                </a:solidFill>
                <a:cs typeface="B Traffic" pitchFamily="2" charset="-78"/>
              </a:rPr>
              <a:t>فردي » وسايلي </a:t>
            </a:r>
            <a:r>
              <a:rPr lang="fa-IR" sz="2000" b="1" dirty="0">
                <a:ln w="50800"/>
                <a:solidFill>
                  <a:srgbClr val="002060"/>
                </a:solidFill>
                <a:cs typeface="B Traffic" pitchFamily="2" charset="-78"/>
              </a:rPr>
              <a:t>است از قبيل كلاه </a:t>
            </a:r>
            <a:r>
              <a:rPr lang="fa-IR" sz="2000" b="1" dirty="0" smtClean="0">
                <a:ln w="50800"/>
                <a:solidFill>
                  <a:srgbClr val="002060"/>
                </a:solidFill>
                <a:cs typeface="B Traffic" pitchFamily="2" charset="-78"/>
              </a:rPr>
              <a:t>ايمني،كفش </a:t>
            </a:r>
            <a:r>
              <a:rPr lang="fa-IR" sz="2000" b="1" dirty="0">
                <a:ln w="50800"/>
                <a:solidFill>
                  <a:srgbClr val="002060"/>
                </a:solidFill>
                <a:cs typeface="B Traffic" pitchFamily="2" charset="-78"/>
              </a:rPr>
              <a:t>و </a:t>
            </a:r>
            <a:r>
              <a:rPr lang="fa-IR" sz="2000" b="1" dirty="0" smtClean="0">
                <a:ln w="50800"/>
                <a:solidFill>
                  <a:srgbClr val="002060"/>
                </a:solidFill>
                <a:cs typeface="B Traffic" pitchFamily="2" charset="-78"/>
              </a:rPr>
              <a:t>پوتين </a:t>
            </a:r>
            <a:r>
              <a:rPr lang="fa-IR" sz="2000" b="1" dirty="0">
                <a:ln w="50800"/>
                <a:solidFill>
                  <a:srgbClr val="002060"/>
                </a:solidFill>
                <a:cs typeface="B Traffic" pitchFamily="2" charset="-78"/>
              </a:rPr>
              <a:t>ايمني، ماسك تنفسي، </a:t>
            </a:r>
            <a:r>
              <a:rPr lang="fa-IR" sz="2000" b="1" dirty="0" smtClean="0">
                <a:ln w="50800"/>
                <a:solidFill>
                  <a:srgbClr val="002060"/>
                </a:solidFill>
                <a:cs typeface="B Traffic" pitchFamily="2" charset="-78"/>
              </a:rPr>
              <a:t>نقاب </a:t>
            </a:r>
            <a:r>
              <a:rPr lang="fa-IR" sz="2000" b="1" dirty="0">
                <a:ln w="50800"/>
                <a:solidFill>
                  <a:srgbClr val="002060"/>
                </a:solidFill>
                <a:cs typeface="B Traffic" pitchFamily="2" charset="-78"/>
              </a:rPr>
              <a:t>و عينك حفاظتي،كمربند ايمني ، طناب مهار، طناب نجات </a:t>
            </a:r>
            <a:r>
              <a:rPr lang="fa-IR" sz="2000" b="1" dirty="0" smtClean="0">
                <a:ln w="50800"/>
                <a:solidFill>
                  <a:srgbClr val="002060"/>
                </a:solidFill>
                <a:cs typeface="B Traffic" pitchFamily="2" charset="-78"/>
              </a:rPr>
              <a:t>،دستكش </a:t>
            </a:r>
            <a:r>
              <a:rPr lang="fa-IR" sz="2000" b="1" dirty="0">
                <a:ln w="50800"/>
                <a:solidFill>
                  <a:srgbClr val="002060"/>
                </a:solidFill>
                <a:cs typeface="B Traffic" pitchFamily="2" charset="-78"/>
              </a:rPr>
              <a:t>ايمني ، ساعدبند، چكمه و نيم چكمه لاستيكي و لباس ايمني كه كارگران ، </a:t>
            </a:r>
            <a:r>
              <a:rPr lang="fa-IR" sz="2000" b="1" dirty="0" smtClean="0">
                <a:ln w="50800"/>
                <a:solidFill>
                  <a:srgbClr val="002060"/>
                </a:solidFill>
                <a:cs typeface="B Traffic" pitchFamily="2" charset="-78"/>
              </a:rPr>
              <a:t>افراد خويش </a:t>
            </a:r>
            <a:r>
              <a:rPr lang="fa-IR" sz="2000" b="1" dirty="0">
                <a:ln w="50800"/>
                <a:solidFill>
                  <a:srgbClr val="002060"/>
                </a:solidFill>
                <a:cs typeface="B Traffic" pitchFamily="2" charset="-78"/>
              </a:rPr>
              <a:t>فرما و ساير كساني كه در كارگاه ساختماني فعاليت و يا به دليلي وارد كارگاه </a:t>
            </a:r>
            <a:r>
              <a:rPr lang="fa-IR" sz="2000" b="1" dirty="0" smtClean="0">
                <a:ln w="50800"/>
                <a:solidFill>
                  <a:srgbClr val="002060"/>
                </a:solidFill>
                <a:cs typeface="B Traffic" pitchFamily="2" charset="-78"/>
              </a:rPr>
              <a:t>ميشوند</a:t>
            </a:r>
            <a:r>
              <a:rPr lang="fa-IR" sz="2000" b="1" dirty="0">
                <a:ln w="50800"/>
                <a:solidFill>
                  <a:srgbClr val="002060"/>
                </a:solidFill>
                <a:cs typeface="B Traffic" pitchFamily="2" charset="-78"/>
              </a:rPr>
              <a:t>، بايد متناسب با نوع كار خود، آنها را مورد استفاده قرار </a:t>
            </a:r>
            <a:r>
              <a:rPr lang="fa-IR" sz="2000" b="1" dirty="0" smtClean="0">
                <a:ln w="50800"/>
                <a:solidFill>
                  <a:srgbClr val="002060"/>
                </a:solidFill>
                <a:cs typeface="B Traffic" pitchFamily="2" charset="-78"/>
              </a:rPr>
              <a:t>دهند.اين </a:t>
            </a:r>
            <a:r>
              <a:rPr lang="fa-IR" sz="2000" b="1" dirty="0">
                <a:ln w="50800"/>
                <a:solidFill>
                  <a:srgbClr val="002060"/>
                </a:solidFill>
                <a:cs typeface="B Traffic" pitchFamily="2" charset="-78"/>
              </a:rPr>
              <a:t>وسايل </a:t>
            </a:r>
            <a:r>
              <a:rPr lang="fa-IR" sz="2000" b="1" dirty="0" smtClean="0">
                <a:ln w="50800"/>
                <a:solidFill>
                  <a:srgbClr val="002060"/>
                </a:solidFill>
                <a:cs typeface="B Traffic" pitchFamily="2" charset="-78"/>
              </a:rPr>
              <a:t>توسط كارفرما </a:t>
            </a:r>
            <a:r>
              <a:rPr lang="fa-IR" sz="2000" b="1" dirty="0">
                <a:ln w="50800"/>
                <a:solidFill>
                  <a:srgbClr val="002060"/>
                </a:solidFill>
                <a:cs typeface="B Traffic" pitchFamily="2" charset="-78"/>
              </a:rPr>
              <a:t>تهيه و در اختيار آنها قرار مي گيرد.</a:t>
            </a:r>
            <a:endParaRPr lang="en-US" sz="2000" b="1" dirty="0">
              <a:ln w="50800"/>
              <a:solidFill>
                <a:srgbClr val="002060"/>
              </a:solidFill>
              <a:cs typeface="B Traffic" pitchFamily="2" charset="-78"/>
            </a:endParaRPr>
          </a:p>
        </p:txBody>
      </p:sp>
      <p:pic>
        <p:nvPicPr>
          <p:cNvPr id="4" name="Picture 3" descr="C:\Users\Zcc\Desktop\390793_9UHwBR5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5599" y="4151387"/>
            <a:ext cx="3360057" cy="240090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Users\Zcc\Desktop\head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372" y="609600"/>
            <a:ext cx="3396343" cy="364943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C:\Users\Zcc\Desktop\Jackson0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89476" y="4238173"/>
            <a:ext cx="2197724" cy="2235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Zcc\Desktop\nse_74Z_photoNPEZZOL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55571" y="4234543"/>
            <a:ext cx="4762500" cy="22669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a:blip r:embed="rId6" cstate="print"/>
          <a:srcRect/>
          <a:stretch>
            <a:fillRect/>
          </a:stretch>
        </p:blipFill>
        <p:spPr bwMode="auto">
          <a:xfrm>
            <a:off x="8478160" y="4246437"/>
            <a:ext cx="1275443" cy="223419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with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48514" y="0"/>
            <a:ext cx="6843486" cy="765629"/>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fa-IR" sz="40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وسايل و سازه هاي حفاظتي:</a:t>
            </a:r>
            <a:endParaRPr lang="en-US" sz="40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graphicFrame>
        <p:nvGraphicFramePr>
          <p:cNvPr id="5" name="Diagram 4"/>
          <p:cNvGraphicFramePr/>
          <p:nvPr>
            <p:extLst>
              <p:ext uri="{D42A27DB-BD31-4B8C-83A1-F6EECF244321}">
                <p14:modId xmlns:p14="http://schemas.microsoft.com/office/powerpoint/2010/main" xmlns="" val="649405581"/>
              </p:ext>
            </p:extLst>
          </p:nvPr>
        </p:nvGraphicFramePr>
        <p:xfrm>
          <a:off x="2136717" y="1084944"/>
          <a:ext cx="5410200" cy="271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136717" y="3264621"/>
            <a:ext cx="5410200" cy="504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7" name="Group 6"/>
          <p:cNvGrpSpPr/>
          <p:nvPr/>
        </p:nvGrpSpPr>
        <p:grpSpPr>
          <a:xfrm>
            <a:off x="2407227" y="2969421"/>
            <a:ext cx="3787140" cy="590400"/>
            <a:chOff x="270510" y="1866500"/>
            <a:chExt cx="3787140" cy="590400"/>
          </a:xfrm>
          <a:solidFill>
            <a:srgbClr val="00B0F0"/>
          </a:solidFill>
        </p:grpSpPr>
        <p:sp>
          <p:nvSpPr>
            <p:cNvPr id="8" name="Rounded Rectangle 7"/>
            <p:cNvSpPr/>
            <p:nvPr/>
          </p:nvSpPr>
          <p:spPr>
            <a:xfrm>
              <a:off x="270510" y="1866500"/>
              <a:ext cx="3787140" cy="5904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5"/>
            <p:cNvSpPr/>
            <p:nvPr/>
          </p:nvSpPr>
          <p:spPr>
            <a:xfrm>
              <a:off x="299331" y="1895321"/>
              <a:ext cx="3729498" cy="5327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3145" tIns="0" rIns="143145" bIns="0" numCol="1" spcCol="1270" anchor="ctr" anchorCtr="0">
              <a:noAutofit/>
            </a:bodyPr>
            <a:lstStyle/>
            <a:p>
              <a:pPr lvl="0" algn="l" defTabSz="889000">
                <a:lnSpc>
                  <a:spcPct val="90000"/>
                </a:lnSpc>
                <a:spcBef>
                  <a:spcPct val="0"/>
                </a:spcBef>
                <a:spcAft>
                  <a:spcPct val="35000"/>
                </a:spcAft>
              </a:pPr>
              <a:endParaRPr lang="en-US" sz="2000" kern="1200"/>
            </a:p>
          </p:txBody>
        </p:sp>
      </p:grpSp>
      <p:sp>
        <p:nvSpPr>
          <p:cNvPr id="10" name="Rectangle 9"/>
          <p:cNvSpPr/>
          <p:nvPr/>
        </p:nvSpPr>
        <p:spPr>
          <a:xfrm>
            <a:off x="2171353" y="3879697"/>
            <a:ext cx="5410200" cy="504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2441863" y="3584497"/>
            <a:ext cx="3787140" cy="590400"/>
            <a:chOff x="270510" y="1866500"/>
            <a:chExt cx="3787140" cy="590400"/>
          </a:xfrm>
          <a:solidFill>
            <a:schemeClr val="accent2">
              <a:lumMod val="60000"/>
              <a:lumOff val="40000"/>
            </a:schemeClr>
          </a:solidFill>
        </p:grpSpPr>
        <p:sp>
          <p:nvSpPr>
            <p:cNvPr id="12" name="Rounded Rectangle 11"/>
            <p:cNvSpPr/>
            <p:nvPr/>
          </p:nvSpPr>
          <p:spPr>
            <a:xfrm>
              <a:off x="270510" y="1866500"/>
              <a:ext cx="3787140" cy="5904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5"/>
            <p:cNvSpPr/>
            <p:nvPr/>
          </p:nvSpPr>
          <p:spPr>
            <a:xfrm>
              <a:off x="299331" y="1895321"/>
              <a:ext cx="3729498" cy="5327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3145" tIns="0" rIns="143145" bIns="0" numCol="1" spcCol="1270" anchor="ctr" anchorCtr="0">
              <a:noAutofit/>
            </a:bodyPr>
            <a:lstStyle/>
            <a:p>
              <a:pPr lvl="0" algn="l" defTabSz="889000">
                <a:lnSpc>
                  <a:spcPct val="90000"/>
                </a:lnSpc>
                <a:spcBef>
                  <a:spcPct val="0"/>
                </a:spcBef>
                <a:spcAft>
                  <a:spcPct val="35000"/>
                </a:spcAft>
              </a:pPr>
              <a:endParaRPr lang="en-US" sz="2000" kern="1200"/>
            </a:p>
          </p:txBody>
        </p:sp>
      </p:grpSp>
      <p:sp>
        <p:nvSpPr>
          <p:cNvPr id="14" name="Rectangle 13"/>
          <p:cNvSpPr/>
          <p:nvPr/>
        </p:nvSpPr>
        <p:spPr>
          <a:xfrm>
            <a:off x="2164426" y="4450045"/>
            <a:ext cx="5410200" cy="504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5" name="Group 14"/>
          <p:cNvGrpSpPr/>
          <p:nvPr/>
        </p:nvGrpSpPr>
        <p:grpSpPr>
          <a:xfrm>
            <a:off x="2434936" y="4154845"/>
            <a:ext cx="3787140" cy="590400"/>
            <a:chOff x="270510" y="1866500"/>
            <a:chExt cx="3787140" cy="590400"/>
          </a:xfrm>
          <a:solidFill>
            <a:srgbClr val="FFC000"/>
          </a:solidFill>
        </p:grpSpPr>
        <p:sp>
          <p:nvSpPr>
            <p:cNvPr id="16" name="Rounded Rectangle 15"/>
            <p:cNvSpPr/>
            <p:nvPr/>
          </p:nvSpPr>
          <p:spPr>
            <a:xfrm>
              <a:off x="270510" y="1866500"/>
              <a:ext cx="3787140" cy="5904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5"/>
            <p:cNvSpPr/>
            <p:nvPr/>
          </p:nvSpPr>
          <p:spPr>
            <a:xfrm>
              <a:off x="299331" y="1895321"/>
              <a:ext cx="3729498" cy="5327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3145" tIns="0" rIns="143145" bIns="0" numCol="1" spcCol="1270" anchor="ctr" anchorCtr="0">
              <a:noAutofit/>
            </a:bodyPr>
            <a:lstStyle/>
            <a:p>
              <a:pPr lvl="0" algn="l" defTabSz="889000">
                <a:lnSpc>
                  <a:spcPct val="90000"/>
                </a:lnSpc>
                <a:spcBef>
                  <a:spcPct val="0"/>
                </a:spcBef>
                <a:spcAft>
                  <a:spcPct val="35000"/>
                </a:spcAft>
              </a:pPr>
              <a:endParaRPr lang="en-US" sz="2000" kern="1200"/>
            </a:p>
          </p:txBody>
        </p:sp>
      </p:grpSp>
      <p:sp>
        <p:nvSpPr>
          <p:cNvPr id="18" name="Rectangle 17"/>
          <p:cNvSpPr/>
          <p:nvPr/>
        </p:nvSpPr>
        <p:spPr>
          <a:xfrm>
            <a:off x="2171353" y="5049248"/>
            <a:ext cx="5410200" cy="504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2441863" y="4754048"/>
            <a:ext cx="3787140" cy="590400"/>
            <a:chOff x="270510" y="1866500"/>
            <a:chExt cx="3787140" cy="590400"/>
          </a:xfrm>
        </p:grpSpPr>
        <p:sp>
          <p:nvSpPr>
            <p:cNvPr id="20" name="Rounded Rectangle 19"/>
            <p:cNvSpPr/>
            <p:nvPr/>
          </p:nvSpPr>
          <p:spPr>
            <a:xfrm>
              <a:off x="270510" y="1866500"/>
              <a:ext cx="3787140" cy="5904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5"/>
            <p:cNvSpPr/>
            <p:nvPr/>
          </p:nvSpPr>
          <p:spPr>
            <a:xfrm>
              <a:off x="299331" y="1895321"/>
              <a:ext cx="372949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3145" tIns="0" rIns="143145" bIns="0" numCol="1" spcCol="1270" anchor="ctr" anchorCtr="0">
              <a:noAutofit/>
            </a:bodyPr>
            <a:lstStyle/>
            <a:p>
              <a:pPr lvl="0" algn="l" defTabSz="889000">
                <a:lnSpc>
                  <a:spcPct val="90000"/>
                </a:lnSpc>
                <a:spcBef>
                  <a:spcPct val="0"/>
                </a:spcBef>
                <a:spcAft>
                  <a:spcPct val="35000"/>
                </a:spcAft>
              </a:pPr>
              <a:endParaRPr lang="en-US" sz="2000" kern="1200"/>
            </a:p>
          </p:txBody>
        </p:sp>
      </p:grpSp>
      <p:sp>
        <p:nvSpPr>
          <p:cNvPr id="22" name="Rectangle 21"/>
          <p:cNvSpPr/>
          <p:nvPr/>
        </p:nvSpPr>
        <p:spPr>
          <a:xfrm>
            <a:off x="2171353" y="5634596"/>
            <a:ext cx="5410200" cy="504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2441863" y="5339396"/>
            <a:ext cx="3787140" cy="590400"/>
            <a:chOff x="270510" y="1866500"/>
            <a:chExt cx="3787140" cy="590400"/>
          </a:xfrm>
          <a:solidFill>
            <a:schemeClr val="accent2"/>
          </a:solidFill>
        </p:grpSpPr>
        <p:sp>
          <p:nvSpPr>
            <p:cNvPr id="24" name="Rounded Rectangle 23"/>
            <p:cNvSpPr/>
            <p:nvPr/>
          </p:nvSpPr>
          <p:spPr>
            <a:xfrm>
              <a:off x="270510" y="1866500"/>
              <a:ext cx="3787140" cy="5904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5"/>
            <p:cNvSpPr/>
            <p:nvPr/>
          </p:nvSpPr>
          <p:spPr>
            <a:xfrm>
              <a:off x="299331" y="1895321"/>
              <a:ext cx="3729498" cy="5327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3145" tIns="0" rIns="143145" bIns="0" numCol="1" spcCol="1270" anchor="ctr" anchorCtr="0">
              <a:noAutofit/>
            </a:bodyPr>
            <a:lstStyle/>
            <a:p>
              <a:pPr lvl="0" algn="l" defTabSz="889000">
                <a:lnSpc>
                  <a:spcPct val="90000"/>
                </a:lnSpc>
                <a:spcBef>
                  <a:spcPct val="0"/>
                </a:spcBef>
                <a:spcAft>
                  <a:spcPct val="35000"/>
                </a:spcAft>
              </a:pPr>
              <a:endParaRPr lang="en-US" sz="2000" kern="1200"/>
            </a:p>
          </p:txBody>
        </p:sp>
      </p:grpSp>
      <p:sp>
        <p:nvSpPr>
          <p:cNvPr id="26" name="Rectangle 25"/>
          <p:cNvSpPr/>
          <p:nvPr/>
        </p:nvSpPr>
        <p:spPr>
          <a:xfrm>
            <a:off x="2526254" y="2931846"/>
            <a:ext cx="2090637" cy="584775"/>
          </a:xfrm>
          <a:prstGeom prst="rect">
            <a:avLst/>
          </a:prstGeom>
        </p:spPr>
        <p:txBody>
          <a:bodyPr wrap="none">
            <a:spAutoFit/>
          </a:bodyPr>
          <a:lstStyle/>
          <a:p>
            <a:r>
              <a:rPr lang="fa-IR" sz="3200" b="1" dirty="0">
                <a:solidFill>
                  <a:schemeClr val="accent1">
                    <a:lumMod val="50000"/>
                  </a:schemeClr>
                </a:solidFill>
                <a:cs typeface="B Niki Outline" pitchFamily="2" charset="-78"/>
              </a:rPr>
              <a:t>سرپوش حفاظتي</a:t>
            </a:r>
            <a:endParaRPr lang="en-US" sz="3200" b="1" dirty="0">
              <a:solidFill>
                <a:schemeClr val="accent1">
                  <a:lumMod val="50000"/>
                </a:schemeClr>
              </a:solidFill>
              <a:cs typeface="B Niki Outline" pitchFamily="2" charset="-78"/>
            </a:endParaRPr>
          </a:p>
        </p:txBody>
      </p:sp>
      <p:sp>
        <p:nvSpPr>
          <p:cNvPr id="27" name="Rectangle 26"/>
          <p:cNvSpPr/>
          <p:nvPr/>
        </p:nvSpPr>
        <p:spPr>
          <a:xfrm>
            <a:off x="2505320" y="3515080"/>
            <a:ext cx="3060453" cy="584775"/>
          </a:xfrm>
          <a:prstGeom prst="rect">
            <a:avLst/>
          </a:prstGeom>
        </p:spPr>
        <p:txBody>
          <a:bodyPr wrap="none">
            <a:spAutoFit/>
          </a:bodyPr>
          <a:lstStyle/>
          <a:p>
            <a:r>
              <a:rPr lang="fa-IR" sz="3200" b="1" dirty="0">
                <a:solidFill>
                  <a:schemeClr val="accent1">
                    <a:lumMod val="50000"/>
                  </a:schemeClr>
                </a:solidFill>
                <a:cs typeface="B Niki Outline" pitchFamily="2" charset="-78"/>
              </a:rPr>
              <a:t>پوشش موقت فضاهاي باز</a:t>
            </a:r>
            <a:endParaRPr lang="en-US" sz="3200" b="1" dirty="0">
              <a:solidFill>
                <a:schemeClr val="accent1">
                  <a:lumMod val="50000"/>
                </a:schemeClr>
              </a:solidFill>
              <a:cs typeface="B Niki Outline" pitchFamily="2" charset="-78"/>
            </a:endParaRPr>
          </a:p>
        </p:txBody>
      </p:sp>
      <p:sp>
        <p:nvSpPr>
          <p:cNvPr id="28" name="Rectangle 27"/>
          <p:cNvSpPr/>
          <p:nvPr/>
        </p:nvSpPr>
        <p:spPr>
          <a:xfrm>
            <a:off x="2512399" y="4084910"/>
            <a:ext cx="1502334" cy="584775"/>
          </a:xfrm>
          <a:prstGeom prst="rect">
            <a:avLst/>
          </a:prstGeom>
        </p:spPr>
        <p:txBody>
          <a:bodyPr wrap="none">
            <a:spAutoFit/>
          </a:bodyPr>
          <a:lstStyle/>
          <a:p>
            <a:r>
              <a:rPr lang="fa-IR" sz="3200" b="1" dirty="0">
                <a:solidFill>
                  <a:schemeClr val="accent1">
                    <a:lumMod val="50000"/>
                  </a:schemeClr>
                </a:solidFill>
                <a:cs typeface="B Niki Outline" pitchFamily="2" charset="-78"/>
              </a:rPr>
              <a:t>سقف موقت</a:t>
            </a:r>
            <a:endParaRPr lang="en-US" sz="3200" b="1" dirty="0">
              <a:solidFill>
                <a:schemeClr val="accent1">
                  <a:lumMod val="50000"/>
                </a:schemeClr>
              </a:solidFill>
              <a:cs typeface="B Niki Outline" pitchFamily="2" charset="-78"/>
            </a:endParaRPr>
          </a:p>
        </p:txBody>
      </p:sp>
      <p:sp>
        <p:nvSpPr>
          <p:cNvPr id="29" name="Rectangle 28"/>
          <p:cNvSpPr/>
          <p:nvPr/>
        </p:nvSpPr>
        <p:spPr>
          <a:xfrm>
            <a:off x="2461904" y="4702045"/>
            <a:ext cx="1824538" cy="584775"/>
          </a:xfrm>
          <a:prstGeom prst="rect">
            <a:avLst/>
          </a:prstGeom>
        </p:spPr>
        <p:txBody>
          <a:bodyPr wrap="none">
            <a:spAutoFit/>
          </a:bodyPr>
          <a:lstStyle/>
          <a:p>
            <a:r>
              <a:rPr lang="fa-IR" sz="3200" b="1" dirty="0">
                <a:solidFill>
                  <a:schemeClr val="accent1">
                    <a:lumMod val="50000"/>
                  </a:schemeClr>
                </a:solidFill>
                <a:cs typeface="B Niki Outline" pitchFamily="2" charset="-78"/>
              </a:rPr>
              <a:t>تورهاي ايمني</a:t>
            </a:r>
            <a:endParaRPr lang="en-US" sz="3200" b="1" dirty="0">
              <a:solidFill>
                <a:schemeClr val="accent1">
                  <a:lumMod val="50000"/>
                </a:schemeClr>
              </a:solidFill>
              <a:cs typeface="B Niki Outline" pitchFamily="2" charset="-78"/>
            </a:endParaRPr>
          </a:p>
        </p:txBody>
      </p:sp>
      <p:sp>
        <p:nvSpPr>
          <p:cNvPr id="30" name="Rectangle 29"/>
          <p:cNvSpPr/>
          <p:nvPr/>
        </p:nvSpPr>
        <p:spPr>
          <a:xfrm>
            <a:off x="2441863" y="5286820"/>
            <a:ext cx="2590774" cy="584775"/>
          </a:xfrm>
          <a:prstGeom prst="rect">
            <a:avLst/>
          </a:prstGeom>
        </p:spPr>
        <p:txBody>
          <a:bodyPr wrap="none">
            <a:spAutoFit/>
          </a:bodyPr>
          <a:lstStyle/>
          <a:p>
            <a:r>
              <a:rPr lang="fa-IR" sz="3200" b="1" dirty="0">
                <a:solidFill>
                  <a:schemeClr val="accent1">
                    <a:lumMod val="50000"/>
                  </a:schemeClr>
                </a:solidFill>
                <a:cs typeface="B Niki Outline" pitchFamily="2" charset="-78"/>
              </a:rPr>
              <a:t>حصار حفاظتي موقت</a:t>
            </a:r>
            <a:endParaRPr lang="en-US" sz="3200" b="1" dirty="0">
              <a:solidFill>
                <a:schemeClr val="accent1">
                  <a:lumMod val="50000"/>
                </a:schemeClr>
              </a:solidFill>
              <a:cs typeface="B Niki Outline"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127999" y="0"/>
            <a:ext cx="3846286" cy="758952"/>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a:t>
            </a:r>
            <a:r>
              <a:rPr lang="fa-IR" sz="40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نتیجه گیری</a:t>
            </a:r>
            <a:endParaRPr lang="en-US" sz="40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32" name="Rectangle 31"/>
          <p:cNvSpPr/>
          <p:nvPr/>
        </p:nvSpPr>
        <p:spPr>
          <a:xfrm>
            <a:off x="217711" y="671292"/>
            <a:ext cx="11918868" cy="3000821"/>
          </a:xfrm>
          <a:prstGeom prst="rect">
            <a:avLst/>
          </a:prstGeom>
        </p:spPr>
        <p:txBody>
          <a:bodyPr wrap="square">
            <a:spAutoFit/>
          </a:bodyPr>
          <a:lstStyle/>
          <a:p>
            <a:pPr algn="just" rtl="1">
              <a:lnSpc>
                <a:spcPct val="150000"/>
              </a:lnSpc>
            </a:pPr>
            <a:r>
              <a:rPr lang="fa-IR" b="1" dirty="0">
                <a:solidFill>
                  <a:srgbClr val="002060"/>
                </a:solidFill>
                <a:cs typeface="B Traffic" pitchFamily="2" charset="-78"/>
              </a:rPr>
              <a:t>در انجام این عملیات ساختمانی، اشخاص متعددی در کارگاه‌های ساختمانی حضور دارند که هریک دارای نقش نظارتی یا اجرایی خاص خود هستند و در قوانین و </a:t>
            </a:r>
            <a:r>
              <a:rPr lang="fa-IR" b="1" dirty="0" smtClean="0">
                <a:solidFill>
                  <a:srgbClr val="002060"/>
                </a:solidFill>
                <a:cs typeface="B Traffic" pitchFamily="2" charset="-78"/>
              </a:rPr>
              <a:t>آیین‌نامه‌های مختلف </a:t>
            </a:r>
            <a:r>
              <a:rPr lang="fa-IR" b="1" dirty="0">
                <a:solidFill>
                  <a:srgbClr val="002060"/>
                </a:solidFill>
                <a:cs typeface="B Traffic" pitchFamily="2" charset="-78"/>
              </a:rPr>
              <a:t>برای هریک، وظایف و مسئولیت‌هایی تعریف شده است.</a:t>
            </a:r>
          </a:p>
          <a:p>
            <a:pPr algn="just" rtl="1">
              <a:lnSpc>
                <a:spcPct val="150000"/>
              </a:lnSpc>
            </a:pPr>
            <a:r>
              <a:rPr lang="fa-IR" b="1" dirty="0">
                <a:solidFill>
                  <a:srgbClr val="002060"/>
                </a:solidFill>
                <a:cs typeface="B Traffic" pitchFamily="2" charset="-78"/>
              </a:rPr>
              <a:t>بنابراین، اگر آنان در انجام مسئولیت‌های حرفه‌ای و قانونی خود سهل‌انگاری کنند و خساراتی اعم از جانی و مادی به سایر اشخاص وارد شود، بر اساس مبانی مختلف قانونی مسئول جبران خسارت خواهند </a:t>
            </a:r>
            <a:r>
              <a:rPr lang="fa-IR" b="1" dirty="0" smtClean="0">
                <a:solidFill>
                  <a:srgbClr val="002060"/>
                </a:solidFill>
                <a:cs typeface="B Traffic" pitchFamily="2" charset="-78"/>
              </a:rPr>
              <a:t>بود.</a:t>
            </a:r>
          </a:p>
          <a:p>
            <a:pPr algn="just" rtl="1">
              <a:lnSpc>
                <a:spcPct val="150000"/>
              </a:lnSpc>
            </a:pPr>
            <a:r>
              <a:rPr lang="fa-IR" b="1" dirty="0">
                <a:solidFill>
                  <a:srgbClr val="002060"/>
                </a:solidFill>
                <a:cs typeface="B Traffic" pitchFamily="2" charset="-78"/>
              </a:rPr>
              <a:t>بنابراین، در یک کلام می‌توان گفت: «مسئولیت مستقیم حفظ، تأمین و اجرای مقررات ایمنی در کارگاه‌های ساختمانی بر عهده کارفرما یا سازنده (مجری یا پیمانکار اصلی) است و مهندسان ناظر صرفاً نقش نظارتی داشته و مسئول اعلام گزارش به‌موقع است.» </a:t>
            </a:r>
          </a:p>
          <a:p>
            <a:pPr algn="just" rtl="1">
              <a:lnSpc>
                <a:spcPct val="150000"/>
              </a:lnSpc>
            </a:pPr>
            <a:endParaRPr lang="fa-IR" b="1" dirty="0">
              <a:solidFill>
                <a:srgbClr val="002060"/>
              </a:solidFill>
              <a:cs typeface="B Traffic" pitchFamily="2" charset="-78"/>
            </a:endParaRPr>
          </a:p>
        </p:txBody>
      </p:sp>
      <p:sp>
        <p:nvSpPr>
          <p:cNvPr id="4" name="Title 1"/>
          <p:cNvSpPr txBox="1">
            <a:spLocks/>
          </p:cNvSpPr>
          <p:nvPr/>
        </p:nvSpPr>
        <p:spPr>
          <a:xfrm>
            <a:off x="8519886" y="3585030"/>
            <a:ext cx="3494895" cy="609600"/>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lang="fa-IR" sz="40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عمليات ساختماني:</a:t>
            </a:r>
            <a:endParaRPr lang="en-US" sz="40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5" name="Rectangle 4"/>
          <p:cNvSpPr/>
          <p:nvPr/>
        </p:nvSpPr>
        <p:spPr>
          <a:xfrm>
            <a:off x="87085" y="4180344"/>
            <a:ext cx="11988804" cy="1938992"/>
          </a:xfrm>
          <a:prstGeom prst="rect">
            <a:avLst/>
          </a:prstGeom>
        </p:spPr>
        <p:txBody>
          <a:bodyPr wrap="square">
            <a:spAutoFit/>
          </a:bodyPr>
          <a:lstStyle/>
          <a:p>
            <a:pPr algn="justLow" rtl="1">
              <a:lnSpc>
                <a:spcPct val="150000"/>
              </a:lnSpc>
            </a:pPr>
            <a:r>
              <a:rPr lang="fa-IR" sz="2000" b="1" dirty="0">
                <a:solidFill>
                  <a:srgbClr val="002060"/>
                </a:solidFill>
                <a:cs typeface="B Traffic" pitchFamily="2" charset="-78"/>
              </a:rPr>
              <a:t>عمليات ساختماني عبارت است از:</a:t>
            </a:r>
          </a:p>
          <a:p>
            <a:pPr algn="justLow" rtl="1">
              <a:lnSpc>
                <a:spcPct val="150000"/>
              </a:lnSpc>
            </a:pPr>
            <a:r>
              <a:rPr lang="fa-IR" sz="2000" b="1" dirty="0">
                <a:solidFill>
                  <a:srgbClr val="002060"/>
                </a:solidFill>
                <a:cs typeface="B Traffic" pitchFamily="2" charset="-78"/>
              </a:rPr>
              <a:t>تخريب، گودبرداري، حفاظت گودبرداري و پي سازي، احداث ، </a:t>
            </a:r>
            <a:r>
              <a:rPr lang="fa-IR" sz="2000" b="1" dirty="0" smtClean="0">
                <a:solidFill>
                  <a:srgbClr val="002060"/>
                </a:solidFill>
                <a:cs typeface="B Traffic" pitchFamily="2" charset="-78"/>
              </a:rPr>
              <a:t>توسعه</a:t>
            </a:r>
            <a:r>
              <a:rPr lang="fa-IR" sz="2000" b="1" dirty="0">
                <a:solidFill>
                  <a:srgbClr val="002060"/>
                </a:solidFill>
                <a:cs typeface="B Traffic" pitchFamily="2" charset="-78"/>
              </a:rPr>
              <a:t>، تعمير اساسي </a:t>
            </a:r>
            <a:r>
              <a:rPr lang="fa-IR" sz="2000" b="1" dirty="0" smtClean="0">
                <a:solidFill>
                  <a:srgbClr val="002060"/>
                </a:solidFill>
                <a:cs typeface="B Traffic" pitchFamily="2" charset="-78"/>
              </a:rPr>
              <a:t>وتقويت </a:t>
            </a:r>
            <a:r>
              <a:rPr lang="fa-IR" sz="2000" b="1" dirty="0">
                <a:solidFill>
                  <a:srgbClr val="002060"/>
                </a:solidFill>
                <a:cs typeface="B Traffic" pitchFamily="2" charset="-78"/>
              </a:rPr>
              <a:t>بنا، خاكبرداري، خا كريزي، تسطيح زمين و ساخت قطعات پيش ساخته در </a:t>
            </a:r>
            <a:r>
              <a:rPr lang="fa-IR" sz="2000" b="1" dirty="0" smtClean="0">
                <a:solidFill>
                  <a:srgbClr val="002060"/>
                </a:solidFill>
                <a:cs typeface="B Traffic" pitchFamily="2" charset="-78"/>
              </a:rPr>
              <a:t>محل كارگاه </a:t>
            </a:r>
            <a:r>
              <a:rPr lang="fa-IR" sz="2000" b="1" dirty="0">
                <a:solidFill>
                  <a:srgbClr val="002060"/>
                </a:solidFill>
                <a:cs typeface="B Traffic" pitchFamily="2" charset="-78"/>
              </a:rPr>
              <a:t>ساختماني، حفر چاه ها و مجاري آب و فاضلاب و ساير تأسيسات زيربنايي.</a:t>
            </a:r>
            <a:endParaRPr lang="en-US" sz="2000"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61014" y="217714"/>
            <a:ext cx="8229600" cy="655782"/>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lang="fa-IR" sz="40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مقررات عمومي در ايمني ساختمان:</a:t>
            </a:r>
            <a:endParaRPr lang="en-US" sz="40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6" name="Rectangle 5"/>
          <p:cNvSpPr/>
          <p:nvPr/>
        </p:nvSpPr>
        <p:spPr>
          <a:xfrm>
            <a:off x="0" y="764024"/>
            <a:ext cx="12192000" cy="5860259"/>
          </a:xfrm>
          <a:prstGeom prst="rect">
            <a:avLst/>
          </a:prstGeom>
        </p:spPr>
        <p:txBody>
          <a:bodyPr wrap="square">
            <a:spAutoFit/>
          </a:bodyPr>
          <a:lstStyle/>
          <a:p>
            <a:pPr algn="just" rtl="1">
              <a:lnSpc>
                <a:spcPct val="150000"/>
              </a:lnSpc>
            </a:pPr>
            <a:r>
              <a:rPr lang="fa-IR" b="1" dirty="0" smtClean="0">
                <a:solidFill>
                  <a:srgbClr val="FF0000"/>
                </a:solidFill>
                <a:cs typeface="B Traffic" pitchFamily="2" charset="-78"/>
              </a:rPr>
              <a:t>1) </a:t>
            </a:r>
            <a:r>
              <a:rPr lang="fa-IR" b="1" dirty="0" smtClean="0">
                <a:solidFill>
                  <a:srgbClr val="002060"/>
                </a:solidFill>
                <a:cs typeface="B Traffic" pitchFamily="2" charset="-78"/>
              </a:rPr>
              <a:t>رعايت اصول ايمني يكي از مهمترين اقداماتي است كه بايد در يك كارگاه ساختماني به آن توجه شود. در غير اينصورت حوادث ناگواري در انتظار كارگران ساختماني خواهد بود.بايد توجه داشت كه اگر ايمني يك كارگاه از نظر مسئولين حفاظتي و ايمني در حد كفايت نباشد نبايد اجازه كار داده شود. گاهي از اوقات مي توان بخشي از كار و يا حتي كل كارگاه را از نظر بروز مخاطرات تعطيل نمود.</a:t>
            </a:r>
            <a:endParaRPr lang="en-US" b="1" dirty="0" smtClean="0">
              <a:solidFill>
                <a:srgbClr val="002060"/>
              </a:solidFill>
              <a:cs typeface="B Traffic" pitchFamily="2" charset="-78"/>
            </a:endParaRPr>
          </a:p>
          <a:p>
            <a:pPr algn="just" rtl="1">
              <a:lnSpc>
                <a:spcPct val="150000"/>
              </a:lnSpc>
            </a:pPr>
            <a:r>
              <a:rPr lang="fa-IR" b="1" dirty="0" smtClean="0">
                <a:solidFill>
                  <a:srgbClr val="FF0000"/>
                </a:solidFill>
                <a:cs typeface="B Traffic" pitchFamily="2" charset="-78"/>
              </a:rPr>
              <a:t>2) </a:t>
            </a:r>
            <a:r>
              <a:rPr lang="fa-IR" b="1" dirty="0">
                <a:solidFill>
                  <a:srgbClr val="002060"/>
                </a:solidFill>
                <a:cs typeface="B Traffic" pitchFamily="2" charset="-78"/>
              </a:rPr>
              <a:t>وقوع حوادث ناشي از كار در كارگاههاي ساختماني همانطور كه اشاره شد </a:t>
            </a:r>
            <a:r>
              <a:rPr lang="fa-IR" b="1" dirty="0" smtClean="0">
                <a:solidFill>
                  <a:srgbClr val="002060"/>
                </a:solidFill>
                <a:cs typeface="B Traffic" pitchFamily="2" charset="-78"/>
              </a:rPr>
              <a:t>از رقم </a:t>
            </a:r>
            <a:r>
              <a:rPr lang="fa-IR" b="1" dirty="0">
                <a:solidFill>
                  <a:srgbClr val="002060"/>
                </a:solidFill>
                <a:cs typeface="B Traffic" pitchFamily="2" charset="-78"/>
              </a:rPr>
              <a:t>بالايي برخوردار است. اين حوادث از موارد جزئي تا حتي موارد منجر </a:t>
            </a:r>
            <a:r>
              <a:rPr lang="fa-IR" b="1" dirty="0" smtClean="0">
                <a:solidFill>
                  <a:srgbClr val="002060"/>
                </a:solidFill>
                <a:cs typeface="B Traffic" pitchFamily="2" charset="-78"/>
              </a:rPr>
              <a:t>به فوت </a:t>
            </a:r>
            <a:r>
              <a:rPr lang="fa-IR" b="1" dirty="0">
                <a:solidFill>
                  <a:srgbClr val="002060"/>
                </a:solidFill>
                <a:cs typeface="B Traffic" pitchFamily="2" charset="-78"/>
              </a:rPr>
              <a:t>مي تواند بوقوع بپيوندد. رسيدگي سريع به حوادث و انتقال افراد </a:t>
            </a:r>
            <a:r>
              <a:rPr lang="fa-IR" b="1" dirty="0" smtClean="0">
                <a:solidFill>
                  <a:srgbClr val="002060"/>
                </a:solidFill>
                <a:cs typeface="B Traffic" pitchFamily="2" charset="-78"/>
              </a:rPr>
              <a:t>حادثه ديده </a:t>
            </a:r>
            <a:r>
              <a:rPr lang="fa-IR" b="1" dirty="0">
                <a:solidFill>
                  <a:srgbClr val="002060"/>
                </a:solidFill>
                <a:cs typeface="B Traffic" pitchFamily="2" charset="-78"/>
              </a:rPr>
              <a:t>به مراكز درماني از كارهايي است كه بايد سريعا انجام شو د . </a:t>
            </a:r>
            <a:endParaRPr lang="fa-IR" b="1" dirty="0" smtClean="0">
              <a:solidFill>
                <a:srgbClr val="002060"/>
              </a:solidFill>
              <a:cs typeface="B Traffic" pitchFamily="2" charset="-78"/>
            </a:endParaRPr>
          </a:p>
          <a:p>
            <a:pPr algn="just" rtl="1">
              <a:lnSpc>
                <a:spcPct val="150000"/>
              </a:lnSpc>
            </a:pPr>
            <a:r>
              <a:rPr lang="fa-IR" b="1" dirty="0" smtClean="0">
                <a:solidFill>
                  <a:srgbClr val="002060"/>
                </a:solidFill>
                <a:cs typeface="B Traffic" pitchFamily="2" charset="-78"/>
              </a:rPr>
              <a:t>عدم دستكاري محل حادثه و ابزار فرد حادثه ديده تا حضور بازرسين كار از اهميت بالايي برخوردار است. مسئولين ايمني بايد گزارش حادثه را در اسرع وقت تهيه و علل و عوامل بروز حادثه را در آن مورد بررسي قرار دهند و با ديدگاه پيشگيرانه نسبت به حذف علل وقوع حادثه اقدام كنند تا حوادث مجددا اتفاق نيفتند.</a:t>
            </a:r>
          </a:p>
          <a:p>
            <a:pPr algn="just" rtl="1">
              <a:lnSpc>
                <a:spcPct val="150000"/>
              </a:lnSpc>
            </a:pPr>
            <a:r>
              <a:rPr lang="fa-IR" b="1" dirty="0" smtClean="0">
                <a:solidFill>
                  <a:srgbClr val="FF0000"/>
                </a:solidFill>
                <a:cs typeface="B Traffic" pitchFamily="2" charset="-78"/>
              </a:rPr>
              <a:t>3) </a:t>
            </a:r>
            <a:r>
              <a:rPr lang="fa-IR" b="1" dirty="0" smtClean="0">
                <a:solidFill>
                  <a:srgbClr val="002060"/>
                </a:solidFill>
                <a:cs typeface="B Traffic" pitchFamily="2" charset="-78"/>
              </a:rPr>
              <a:t>كارگاههاي ساختماني بلحاظ نوع كار خطرناكند و هميشه توصيه بر آنست كه اين كارگاهها محصور شده و با گماردن نگهبان از ورود افراد غير مجاز بدرون اين محيطها جلوگيري بعمل آوريم. ورود و خروج مواد و مصالح و افراد بايستي تحت نظر بوده و نظارت شود. تمامي افرادي كه براي اولين بار در كارگاههامشغول بكار مي شوند بايد آموزشهاي ايمني را فرا گرفته و به ايمني فرد ي - روشهاي اطفاي حريق-رعايت بهداشت فردي-عكس العمل در شرايط اضطراري كارگاه و ... آگاهي لازم را پيدا كنند.</a:t>
            </a:r>
            <a:endParaRPr lang="en-US" b="1" dirty="0" smtClean="0">
              <a:solidFill>
                <a:srgbClr val="002060"/>
              </a:solidFill>
              <a:cs typeface="B Traffic" pitchFamily="2" charset="-78"/>
            </a:endParaRPr>
          </a:p>
          <a:p>
            <a:pPr algn="just" rtl="1">
              <a:lnSpc>
                <a:spcPct val="150000"/>
              </a:lnSpc>
            </a:pPr>
            <a:endParaRPr lang="en-US"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6343" y="889000"/>
            <a:ext cx="10856686" cy="5563061"/>
          </a:xfrm>
          <a:prstGeom prst="rect">
            <a:avLst/>
          </a:prstGeom>
        </p:spPr>
        <p:txBody>
          <a:bodyPr wrap="square">
            <a:spAutoFit/>
          </a:bodyPr>
          <a:lstStyle/>
          <a:p>
            <a:pPr algn="r">
              <a:lnSpc>
                <a:spcPct val="200000"/>
              </a:lnSpc>
            </a:pPr>
            <a:r>
              <a:rPr lang="fa-IR" b="1" dirty="0">
                <a:solidFill>
                  <a:srgbClr val="002060"/>
                </a:solidFill>
                <a:cs typeface="B Traffic" pitchFamily="2" charset="-78"/>
              </a:rPr>
              <a:t>عمليات مختلفي در فعاليتهاي ساختماني انجام مي شود كه بطور موضوعي مي توان </a:t>
            </a:r>
            <a:r>
              <a:rPr lang="fa-IR" b="1" dirty="0" smtClean="0">
                <a:solidFill>
                  <a:srgbClr val="002060"/>
                </a:solidFill>
                <a:cs typeface="B Traffic" pitchFamily="2" charset="-78"/>
              </a:rPr>
              <a:t>به برخي </a:t>
            </a:r>
            <a:r>
              <a:rPr lang="fa-IR" b="1" dirty="0">
                <a:solidFill>
                  <a:srgbClr val="002060"/>
                </a:solidFill>
                <a:cs typeface="B Traffic" pitchFamily="2" charset="-78"/>
              </a:rPr>
              <a:t>از اين فعاليتها اشاره نمود:</a:t>
            </a:r>
          </a:p>
          <a:p>
            <a:pPr algn="r">
              <a:lnSpc>
                <a:spcPct val="200000"/>
              </a:lnSpc>
            </a:pPr>
            <a:r>
              <a:rPr lang="fa-IR" b="1" dirty="0">
                <a:solidFill>
                  <a:srgbClr val="002060"/>
                </a:solidFill>
                <a:cs typeface="B Traffic" pitchFamily="2" charset="-78"/>
              </a:rPr>
              <a:t>كار با ماشين آلات و تجهيزات ساختماني و راهسازي </a:t>
            </a:r>
            <a:r>
              <a:rPr lang="en-US" b="1" dirty="0">
                <a:solidFill>
                  <a:srgbClr val="002060"/>
                </a:solidFill>
                <a:cs typeface="B Traffic" pitchFamily="2" charset="-78"/>
              </a:rPr>
              <a:t>􀂃</a:t>
            </a:r>
          </a:p>
          <a:p>
            <a:pPr algn="r">
              <a:lnSpc>
                <a:spcPct val="200000"/>
              </a:lnSpc>
            </a:pPr>
            <a:r>
              <a:rPr lang="fa-IR" b="1" dirty="0">
                <a:solidFill>
                  <a:srgbClr val="002060"/>
                </a:solidFill>
                <a:cs typeface="B Traffic" pitchFamily="2" charset="-78"/>
              </a:rPr>
              <a:t>كار با داربستها </a:t>
            </a:r>
            <a:r>
              <a:rPr lang="en-US" b="1" dirty="0">
                <a:solidFill>
                  <a:srgbClr val="002060"/>
                </a:solidFill>
                <a:cs typeface="B Traffic" pitchFamily="2" charset="-78"/>
              </a:rPr>
              <a:t>􀂃</a:t>
            </a:r>
          </a:p>
          <a:p>
            <a:pPr algn="r">
              <a:lnSpc>
                <a:spcPct val="200000"/>
              </a:lnSpc>
            </a:pPr>
            <a:r>
              <a:rPr lang="fa-IR" b="1" dirty="0">
                <a:solidFill>
                  <a:srgbClr val="002060"/>
                </a:solidFill>
                <a:cs typeface="B Traffic" pitchFamily="2" charset="-78"/>
              </a:rPr>
              <a:t>كار با نردبانها </a:t>
            </a:r>
            <a:r>
              <a:rPr lang="en-US" b="1" dirty="0">
                <a:solidFill>
                  <a:srgbClr val="002060"/>
                </a:solidFill>
                <a:cs typeface="B Traffic" pitchFamily="2" charset="-78"/>
              </a:rPr>
              <a:t>􀂃</a:t>
            </a:r>
          </a:p>
          <a:p>
            <a:pPr algn="r">
              <a:lnSpc>
                <a:spcPct val="200000"/>
              </a:lnSpc>
            </a:pPr>
            <a:r>
              <a:rPr lang="fa-IR" b="1" dirty="0">
                <a:solidFill>
                  <a:srgbClr val="002060"/>
                </a:solidFill>
                <a:cs typeface="B Traffic" pitchFamily="2" charset="-78"/>
              </a:rPr>
              <a:t>تخريب و گود برداري </a:t>
            </a:r>
            <a:r>
              <a:rPr lang="en-US" b="1" dirty="0">
                <a:solidFill>
                  <a:srgbClr val="002060"/>
                </a:solidFill>
                <a:cs typeface="B Traffic" pitchFamily="2" charset="-78"/>
              </a:rPr>
              <a:t>􀂃</a:t>
            </a:r>
          </a:p>
          <a:p>
            <a:pPr algn="r">
              <a:lnSpc>
                <a:spcPct val="200000"/>
              </a:lnSpc>
            </a:pPr>
            <a:r>
              <a:rPr lang="fa-IR" b="1" dirty="0">
                <a:solidFill>
                  <a:srgbClr val="002060"/>
                </a:solidFill>
                <a:cs typeface="B Traffic" pitchFamily="2" charset="-78"/>
              </a:rPr>
              <a:t>بتن ريزي </a:t>
            </a:r>
            <a:r>
              <a:rPr lang="en-US" b="1" dirty="0">
                <a:solidFill>
                  <a:srgbClr val="002060"/>
                </a:solidFill>
                <a:cs typeface="B Traffic" pitchFamily="2" charset="-78"/>
              </a:rPr>
              <a:t>􀂃</a:t>
            </a:r>
          </a:p>
          <a:p>
            <a:pPr algn="r">
              <a:lnSpc>
                <a:spcPct val="200000"/>
              </a:lnSpc>
            </a:pPr>
            <a:r>
              <a:rPr lang="fa-IR" b="1" dirty="0" smtClean="0">
                <a:solidFill>
                  <a:srgbClr val="002060"/>
                </a:solidFill>
                <a:cs typeface="B Traffic" pitchFamily="2" charset="-78"/>
              </a:rPr>
              <a:t>جوشكاري </a:t>
            </a:r>
            <a:r>
              <a:rPr lang="en-US" b="1" dirty="0" smtClean="0">
                <a:solidFill>
                  <a:srgbClr val="002060"/>
                </a:solidFill>
                <a:cs typeface="B Traffic" pitchFamily="2" charset="-78"/>
              </a:rPr>
              <a:t>􀂃</a:t>
            </a:r>
            <a:endParaRPr lang="fa-IR" b="1" dirty="0" smtClean="0">
              <a:solidFill>
                <a:srgbClr val="002060"/>
              </a:solidFill>
              <a:cs typeface="B Traffic" pitchFamily="2" charset="-78"/>
            </a:endParaRPr>
          </a:p>
          <a:p>
            <a:pPr algn="r">
              <a:lnSpc>
                <a:spcPct val="200000"/>
              </a:lnSpc>
            </a:pPr>
            <a:r>
              <a:rPr lang="fa-IR" b="1" dirty="0">
                <a:solidFill>
                  <a:srgbClr val="002060"/>
                </a:solidFill>
                <a:cs typeface="B Traffic" pitchFamily="2" charset="-78"/>
              </a:rPr>
              <a:t>كار در ارتفاع </a:t>
            </a:r>
            <a:r>
              <a:rPr lang="en-US" b="1" dirty="0">
                <a:solidFill>
                  <a:srgbClr val="002060"/>
                </a:solidFill>
                <a:cs typeface="B Traffic" pitchFamily="2" charset="-78"/>
              </a:rPr>
              <a:t>􀂃</a:t>
            </a:r>
          </a:p>
          <a:p>
            <a:pPr algn="r">
              <a:lnSpc>
                <a:spcPct val="200000"/>
              </a:lnSpc>
            </a:pPr>
            <a:r>
              <a:rPr lang="fa-IR" b="1" dirty="0">
                <a:solidFill>
                  <a:srgbClr val="002060"/>
                </a:solidFill>
                <a:cs typeface="B Traffic" pitchFamily="2" charset="-78"/>
              </a:rPr>
              <a:t>حفر چاه و تونل </a:t>
            </a:r>
            <a:r>
              <a:rPr lang="en-US" b="1" dirty="0" smtClean="0">
                <a:solidFill>
                  <a:srgbClr val="002060"/>
                </a:solidFill>
                <a:cs typeface="B Traffic" pitchFamily="2" charset="-78"/>
              </a:rPr>
              <a:t>􀂃</a:t>
            </a:r>
            <a:endParaRPr lang="fa-IR" b="1" dirty="0" smtClean="0">
              <a:solidFill>
                <a:srgbClr val="002060"/>
              </a:solidFill>
              <a:cs typeface="B Traffic" pitchFamily="2" charset="-78"/>
            </a:endParaRPr>
          </a:p>
          <a:p>
            <a:pPr algn="r">
              <a:lnSpc>
                <a:spcPct val="200000"/>
              </a:lnSpc>
            </a:pPr>
            <a:r>
              <a:rPr lang="fa-IR" b="1" dirty="0">
                <a:solidFill>
                  <a:srgbClr val="002060"/>
                </a:solidFill>
                <a:cs typeface="B Traffic" pitchFamily="2" charset="-78"/>
              </a:rPr>
              <a:t>رنگ آميزي </a:t>
            </a:r>
            <a:r>
              <a:rPr lang="en-US" b="1" dirty="0">
                <a:solidFill>
                  <a:srgbClr val="002060"/>
                </a:solidFill>
                <a:cs typeface="B Traffic" pitchFamily="2" charset="-78"/>
              </a:rPr>
              <a:t>􀂃</a:t>
            </a:r>
          </a:p>
        </p:txBody>
      </p:sp>
      <p:sp>
        <p:nvSpPr>
          <p:cNvPr id="5" name="Title 2"/>
          <p:cNvSpPr txBox="1">
            <a:spLocks/>
          </p:cNvSpPr>
          <p:nvPr/>
        </p:nvSpPr>
        <p:spPr>
          <a:xfrm>
            <a:off x="6894285" y="199572"/>
            <a:ext cx="5105981" cy="758952"/>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fa-IR" sz="7200" b="1"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j-lt"/>
                <a:ea typeface="+mj-ea"/>
                <a:cs typeface="Afra" pitchFamily="2" charset="-78"/>
              </a:rPr>
              <a:t> </a:t>
            </a:r>
            <a:r>
              <a:rPr lang="fa-IR" sz="40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انواع عملیات ساختمانی:</a:t>
            </a:r>
            <a:endParaRPr lang="en-US" sz="40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22052" y="87090"/>
            <a:ext cx="7892704" cy="780143"/>
          </a:xfrm>
          <a:prstGeom prst="rect">
            <a:avLst/>
          </a:prstGeom>
          <a:effectLst>
            <a:outerShdw blurRad="25400" dir="17880000">
              <a:srgbClr val="000000">
                <a:alpha val="46000"/>
              </a:srgbClr>
            </a:outerShdw>
          </a:effectLst>
        </p:spPr>
        <p:txBody>
          <a:bodyPr vert="horz" lIns="91440" tIns="45720" rIns="91440" bIns="45720" rtlCol="0" anchor="b">
            <a:normAutofit fontScale="90000"/>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dirty="0" smtClean="0">
                <a:ln w="28575">
                  <a:solidFill>
                    <a:schemeClr val="tx1">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rPr>
              <a:t>وسايل، تجهيزات و ماشين آلات ساختماني:</a:t>
            </a:r>
            <a:endParaRPr kumimoji="0" lang="en-US" sz="4400" b="1" i="0" u="none" strike="noStrike" kern="1200" cap="none" spc="0" normalizeH="0" baseline="0" noProof="0" dirty="0">
              <a:ln w="28575">
                <a:solidFill>
                  <a:schemeClr val="tx1">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endParaRPr>
          </a:p>
        </p:txBody>
      </p:sp>
      <p:sp>
        <p:nvSpPr>
          <p:cNvPr id="3" name="Rectangle 2"/>
          <p:cNvSpPr/>
          <p:nvPr/>
        </p:nvSpPr>
        <p:spPr>
          <a:xfrm>
            <a:off x="101598" y="1066800"/>
            <a:ext cx="11974286" cy="4539704"/>
          </a:xfrm>
          <a:prstGeom prst="rect">
            <a:avLst/>
          </a:prstGeom>
        </p:spPr>
        <p:txBody>
          <a:bodyPr wrap="square">
            <a:spAutoFit/>
          </a:bodyPr>
          <a:lstStyle/>
          <a:p>
            <a:pPr algn="just" rtl="1">
              <a:lnSpc>
                <a:spcPct val="200000"/>
              </a:lnSpc>
            </a:pPr>
            <a:r>
              <a:rPr lang="fa-IR" sz="2000" b="1" dirty="0">
                <a:solidFill>
                  <a:srgbClr val="002060"/>
                </a:solidFill>
                <a:cs typeface="B Traffic" pitchFamily="2" charset="-78"/>
              </a:rPr>
              <a:t>وسايل، تجهيزات و </a:t>
            </a:r>
            <a:r>
              <a:rPr lang="fa-IR" sz="2000" b="1" dirty="0" smtClean="0">
                <a:solidFill>
                  <a:srgbClr val="002060"/>
                </a:solidFill>
                <a:cs typeface="B Traffic" pitchFamily="2" charset="-78"/>
              </a:rPr>
              <a:t>ماشينآلات </a:t>
            </a:r>
            <a:r>
              <a:rPr lang="fa-IR" sz="2000" b="1" dirty="0">
                <a:solidFill>
                  <a:srgbClr val="002060"/>
                </a:solidFill>
                <a:cs typeface="B Traffic" pitchFamily="2" charset="-78"/>
              </a:rPr>
              <a:t>ساختماني </a:t>
            </a:r>
            <a:r>
              <a:rPr lang="fa-IR" sz="2000" b="1" dirty="0" smtClean="0">
                <a:solidFill>
                  <a:srgbClr val="002060"/>
                </a:solidFill>
                <a:cs typeface="B Traffic" pitchFamily="2" charset="-78"/>
              </a:rPr>
              <a:t>عبارتند </a:t>
            </a:r>
            <a:r>
              <a:rPr lang="fa-IR" sz="2000" b="1" dirty="0">
                <a:solidFill>
                  <a:srgbClr val="002060"/>
                </a:solidFill>
                <a:cs typeface="B Traffic" pitchFamily="2" charset="-78"/>
              </a:rPr>
              <a:t>از </a:t>
            </a:r>
            <a:r>
              <a:rPr lang="fa-IR" sz="2000" b="1" dirty="0" smtClean="0">
                <a:solidFill>
                  <a:srgbClr val="002060"/>
                </a:solidFill>
                <a:cs typeface="B Traffic" pitchFamily="2" charset="-78"/>
              </a:rPr>
              <a:t>مواردي نظير</a:t>
            </a:r>
            <a:r>
              <a:rPr lang="fa-IR" sz="2000" b="1" dirty="0">
                <a:solidFill>
                  <a:srgbClr val="002060"/>
                </a:solidFill>
                <a:cs typeface="B Traffic" pitchFamily="2" charset="-78"/>
              </a:rPr>
              <a:t>:</a:t>
            </a:r>
          </a:p>
          <a:p>
            <a:pPr algn="just" rtl="1">
              <a:lnSpc>
                <a:spcPct val="200000"/>
              </a:lnSpc>
            </a:pPr>
            <a:r>
              <a:rPr lang="fa-IR" sz="2000" b="1" dirty="0">
                <a:solidFill>
                  <a:srgbClr val="FF0000"/>
                </a:solidFill>
                <a:cs typeface="B Traffic" pitchFamily="2" charset="-78"/>
              </a:rPr>
              <a:t>الف: </a:t>
            </a:r>
            <a:r>
              <a:rPr lang="fa-IR" sz="2000" b="1" dirty="0">
                <a:solidFill>
                  <a:srgbClr val="002060"/>
                </a:solidFill>
                <a:cs typeface="B Traffic" pitchFamily="2" charset="-78"/>
              </a:rPr>
              <a:t>دستگاهها و وسايل موتوري </a:t>
            </a:r>
            <a:r>
              <a:rPr lang="fa-IR" sz="2000" b="1" dirty="0" smtClean="0">
                <a:solidFill>
                  <a:srgbClr val="002060"/>
                </a:solidFill>
                <a:cs typeface="B Traffic" pitchFamily="2" charset="-78"/>
              </a:rPr>
              <a:t>بالابر </a:t>
            </a:r>
            <a:r>
              <a:rPr lang="fa-IR" sz="2000" b="1" dirty="0">
                <a:solidFill>
                  <a:srgbClr val="002060"/>
                </a:solidFill>
                <a:cs typeface="B Traffic" pitchFamily="2" charset="-78"/>
              </a:rPr>
              <a:t>(از قبيل انواع جرثقيل ، پمپ هاي بتن ثابت </a:t>
            </a:r>
            <a:r>
              <a:rPr lang="fa-IR" sz="2000" b="1" dirty="0" smtClean="0">
                <a:solidFill>
                  <a:srgbClr val="002060"/>
                </a:solidFill>
                <a:cs typeface="B Traffic" pitchFamily="2" charset="-78"/>
              </a:rPr>
              <a:t>ومتحرك</a:t>
            </a:r>
            <a:r>
              <a:rPr lang="fa-IR" sz="2000" b="1" dirty="0">
                <a:solidFill>
                  <a:srgbClr val="002060"/>
                </a:solidFill>
                <a:cs typeface="B Traffic" pitchFamily="2" charset="-78"/>
              </a:rPr>
              <a:t>، ليفتراك و آسانسور موقت ).</a:t>
            </a:r>
          </a:p>
          <a:p>
            <a:pPr algn="just" rtl="1">
              <a:lnSpc>
                <a:spcPct val="200000"/>
              </a:lnSpc>
            </a:pPr>
            <a:r>
              <a:rPr lang="fa-IR" sz="2000" b="1" dirty="0">
                <a:solidFill>
                  <a:srgbClr val="FF0000"/>
                </a:solidFill>
                <a:cs typeface="B Traffic" pitchFamily="2" charset="-78"/>
              </a:rPr>
              <a:t>ب: </a:t>
            </a:r>
            <a:r>
              <a:rPr lang="fa-IR" sz="2000" b="1" dirty="0">
                <a:solidFill>
                  <a:srgbClr val="002060"/>
                </a:solidFill>
                <a:cs typeface="B Traffic" pitchFamily="2" charset="-78"/>
              </a:rPr>
              <a:t>ماشين آلات خا كبرداري و گودبرداري (بيلهاي مكانيكي، لودرها ، </a:t>
            </a:r>
            <a:r>
              <a:rPr lang="fa-IR" sz="2000" b="1" dirty="0" smtClean="0">
                <a:solidFill>
                  <a:srgbClr val="002060"/>
                </a:solidFill>
                <a:cs typeface="B Traffic" pitchFamily="2" charset="-78"/>
              </a:rPr>
              <a:t>بولدوزرها </a:t>
            </a:r>
            <a:r>
              <a:rPr lang="fa-IR" sz="2000" b="1" dirty="0">
                <a:solidFill>
                  <a:srgbClr val="002060"/>
                </a:solidFill>
                <a:cs typeface="B Traffic" pitchFamily="2" charset="-78"/>
              </a:rPr>
              <a:t>و از </a:t>
            </a:r>
            <a:r>
              <a:rPr lang="fa-IR" sz="2000" b="1" dirty="0" smtClean="0">
                <a:solidFill>
                  <a:srgbClr val="002060"/>
                </a:solidFill>
                <a:cs typeface="B Traffic" pitchFamily="2" charset="-78"/>
              </a:rPr>
              <a:t>اين قبيل</a:t>
            </a:r>
            <a:r>
              <a:rPr lang="fa-IR" sz="2000" b="1" dirty="0">
                <a:solidFill>
                  <a:srgbClr val="002060"/>
                </a:solidFill>
                <a:cs typeface="B Traffic" pitchFamily="2" charset="-78"/>
              </a:rPr>
              <a:t>) و وسايل نقليه موتوري ويژه حمل و نقل </a:t>
            </a:r>
            <a:r>
              <a:rPr lang="fa-IR" sz="2000" b="1" dirty="0" smtClean="0">
                <a:solidFill>
                  <a:srgbClr val="002060"/>
                </a:solidFill>
                <a:cs typeface="B Traffic" pitchFamily="2" charset="-78"/>
              </a:rPr>
              <a:t>مصالح </a:t>
            </a:r>
            <a:r>
              <a:rPr lang="fa-IR" sz="2000" b="1" dirty="0">
                <a:solidFill>
                  <a:srgbClr val="002060"/>
                </a:solidFill>
                <a:cs typeface="B Traffic" pitchFamily="2" charset="-78"/>
              </a:rPr>
              <a:t>ساختماني (وانت ها، كاميونها </a:t>
            </a:r>
            <a:r>
              <a:rPr lang="fa-IR" sz="2000" b="1" dirty="0" smtClean="0">
                <a:solidFill>
                  <a:srgbClr val="002060"/>
                </a:solidFill>
                <a:cs typeface="B Traffic" pitchFamily="2" charset="-78"/>
              </a:rPr>
              <a:t>، تراك</a:t>
            </a:r>
            <a:r>
              <a:rPr lang="fa-IR" sz="2000" b="1" dirty="0">
                <a:solidFill>
                  <a:srgbClr val="002060"/>
                </a:solidFill>
                <a:cs typeface="B Traffic" pitchFamily="2" charset="-78"/>
              </a:rPr>
              <a:t> </a:t>
            </a:r>
            <a:r>
              <a:rPr lang="fa-IR" sz="2000" b="1" dirty="0" smtClean="0">
                <a:solidFill>
                  <a:srgbClr val="002060"/>
                </a:solidFill>
                <a:cs typeface="B Traffic" pitchFamily="2" charset="-78"/>
              </a:rPr>
              <a:t>ميكسرها </a:t>
            </a:r>
            <a:r>
              <a:rPr lang="fa-IR" sz="2000" b="1" dirty="0">
                <a:solidFill>
                  <a:srgbClr val="002060"/>
                </a:solidFill>
                <a:cs typeface="B Traffic" pitchFamily="2" charset="-78"/>
              </a:rPr>
              <a:t>و از اين قبيل).</a:t>
            </a:r>
          </a:p>
          <a:p>
            <a:pPr algn="just" rtl="1">
              <a:lnSpc>
                <a:spcPct val="200000"/>
              </a:lnSpc>
            </a:pPr>
            <a:r>
              <a:rPr lang="fa-IR" sz="2000" b="1" dirty="0">
                <a:solidFill>
                  <a:srgbClr val="FF0000"/>
                </a:solidFill>
                <a:cs typeface="B Traffic" pitchFamily="2" charset="-78"/>
              </a:rPr>
              <a:t>ج: </a:t>
            </a:r>
            <a:r>
              <a:rPr lang="fa-IR" sz="2000" b="1" dirty="0">
                <a:solidFill>
                  <a:srgbClr val="002060"/>
                </a:solidFill>
                <a:cs typeface="B Traffic" pitchFamily="2" charset="-78"/>
              </a:rPr>
              <a:t>وسايل و ماشين آلات الكتريكي و مكانيكي كه در عمليات مختلف ساختماني </a:t>
            </a:r>
            <a:r>
              <a:rPr lang="fa-IR" sz="2000" b="1" dirty="0" smtClean="0">
                <a:solidFill>
                  <a:srgbClr val="002060"/>
                </a:solidFill>
                <a:cs typeface="B Traffic" pitchFamily="2" charset="-78"/>
              </a:rPr>
              <a:t>مورداستفاده </a:t>
            </a:r>
            <a:r>
              <a:rPr lang="fa-IR" sz="2000" b="1" dirty="0">
                <a:solidFill>
                  <a:srgbClr val="002060"/>
                </a:solidFill>
                <a:cs typeface="B Traffic" pitchFamily="2" charset="-78"/>
              </a:rPr>
              <a:t>قرار مي گيرند، از قبيل دستگاههاي نجاري، بتن سازي، جوشكاري، تهيه </a:t>
            </a:r>
            <a:r>
              <a:rPr lang="fa-IR" sz="2000" b="1" dirty="0" smtClean="0">
                <a:solidFill>
                  <a:srgbClr val="002060"/>
                </a:solidFill>
                <a:cs typeface="B Traffic" pitchFamily="2" charset="-78"/>
              </a:rPr>
              <a:t>هواي فشرده</a:t>
            </a:r>
            <a:r>
              <a:rPr lang="fa-IR" sz="2000" b="1" dirty="0">
                <a:solidFill>
                  <a:srgbClr val="002060"/>
                </a:solidFill>
                <a:cs typeface="B Traffic" pitchFamily="2" charset="-78"/>
              </a:rPr>
              <a:t>، انواع پمپ ها، تهويه كننده ها، الكتروموتورها، مولدهاي </a:t>
            </a:r>
            <a:r>
              <a:rPr lang="fa-IR" sz="2000" b="1" dirty="0" smtClean="0">
                <a:solidFill>
                  <a:srgbClr val="002060"/>
                </a:solidFill>
                <a:cs typeface="B Traffic" pitchFamily="2" charset="-78"/>
              </a:rPr>
              <a:t>برق </a:t>
            </a:r>
            <a:r>
              <a:rPr lang="fa-IR" sz="2000" b="1" dirty="0">
                <a:solidFill>
                  <a:srgbClr val="002060"/>
                </a:solidFill>
                <a:cs typeface="B Traffic" pitchFamily="2" charset="-78"/>
              </a:rPr>
              <a:t>سيار، لرزاننده ها، </a:t>
            </a:r>
            <a:r>
              <a:rPr lang="fa-IR" sz="2000" b="1" dirty="0" smtClean="0">
                <a:solidFill>
                  <a:srgbClr val="002060"/>
                </a:solidFill>
                <a:cs typeface="B Traffic" pitchFamily="2" charset="-78"/>
              </a:rPr>
              <a:t>دج برها</a:t>
            </a:r>
            <a:r>
              <a:rPr lang="fa-IR" sz="2000" b="1" dirty="0">
                <a:solidFill>
                  <a:srgbClr val="002060"/>
                </a:solidFill>
                <a:cs typeface="B Traffic" pitchFamily="2" charset="-78"/>
              </a:rPr>
              <a:t>، وسايل و ابزارهاي دستي قابل حمل از قبيل مته، فرز، ساب و غيره</a:t>
            </a:r>
            <a:r>
              <a:rPr lang="fa-IR" sz="2800" dirty="0">
                <a:cs typeface="Afra" pitchFamily="2" charset="-78"/>
              </a:rPr>
              <a:t>.</a:t>
            </a:r>
            <a:endParaRPr lang="en-US" sz="2800" dirty="0">
              <a:cs typeface="Afra"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372" y="0"/>
            <a:ext cx="11814628" cy="5670783"/>
          </a:xfrm>
          <a:prstGeom prst="rect">
            <a:avLst/>
          </a:prstGeom>
        </p:spPr>
        <p:txBody>
          <a:bodyPr wrap="square">
            <a:spAutoFit/>
          </a:bodyPr>
          <a:lstStyle/>
          <a:p>
            <a:pPr algn="r" rtl="1">
              <a:lnSpc>
                <a:spcPts val="2900"/>
              </a:lnSpc>
            </a:pPr>
            <a:r>
              <a:rPr lang="fa-IR" sz="2000" b="1" dirty="0" smtClean="0">
                <a:solidFill>
                  <a:srgbClr val="C00000"/>
                </a:solidFill>
                <a:cs typeface="B Traffic" pitchFamily="2" charset="-78"/>
              </a:rPr>
              <a:t>بيل مكانيكى:</a:t>
            </a:r>
          </a:p>
          <a:p>
            <a:pPr algn="r" rtl="1">
              <a:lnSpc>
                <a:spcPts val="2900"/>
              </a:lnSpc>
            </a:pPr>
            <a:r>
              <a:rPr lang="fa-IR" sz="2000" b="1" dirty="0" smtClean="0">
                <a:solidFill>
                  <a:srgbClr val="002060"/>
                </a:solidFill>
                <a:cs typeface="B Traffic" pitchFamily="2" charset="-78"/>
              </a:rPr>
              <a:t>بيل هيدروليكى كه در فارسى بيشتر بيل مكانيكى ناميده مى شود از ماشين آلات سنگين عمرانى و مهندسى مى باشد كه شامل بازوى مفصلى، باكت و كابين گردان در قسمت بالا و زنجير و يا چرخ لاستيكى در زير مى باشد. </a:t>
            </a:r>
          </a:p>
          <a:p>
            <a:pPr algn="r" rtl="1">
              <a:lnSpc>
                <a:spcPts val="2900"/>
              </a:lnSpc>
            </a:pPr>
            <a:r>
              <a:rPr lang="fa-IR" sz="2000" b="1" dirty="0" smtClean="0">
                <a:solidFill>
                  <a:srgbClr val="002060"/>
                </a:solidFill>
                <a:cs typeface="B Traffic" pitchFamily="2" charset="-78"/>
              </a:rPr>
              <a:t>از قابليت هاى اين ماشين مى توان به نصب چكش كه بسيار پركاربرد مى باشد اشاره كرد. نصب چكش برقى يا پنوماتيك به جاى باكت اين دستگاه، اين امكان را فراهم مى كند كه سطوح و احجام سنگى يا بتنى را كه بنا به دلايلى نمى توان با مواد منغجره تخريب كرد، به وسيله ى مجموعه ى اين دو وسيله (بيل و چكش) تخريب نمود. </a:t>
            </a:r>
          </a:p>
          <a:p>
            <a:pPr algn="r" rtl="1">
              <a:lnSpc>
                <a:spcPts val="2900"/>
              </a:lnSpc>
            </a:pPr>
            <a:r>
              <a:rPr lang="fa-IR" sz="2000" b="1" dirty="0" smtClean="0">
                <a:solidFill>
                  <a:srgbClr val="002060"/>
                </a:solidFill>
                <a:cs typeface="B Traffic" pitchFamily="2" charset="-78"/>
              </a:rPr>
              <a:t>بنابراين موارد استفاده بيل مكانيكى به طور خلاصه عبارت اند</a:t>
            </a:r>
          </a:p>
          <a:p>
            <a:pPr algn="r" rtl="1">
              <a:lnSpc>
                <a:spcPts val="2900"/>
              </a:lnSpc>
            </a:pPr>
            <a:r>
              <a:rPr lang="fa-IR" sz="2000" b="1" dirty="0" smtClean="0">
                <a:solidFill>
                  <a:srgbClr val="002060"/>
                </a:solidFill>
                <a:cs typeface="B Traffic" pitchFamily="2" charset="-78"/>
              </a:rPr>
              <a:t>از:</a:t>
            </a:r>
          </a:p>
          <a:p>
            <a:pPr algn="r" rtl="1">
              <a:lnSpc>
                <a:spcPts val="2900"/>
              </a:lnSpc>
            </a:pPr>
            <a:r>
              <a:rPr lang="fa-IR" sz="2000" b="1" dirty="0" smtClean="0">
                <a:solidFill>
                  <a:srgbClr val="002060"/>
                </a:solidFill>
                <a:cs typeface="B Traffic" pitchFamily="2" charset="-78"/>
              </a:rPr>
              <a:t>• حفر كانال، گودال، زيرسازى</a:t>
            </a:r>
          </a:p>
          <a:p>
            <a:pPr algn="r" rtl="1">
              <a:lnSpc>
                <a:spcPts val="2900"/>
              </a:lnSpc>
            </a:pPr>
            <a:r>
              <a:rPr lang="fa-IR" sz="2000" b="1" dirty="0" smtClean="0">
                <a:solidFill>
                  <a:srgbClr val="002060"/>
                </a:solidFill>
                <a:cs typeface="B Traffic" pitchFamily="2" charset="-78"/>
              </a:rPr>
              <a:t>• حمل مواد</a:t>
            </a:r>
          </a:p>
          <a:p>
            <a:pPr algn="r" rtl="1">
              <a:lnSpc>
                <a:spcPts val="2900"/>
              </a:lnSpc>
            </a:pPr>
            <a:r>
              <a:rPr lang="fa-IR" sz="2000" b="1" dirty="0" smtClean="0">
                <a:solidFill>
                  <a:srgbClr val="002060"/>
                </a:solidFill>
                <a:cs typeface="B Traffic" pitchFamily="2" charset="-78"/>
              </a:rPr>
              <a:t>• برش توسط ادوات هيدروليكى</a:t>
            </a:r>
          </a:p>
          <a:p>
            <a:pPr algn="r" rtl="1">
              <a:lnSpc>
                <a:spcPts val="2900"/>
              </a:lnSpc>
            </a:pPr>
            <a:r>
              <a:rPr lang="fa-IR" sz="2000" b="1" dirty="0" smtClean="0">
                <a:solidFill>
                  <a:srgbClr val="002060"/>
                </a:solidFill>
                <a:cs typeface="B Traffic" pitchFamily="2" charset="-78"/>
              </a:rPr>
              <a:t>• تخريب</a:t>
            </a:r>
          </a:p>
          <a:p>
            <a:pPr algn="r" rtl="1">
              <a:lnSpc>
                <a:spcPts val="2900"/>
              </a:lnSpc>
            </a:pPr>
            <a:r>
              <a:rPr lang="fa-IR" sz="2000" b="1" dirty="0" smtClean="0">
                <a:solidFill>
                  <a:srgbClr val="002060"/>
                </a:solidFill>
                <a:cs typeface="B Traffic" pitchFamily="2" charset="-78"/>
              </a:rPr>
              <a:t>• تسطيح زمين</a:t>
            </a:r>
          </a:p>
          <a:p>
            <a:pPr algn="r" rtl="1">
              <a:lnSpc>
                <a:spcPts val="2900"/>
              </a:lnSpc>
            </a:pPr>
            <a:r>
              <a:rPr lang="fa-IR" sz="2000" b="1" dirty="0" smtClean="0">
                <a:solidFill>
                  <a:srgbClr val="002060"/>
                </a:solidFill>
                <a:cs typeface="B Traffic" pitchFamily="2" charset="-78"/>
              </a:rPr>
              <a:t>• معدن كارى</a:t>
            </a:r>
          </a:p>
          <a:p>
            <a:pPr algn="r" rtl="1">
              <a:lnSpc>
                <a:spcPts val="2900"/>
              </a:lnSpc>
            </a:pPr>
            <a:r>
              <a:rPr lang="fa-IR" sz="2000" b="1" dirty="0" smtClean="0">
                <a:solidFill>
                  <a:srgbClr val="002060"/>
                </a:solidFill>
                <a:cs typeface="B Traffic" pitchFamily="2" charset="-78"/>
              </a:rPr>
              <a:t>• لايروبى رودخانه</a:t>
            </a:r>
            <a:endParaRPr lang="fa-IR" sz="2000" b="1" dirty="0">
              <a:solidFill>
                <a:srgbClr val="002060"/>
              </a:solidFill>
              <a:cs typeface="B Traffic" pitchFamily="2" charset="-78"/>
            </a:endParaRPr>
          </a:p>
        </p:txBody>
      </p:sp>
      <p:pic>
        <p:nvPicPr>
          <p:cNvPr id="207874" name="Picture 2"/>
          <p:cNvPicPr>
            <a:picLocks noChangeAspect="1" noChangeArrowheads="1"/>
          </p:cNvPicPr>
          <p:nvPr/>
        </p:nvPicPr>
        <p:blipFill>
          <a:blip r:embed="rId2" cstate="print"/>
          <a:srcRect/>
          <a:stretch>
            <a:fillRect/>
          </a:stretch>
        </p:blipFill>
        <p:spPr bwMode="auto">
          <a:xfrm>
            <a:off x="320222" y="2358571"/>
            <a:ext cx="4178300" cy="2692400"/>
          </a:xfrm>
          <a:prstGeom prst="rect">
            <a:avLst/>
          </a:prstGeom>
          <a:noFill/>
          <a:ln w="9525">
            <a:noFill/>
            <a:miter lim="800000"/>
            <a:headEnd/>
            <a:tailEnd/>
          </a:ln>
        </p:spPr>
      </p:pic>
      <p:pic>
        <p:nvPicPr>
          <p:cNvPr id="207875" name="Picture 3"/>
          <p:cNvPicPr>
            <a:picLocks noChangeAspect="1" noChangeArrowheads="1"/>
          </p:cNvPicPr>
          <p:nvPr/>
        </p:nvPicPr>
        <p:blipFill>
          <a:blip r:embed="rId3" cstate="print"/>
          <a:srcRect/>
          <a:stretch>
            <a:fillRect/>
          </a:stretch>
        </p:blipFill>
        <p:spPr bwMode="auto">
          <a:xfrm>
            <a:off x="4500336" y="3892309"/>
            <a:ext cx="3656692" cy="2542962"/>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6000"/>
                    </a14:imgEffect>
                  </a14:imgLayer>
                </a14:imgProps>
              </a:ext>
              <a:ext uri="{28A0092B-C50C-407E-A947-70E740481C1C}">
                <a14:useLocalDpi xmlns="" xmlns:a14="http://schemas.microsoft.com/office/drawing/2010/main" val="0"/>
              </a:ext>
            </a:extLst>
          </a:blip>
          <a:srcRect/>
          <a:stretch>
            <a:fillRect/>
          </a:stretch>
        </p:blipFill>
        <p:spPr bwMode="auto">
          <a:xfrm>
            <a:off x="1088572" y="267327"/>
            <a:ext cx="9651999" cy="6147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3250" name="Picture 2" descr="تصویر مرتبط"/>
          <p:cNvPicPr>
            <a:picLocks noChangeAspect="1" noChangeArrowheads="1"/>
          </p:cNvPicPr>
          <p:nvPr/>
        </p:nvPicPr>
        <p:blipFill>
          <a:blip r:embed="rId4" cstate="print"/>
          <a:srcRect/>
          <a:stretch>
            <a:fillRect/>
          </a:stretch>
        </p:blipFill>
        <p:spPr bwMode="auto">
          <a:xfrm>
            <a:off x="2627085" y="728454"/>
            <a:ext cx="6545943" cy="353874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57" y="638629"/>
            <a:ext cx="10145486" cy="2554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dirty="0" smtClean="0">
                <a:solidFill>
                  <a:srgbClr val="FF0000"/>
                </a:solidFill>
                <a:cs typeface="B Titr" pitchFamily="2" charset="-78"/>
              </a:rPr>
              <a:t>وسایل اندازه گیری:</a:t>
            </a:r>
          </a:p>
          <a:p>
            <a:pPr algn="r"/>
            <a:r>
              <a:rPr lang="en-US" sz="2400" dirty="0" smtClean="0">
                <a:solidFill>
                  <a:srgbClr val="002060"/>
                </a:solidFill>
                <a:cs typeface="B Titr" pitchFamily="2" charset="-78"/>
              </a:rPr>
              <a:t>.</a:t>
            </a:r>
            <a:r>
              <a:rPr lang="fa-IR" sz="2400" dirty="0" smtClean="0">
                <a:solidFill>
                  <a:srgbClr val="002060"/>
                </a:solidFill>
                <a:cs typeface="B Titr" pitchFamily="2" charset="-78"/>
              </a:rPr>
              <a:t>وسایلی هستند که اندازه گیری و پیاده کردن نقشه و کنترل اندازه در ساختمان </a:t>
            </a:r>
          </a:p>
          <a:p>
            <a:pPr algn="r"/>
            <a:endParaRPr lang="fa-IR" sz="2400" dirty="0" smtClean="0">
              <a:solidFill>
                <a:srgbClr val="002060"/>
              </a:solidFill>
              <a:cs typeface="B Titr" pitchFamily="2" charset="-78"/>
            </a:endParaRPr>
          </a:p>
          <a:p>
            <a:pPr algn="r"/>
            <a:r>
              <a:rPr lang="fa-IR" sz="2400" dirty="0" smtClean="0">
                <a:solidFill>
                  <a:srgbClr val="002060"/>
                </a:solidFill>
                <a:cs typeface="B Titr" pitchFamily="2" charset="-78"/>
              </a:rPr>
              <a:t>مثل :</a:t>
            </a:r>
            <a:r>
              <a:rPr lang="fa-IR" sz="2400" dirty="0" smtClean="0">
                <a:solidFill>
                  <a:schemeClr val="accent2">
                    <a:lumMod val="75000"/>
                  </a:schemeClr>
                </a:solidFill>
                <a:cs typeface="B Titr" pitchFamily="2" charset="-78"/>
              </a:rPr>
              <a:t>متر نواری – متر جیبی</a:t>
            </a:r>
            <a:endParaRPr lang="fa-IR" sz="2400" dirty="0">
              <a:solidFill>
                <a:schemeClr val="accent2">
                  <a:lumMod val="75000"/>
                </a:schemeClr>
              </a:solidFill>
              <a:cs typeface="B Titr" pitchFamily="2" charset="-78"/>
            </a:endParaRPr>
          </a:p>
        </p:txBody>
      </p:sp>
      <p:sp>
        <p:nvSpPr>
          <p:cNvPr id="4" name="Rectangle 3"/>
          <p:cNvSpPr/>
          <p:nvPr/>
        </p:nvSpPr>
        <p:spPr>
          <a:xfrm>
            <a:off x="740229" y="3272971"/>
            <a:ext cx="10660744" cy="2554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dirty="0" smtClean="0">
                <a:solidFill>
                  <a:srgbClr val="FF0000"/>
                </a:solidFill>
                <a:cs typeface="B Titr" pitchFamily="2" charset="-78"/>
              </a:rPr>
              <a:t>وسایل کار در ارتفاع:</a:t>
            </a:r>
          </a:p>
          <a:p>
            <a:pPr algn="r"/>
            <a:endParaRPr lang="fa-IR" sz="2400" dirty="0" smtClean="0">
              <a:solidFill>
                <a:srgbClr val="002060"/>
              </a:solidFill>
              <a:cs typeface="B Titr" pitchFamily="2" charset="-78"/>
            </a:endParaRPr>
          </a:p>
          <a:p>
            <a:pPr algn="r"/>
            <a:r>
              <a:rPr lang="fa-IR" sz="2400" dirty="0" smtClean="0">
                <a:solidFill>
                  <a:srgbClr val="002060"/>
                </a:solidFill>
                <a:cs typeface="B Titr" pitchFamily="2" charset="-78"/>
              </a:rPr>
              <a:t>مثل :</a:t>
            </a:r>
            <a:r>
              <a:rPr lang="fa-IR" sz="2400" dirty="0" smtClean="0">
                <a:solidFill>
                  <a:schemeClr val="accent2">
                    <a:lumMod val="75000"/>
                  </a:schemeClr>
                </a:solidFill>
                <a:cs typeface="B Titr" pitchFamily="2" charset="-78"/>
              </a:rPr>
              <a:t>خرکها – نردبانهای ساده و دو طرفه – بشکه و تخته زیر پایی- داربست- بالابرهاو داربست</a:t>
            </a:r>
            <a:endParaRPr lang="fa-IR" sz="2400" dirty="0">
              <a:solidFill>
                <a:schemeClr val="accent2">
                  <a:lumMod val="75000"/>
                </a:schemeClr>
              </a:solidFill>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51000"/>
                    </a14:imgEffect>
                  </a14:imgLayer>
                </a14:imgProps>
              </a:ext>
              <a:ext uri="{28A0092B-C50C-407E-A947-70E740481C1C}">
                <a14:useLocalDpi xmlns="" xmlns:a14="http://schemas.microsoft.com/office/drawing/2010/main" val="0"/>
              </a:ext>
            </a:extLst>
          </a:blip>
          <a:srcRect/>
          <a:stretch>
            <a:fillRect/>
          </a:stretch>
        </p:blipFill>
        <p:spPr bwMode="auto">
          <a:xfrm>
            <a:off x="1508775" y="0"/>
            <a:ext cx="8794699" cy="655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2228" name="AutoShape 4" descr="نتیجه تصویری برای بولدوزر"/>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2230" name="AutoShape 6" descr="نتیجه تصویری برای بولدوزر"/>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2232" name="AutoShape 8" descr="نتیجه تصویری برای بولدوزر"/>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2234" name="AutoShape 10" descr="نتیجه تصویری برای بولدوزر"/>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2236" name="AutoShape 12" descr="نتیجه تصویری برای بولدوزر"/>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2238" name="AutoShape 14" descr="نتیجه تصویری برای بولدوزر"/>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2240" name="Picture 16" descr="تصویر مرتبط"/>
          <p:cNvPicPr>
            <a:picLocks noChangeAspect="1" noChangeArrowheads="1"/>
          </p:cNvPicPr>
          <p:nvPr/>
        </p:nvPicPr>
        <p:blipFill>
          <a:blip r:embed="rId4" cstate="print"/>
          <a:srcRect/>
          <a:stretch>
            <a:fillRect/>
          </a:stretch>
        </p:blipFill>
        <p:spPr bwMode="auto">
          <a:xfrm>
            <a:off x="2014567" y="-1"/>
            <a:ext cx="6303256" cy="4287187"/>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1000"/>
                    </a14:imgEffect>
                  </a14:imgLayer>
                </a14:imgProps>
              </a:ext>
              <a:ext uri="{28A0092B-C50C-407E-A947-70E740481C1C}">
                <a14:useLocalDpi xmlns="" xmlns:a14="http://schemas.microsoft.com/office/drawing/2010/main" val="0"/>
              </a:ext>
            </a:extLst>
          </a:blip>
          <a:srcRect/>
          <a:stretch>
            <a:fillRect/>
          </a:stretch>
        </p:blipFill>
        <p:spPr bwMode="auto">
          <a:xfrm>
            <a:off x="121789" y="152400"/>
            <a:ext cx="8900423" cy="647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02" name="Picture 2" descr="نتیجه تصویری برای لودر"/>
          <p:cNvPicPr>
            <a:picLocks noChangeAspect="1" noChangeArrowheads="1"/>
          </p:cNvPicPr>
          <p:nvPr/>
        </p:nvPicPr>
        <p:blipFill>
          <a:blip r:embed="rId4" cstate="print"/>
          <a:srcRect/>
          <a:stretch>
            <a:fillRect/>
          </a:stretch>
        </p:blipFill>
        <p:spPr bwMode="auto">
          <a:xfrm>
            <a:off x="652602" y="151898"/>
            <a:ext cx="6793228" cy="4637816"/>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55000"/>
                    </a14:imgEffect>
                  </a14:imgLayer>
                </a14:imgProps>
              </a:ext>
              <a:ext uri="{28A0092B-C50C-407E-A947-70E740481C1C}">
                <a14:useLocalDpi xmlns="" xmlns:a14="http://schemas.microsoft.com/office/drawing/2010/main" val="0"/>
              </a:ext>
            </a:extLst>
          </a:blip>
          <a:srcRect/>
          <a:stretch>
            <a:fillRect/>
          </a:stretch>
        </p:blipFill>
        <p:spPr bwMode="auto">
          <a:xfrm>
            <a:off x="986971" y="116112"/>
            <a:ext cx="10129797" cy="655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65866" y="0"/>
            <a:ext cx="8534400" cy="947057"/>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fa-IR" sz="5400" b="1" i="0" u="none" strike="noStrike" kern="1200" cap="none" spc="0" normalizeH="0" baseline="0" noProof="0"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rPr>
              <a:t>داربست</a:t>
            </a:r>
            <a:r>
              <a:rPr kumimoji="0" lang="en-US" sz="5400" b="1" i="0" u="none" strike="noStrike" kern="1200" cap="none" spc="0" normalizeH="0" baseline="0" noProof="0"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rPr>
              <a:t> </a:t>
            </a:r>
            <a:r>
              <a:rPr kumimoji="0" lang="fa-IR" sz="5400" b="1" i="0" u="none" strike="noStrike" kern="1200" cap="none" spc="0" normalizeH="0" baseline="0" noProof="0"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rPr>
              <a:t>ها</a:t>
            </a:r>
            <a:r>
              <a:rPr kumimoji="0" lang="fa-IR" sz="5400" b="1" i="0" u="none" strike="noStrike" kern="1200" cap="none" spc="0" normalizeH="0" baseline="0" noProof="0"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rPr>
              <a:t>:</a:t>
            </a:r>
            <a:endParaRPr kumimoji="0" lang="en-US" sz="5400" b="0" i="0" u="none" strike="noStrike" kern="1200" cap="none" spc="0" normalizeH="0" baseline="0" noProof="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uLnTx/>
              <a:uFillTx/>
              <a:latin typeface="+mj-lt"/>
              <a:ea typeface="+mj-ea"/>
              <a:cs typeface="B Titr" pitchFamily="2" charset="-78"/>
            </a:endParaRPr>
          </a:p>
        </p:txBody>
      </p:sp>
      <p:sp>
        <p:nvSpPr>
          <p:cNvPr id="3" name="Rectangle 2"/>
          <p:cNvSpPr/>
          <p:nvPr/>
        </p:nvSpPr>
        <p:spPr>
          <a:xfrm>
            <a:off x="188686" y="979714"/>
            <a:ext cx="11785599" cy="5032147"/>
          </a:xfrm>
          <a:prstGeom prst="rect">
            <a:avLst/>
          </a:prstGeom>
        </p:spPr>
        <p:txBody>
          <a:bodyPr wrap="square">
            <a:spAutoFit/>
          </a:bodyPr>
          <a:lstStyle/>
          <a:p>
            <a:pPr algn="just" rtl="1">
              <a:lnSpc>
                <a:spcPct val="150000"/>
              </a:lnSpc>
            </a:pPr>
            <a:r>
              <a:rPr lang="fa-IR" sz="2400" b="1" dirty="0" smtClean="0">
                <a:solidFill>
                  <a:srgbClr val="002060"/>
                </a:solidFill>
                <a:cs typeface="B Traffic" pitchFamily="2" charset="-78"/>
              </a:rPr>
              <a:t>داربستها اصولا جايگاههايي هستند كه بمنظور تكيه گاه موقت كارگر يا مصالح ساختماني در مدت اجراي عمليات ساختماني شامل تخريب، تعميرات ، تميزكاري و </a:t>
            </a:r>
            <a:r>
              <a:rPr lang="fa-IR" sz="2400" b="1" dirty="0">
                <a:solidFill>
                  <a:srgbClr val="002060"/>
                </a:solidFill>
                <a:cs typeface="B Traffic" pitchFamily="2" charset="-78"/>
              </a:rPr>
              <a:t>... كه در ارتفاع انجام مي شود بكار ميرود. با وجه به كاربردهاي </a:t>
            </a:r>
            <a:r>
              <a:rPr lang="fa-IR" sz="2400" b="1" dirty="0" smtClean="0">
                <a:solidFill>
                  <a:srgbClr val="002060"/>
                </a:solidFill>
                <a:cs typeface="B Traffic" pitchFamily="2" charset="-78"/>
              </a:rPr>
              <a:t>گوناگون داربستها </a:t>
            </a:r>
            <a:r>
              <a:rPr lang="fa-IR" sz="2400" b="1" dirty="0">
                <a:solidFill>
                  <a:srgbClr val="002060"/>
                </a:solidFill>
                <a:cs typeface="B Traffic" pitchFamily="2" charset="-78"/>
              </a:rPr>
              <a:t>در عمليات ساختماني </a:t>
            </a:r>
            <a:endParaRPr lang="fa-IR" sz="2400" b="1" dirty="0" smtClean="0">
              <a:solidFill>
                <a:srgbClr val="002060"/>
              </a:solidFill>
              <a:cs typeface="B Traffic" pitchFamily="2" charset="-78"/>
            </a:endParaRPr>
          </a:p>
          <a:p>
            <a:pPr algn="just" rtl="1">
              <a:lnSpc>
                <a:spcPct val="150000"/>
              </a:lnSpc>
            </a:pPr>
            <a:r>
              <a:rPr lang="fa-IR" sz="2400" b="1" dirty="0" smtClean="0">
                <a:solidFill>
                  <a:srgbClr val="002060"/>
                </a:solidFill>
                <a:cs typeface="B Traffic" pitchFamily="2" charset="-78"/>
              </a:rPr>
              <a:t>اشكال </a:t>
            </a:r>
            <a:r>
              <a:rPr lang="fa-IR" sz="2400" b="1" dirty="0">
                <a:solidFill>
                  <a:srgbClr val="002060"/>
                </a:solidFill>
                <a:cs typeface="B Traffic" pitchFamily="2" charset="-78"/>
              </a:rPr>
              <a:t>مختلفي از آنها استفاده مي شود</a:t>
            </a:r>
            <a:r>
              <a:rPr lang="fa-IR" sz="2400" b="1" dirty="0" smtClean="0">
                <a:solidFill>
                  <a:srgbClr val="002060"/>
                </a:solidFill>
                <a:cs typeface="B Traffic" pitchFamily="2" charset="-78"/>
              </a:rPr>
              <a:t>:</a:t>
            </a:r>
          </a:p>
          <a:p>
            <a:pPr algn="just" rtl="1">
              <a:lnSpc>
                <a:spcPct val="150000"/>
              </a:lnSpc>
            </a:pPr>
            <a:r>
              <a:rPr lang="fa-IR" sz="2400" b="1" dirty="0">
                <a:solidFill>
                  <a:srgbClr val="002060"/>
                </a:solidFill>
                <a:cs typeface="B Traffic" pitchFamily="2" charset="-78"/>
              </a:rPr>
              <a:t>1) داربستهاي ساده</a:t>
            </a:r>
          </a:p>
          <a:p>
            <a:pPr algn="just" rtl="1">
              <a:lnSpc>
                <a:spcPct val="150000"/>
              </a:lnSpc>
            </a:pPr>
            <a:r>
              <a:rPr lang="fa-IR" sz="2400" b="1" dirty="0">
                <a:solidFill>
                  <a:srgbClr val="002060"/>
                </a:solidFill>
                <a:cs typeface="B Traffic" pitchFamily="2" charset="-78"/>
              </a:rPr>
              <a:t>2) داربستهاي مستقل</a:t>
            </a:r>
          </a:p>
          <a:p>
            <a:pPr algn="just" rtl="1">
              <a:lnSpc>
                <a:spcPct val="150000"/>
              </a:lnSpc>
            </a:pPr>
            <a:r>
              <a:rPr lang="fa-IR" sz="2400" b="1" dirty="0">
                <a:solidFill>
                  <a:srgbClr val="002060"/>
                </a:solidFill>
                <a:cs typeface="B Traffic" pitchFamily="2" charset="-78"/>
              </a:rPr>
              <a:t>3) داربستهاي معلق</a:t>
            </a:r>
          </a:p>
          <a:p>
            <a:pPr algn="just" rtl="1">
              <a:lnSpc>
                <a:spcPct val="150000"/>
              </a:lnSpc>
            </a:pPr>
            <a:r>
              <a:rPr lang="fa-IR" sz="2400" b="1" dirty="0">
                <a:solidFill>
                  <a:srgbClr val="002060"/>
                </a:solidFill>
                <a:cs typeface="B Traffic" pitchFamily="2" charset="-78"/>
              </a:rPr>
              <a:t>4) داربستهاي قابل نوسان</a:t>
            </a:r>
          </a:p>
          <a:p>
            <a:pPr algn="just" rtl="1">
              <a:lnSpc>
                <a:spcPct val="150000"/>
              </a:lnSpc>
            </a:pPr>
            <a:r>
              <a:rPr lang="fa-IR" sz="2400" b="1" dirty="0">
                <a:solidFill>
                  <a:srgbClr val="002060"/>
                </a:solidFill>
                <a:cs typeface="B Traffic" pitchFamily="2" charset="-78"/>
              </a:rPr>
              <a:t>5) داربستهاي پيش آمده</a:t>
            </a:r>
            <a:endParaRPr lang="en-US" sz="2400"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Zcc\Desktop\22068_89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6571" y="211818"/>
            <a:ext cx="4304344" cy="479561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476581" y="5519058"/>
            <a:ext cx="3432350" cy="923330"/>
          </a:xfrm>
          <a:prstGeom prst="rect">
            <a:avLst/>
          </a:prstGeom>
        </p:spPr>
        <p:txBody>
          <a:bodyPr wrap="none">
            <a:spAutoFit/>
          </a:bodyPr>
          <a:lstStyle/>
          <a:p>
            <a:pPr algn="r"/>
            <a:r>
              <a:rPr lang="fa-IR" sz="54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داربست </a:t>
            </a:r>
            <a:r>
              <a:rPr lang="fa-IR" sz="54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ساده</a:t>
            </a:r>
            <a:endParaRPr lang="en-US" sz="54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endParaRPr>
          </a:p>
        </p:txBody>
      </p:sp>
      <p:sp>
        <p:nvSpPr>
          <p:cNvPr id="5" name="Rectangle 4"/>
          <p:cNvSpPr/>
          <p:nvPr/>
        </p:nvSpPr>
        <p:spPr>
          <a:xfrm>
            <a:off x="6747558" y="406400"/>
            <a:ext cx="3433953" cy="923330"/>
          </a:xfrm>
          <a:prstGeom prst="rect">
            <a:avLst/>
          </a:prstGeom>
        </p:spPr>
        <p:txBody>
          <a:bodyPr wrap="none">
            <a:spAutoFit/>
          </a:bodyPr>
          <a:lstStyle/>
          <a:p>
            <a:pPr algn="r"/>
            <a:r>
              <a:rPr lang="fa-IR" sz="54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داربست </a:t>
            </a:r>
            <a:r>
              <a:rPr lang="fa-IR" sz="54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معلق</a:t>
            </a:r>
          </a:p>
        </p:txBody>
      </p:sp>
      <p:pic>
        <p:nvPicPr>
          <p:cNvPr id="48132" name="Picture 4" descr="تصویر مرتبط"/>
          <p:cNvPicPr>
            <a:picLocks noChangeAspect="1" noChangeArrowheads="1"/>
          </p:cNvPicPr>
          <p:nvPr/>
        </p:nvPicPr>
        <p:blipFill>
          <a:blip r:embed="rId3" cstate="print"/>
          <a:srcRect/>
          <a:stretch>
            <a:fillRect/>
          </a:stretch>
        </p:blipFill>
        <p:spPr bwMode="auto">
          <a:xfrm>
            <a:off x="6808561" y="1309234"/>
            <a:ext cx="3569154" cy="499965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258" y="258580"/>
            <a:ext cx="11684000" cy="2031325"/>
          </a:xfrm>
          <a:prstGeom prst="rect">
            <a:avLst/>
          </a:prstGeom>
        </p:spPr>
        <p:txBody>
          <a:bodyPr wrap="square">
            <a:spAutoFit/>
          </a:bodyPr>
          <a:lstStyle/>
          <a:p>
            <a:pPr algn="just" rtl="1"/>
            <a:r>
              <a:rPr lang="fa-IR" sz="54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بالابر:</a:t>
            </a:r>
          </a:p>
          <a:p>
            <a:pPr algn="just" rtl="1"/>
            <a:r>
              <a:rPr lang="fa-IR" sz="2400" b="1" dirty="0" smtClean="0">
                <a:solidFill>
                  <a:srgbClr val="002060"/>
                </a:solidFill>
                <a:cs typeface="B Traffic" pitchFamily="2" charset="-78"/>
              </a:rPr>
              <a:t>بالابَر يكى از وسايل در ساختمان سازى است كه از آن براى بالا و پايين بردن مصالح ساختمانى به طبقات بالا جهت ساخت و ساز استفاده میشود.بالابرهاى كارگاهى داراى يك موتور و يك طبلك براى بالا كشيدن بار، مثلاً از چاه معدن هستند</a:t>
            </a:r>
            <a:r>
              <a:rPr lang="fa-IR" dirty="0" smtClean="0"/>
              <a:t>.</a:t>
            </a:r>
            <a:endParaRPr lang="fa-IR" dirty="0"/>
          </a:p>
        </p:txBody>
      </p:sp>
      <p:pic>
        <p:nvPicPr>
          <p:cNvPr id="208898" name="Picture 2"/>
          <p:cNvPicPr>
            <a:picLocks noChangeAspect="1" noChangeArrowheads="1"/>
          </p:cNvPicPr>
          <p:nvPr/>
        </p:nvPicPr>
        <p:blipFill>
          <a:blip r:embed="rId2" cstate="print"/>
          <a:srcRect/>
          <a:stretch>
            <a:fillRect/>
          </a:stretch>
        </p:blipFill>
        <p:spPr bwMode="auto">
          <a:xfrm>
            <a:off x="898979" y="2125423"/>
            <a:ext cx="4355193" cy="4413262"/>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57600" y="0"/>
            <a:ext cx="8534400" cy="758952"/>
          </a:xfrm>
          <a:prstGeom prst="rect">
            <a:avLst/>
          </a:prstGeom>
          <a:effectLst>
            <a:outerShdw blurRad="25400" dir="17880000">
              <a:srgbClr val="000000">
                <a:alpha val="46000"/>
              </a:srgbClr>
            </a:outerShdw>
          </a:effectLst>
        </p:spPr>
        <p:txBody>
          <a:bodyPr vert="horz" lIns="91440" tIns="45720" rIns="91440" bIns="45720" rtlCol="0" anchor="b">
            <a:normAutofit fontScale="62500" lnSpcReduction="200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fa-IR" sz="64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مهمترين خطرات مربوط به داربستها عبارتند از:</a:t>
            </a:r>
            <a:endParaRPr lang="en-US" sz="64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endParaRPr>
          </a:p>
        </p:txBody>
      </p:sp>
      <p:sp>
        <p:nvSpPr>
          <p:cNvPr id="3" name="Rectangle 2"/>
          <p:cNvSpPr/>
          <p:nvPr/>
        </p:nvSpPr>
        <p:spPr>
          <a:xfrm>
            <a:off x="286657" y="867229"/>
            <a:ext cx="11731171" cy="6093976"/>
          </a:xfrm>
          <a:prstGeom prst="rect">
            <a:avLst/>
          </a:prstGeom>
        </p:spPr>
        <p:txBody>
          <a:bodyPr wrap="square">
            <a:spAutoFit/>
          </a:bodyPr>
          <a:lstStyle/>
          <a:p>
            <a:pPr algn="justLow" rtl="1">
              <a:lnSpc>
                <a:spcPct val="150000"/>
              </a:lnSpc>
            </a:pPr>
            <a:r>
              <a:rPr lang="fa-IR" sz="2000" b="1" dirty="0" smtClean="0">
                <a:solidFill>
                  <a:srgbClr val="002060"/>
                </a:solidFill>
                <a:cs typeface="B Traffic" pitchFamily="2" charset="-78"/>
              </a:rPr>
              <a:t>1) سقوط </a:t>
            </a:r>
            <a:r>
              <a:rPr lang="fa-IR" sz="2000" b="1" dirty="0">
                <a:solidFill>
                  <a:srgbClr val="002060"/>
                </a:solidFill>
                <a:cs typeface="B Traffic" pitchFamily="2" charset="-78"/>
              </a:rPr>
              <a:t>از ارتفاع : زماني كه فرد از داربست بالا يا پايين مي رود ومكانهايي </a:t>
            </a:r>
            <a:r>
              <a:rPr lang="fa-IR" sz="2000" b="1" dirty="0" smtClean="0">
                <a:solidFill>
                  <a:srgbClr val="002060"/>
                </a:solidFill>
                <a:cs typeface="B Traffic" pitchFamily="2" charset="-78"/>
              </a:rPr>
              <a:t>كه حفاظ </a:t>
            </a:r>
            <a:r>
              <a:rPr lang="fa-IR" sz="2000" b="1" dirty="0">
                <a:solidFill>
                  <a:srgbClr val="002060"/>
                </a:solidFill>
                <a:cs typeface="B Traffic" pitchFamily="2" charset="-78"/>
              </a:rPr>
              <a:t>مناسب نصب نشده است .براي پيشگيري از خطرات مربوط به </a:t>
            </a:r>
            <a:r>
              <a:rPr lang="fa-IR" sz="2000" b="1" dirty="0" smtClean="0">
                <a:solidFill>
                  <a:srgbClr val="002060"/>
                </a:solidFill>
                <a:cs typeface="B Traffic" pitchFamily="2" charset="-78"/>
              </a:rPr>
              <a:t>سقوط افراد </a:t>
            </a:r>
            <a:r>
              <a:rPr lang="fa-IR" sz="2000" b="1" dirty="0">
                <a:solidFill>
                  <a:srgbClr val="002060"/>
                </a:solidFill>
                <a:cs typeface="B Traffic" pitchFamily="2" charset="-78"/>
              </a:rPr>
              <a:t>از كمربندهاي تعليق براي جلوگيري از سقوط فرد استفاده شود .</a:t>
            </a:r>
            <a:r>
              <a:rPr lang="fa-IR" sz="2000" b="1" dirty="0" smtClean="0">
                <a:solidFill>
                  <a:srgbClr val="002060"/>
                </a:solidFill>
                <a:cs typeface="B Traffic" pitchFamily="2" charset="-78"/>
              </a:rPr>
              <a:t>حفاظها وموانع </a:t>
            </a:r>
            <a:r>
              <a:rPr lang="fa-IR" sz="2000" b="1" dirty="0">
                <a:solidFill>
                  <a:srgbClr val="002060"/>
                </a:solidFill>
                <a:cs typeface="B Traffic" pitchFamily="2" charset="-78"/>
              </a:rPr>
              <a:t>ايمني مانند دستگيره </a:t>
            </a:r>
            <a:r>
              <a:rPr lang="fa-IR" sz="2000" b="1" dirty="0" smtClean="0">
                <a:solidFill>
                  <a:srgbClr val="002060"/>
                </a:solidFill>
                <a:cs typeface="B Traffic" pitchFamily="2" charset="-78"/>
              </a:rPr>
              <a:t>ها و نرده </a:t>
            </a:r>
            <a:r>
              <a:rPr lang="fa-IR" sz="2000" b="1" dirty="0">
                <a:solidFill>
                  <a:srgbClr val="002060"/>
                </a:solidFill>
                <a:cs typeface="B Traffic" pitchFamily="2" charset="-78"/>
              </a:rPr>
              <a:t>هاي بالايي ومياني حتما نصب شوند</a:t>
            </a:r>
            <a:r>
              <a:rPr lang="fa-IR" sz="2000" b="1" dirty="0" smtClean="0">
                <a:solidFill>
                  <a:srgbClr val="002060"/>
                </a:solidFill>
                <a:cs typeface="B Traffic" pitchFamily="2" charset="-78"/>
              </a:rPr>
              <a:t>.</a:t>
            </a:r>
          </a:p>
          <a:p>
            <a:pPr algn="justLow" rtl="1">
              <a:lnSpc>
                <a:spcPct val="150000"/>
              </a:lnSpc>
            </a:pPr>
            <a:r>
              <a:rPr lang="fa-IR" sz="2000" b="1" dirty="0">
                <a:solidFill>
                  <a:srgbClr val="002060"/>
                </a:solidFill>
                <a:cs typeface="B Traffic" pitchFamily="2" charset="-78"/>
              </a:rPr>
              <a:t>2) برخورد سر با اشياء : براي پيشگيري از اين خطر از كلاههاي ايمني به </a:t>
            </a:r>
            <a:r>
              <a:rPr lang="fa-IR" sz="2000" b="1" dirty="0" smtClean="0">
                <a:solidFill>
                  <a:srgbClr val="002060"/>
                </a:solidFill>
                <a:cs typeface="B Traffic" pitchFamily="2" charset="-78"/>
              </a:rPr>
              <a:t>همراه چانه </a:t>
            </a:r>
            <a:r>
              <a:rPr lang="fa-IR" sz="2000" b="1" dirty="0">
                <a:solidFill>
                  <a:srgbClr val="002060"/>
                </a:solidFill>
                <a:cs typeface="B Traffic" pitchFamily="2" charset="-78"/>
              </a:rPr>
              <a:t>بند استفاده شود .در بالاي محل كار تور ايمني نصب شود و از قرنيز </a:t>
            </a:r>
            <a:r>
              <a:rPr lang="fa-IR" sz="2000" b="1" dirty="0" smtClean="0">
                <a:solidFill>
                  <a:srgbClr val="002060"/>
                </a:solidFill>
                <a:cs typeface="B Traffic" pitchFamily="2" charset="-78"/>
              </a:rPr>
              <a:t>براي لبه </a:t>
            </a:r>
            <a:r>
              <a:rPr lang="fa-IR" sz="2000" b="1" dirty="0">
                <a:solidFill>
                  <a:srgbClr val="002060"/>
                </a:solidFill>
                <a:cs typeface="B Traffic" pitchFamily="2" charset="-78"/>
              </a:rPr>
              <a:t>هاي محل كار استفاده كنيد </a:t>
            </a:r>
            <a:r>
              <a:rPr lang="fa-IR" sz="2000" b="1" dirty="0" smtClean="0">
                <a:solidFill>
                  <a:srgbClr val="002060"/>
                </a:solidFill>
                <a:cs typeface="B Traffic" pitchFamily="2" charset="-78"/>
              </a:rPr>
              <a:t>.</a:t>
            </a:r>
          </a:p>
          <a:p>
            <a:pPr algn="justLow" rtl="1">
              <a:lnSpc>
                <a:spcPct val="150000"/>
              </a:lnSpc>
            </a:pPr>
            <a:r>
              <a:rPr lang="fa-IR" sz="2000" b="1" dirty="0" smtClean="0">
                <a:solidFill>
                  <a:srgbClr val="002060"/>
                </a:solidFill>
                <a:cs typeface="B Traffic" pitchFamily="2" charset="-78"/>
              </a:rPr>
              <a:t>3) خطر برق گرفتگي : هنگام كار در ارتفاع وبالاي داربست مراقب تجهيزات وخطوط انتقال برق باشيدوحتما فاصله ايمن را رعايت كنيد.</a:t>
            </a:r>
          </a:p>
          <a:p>
            <a:pPr algn="justLow" rtl="1">
              <a:lnSpc>
                <a:spcPct val="150000"/>
              </a:lnSpc>
            </a:pPr>
            <a:r>
              <a:rPr lang="fa-IR" sz="2000" b="1" dirty="0" smtClean="0">
                <a:solidFill>
                  <a:srgbClr val="002060"/>
                </a:solidFill>
                <a:cs typeface="B Traffic" pitchFamily="2" charset="-78"/>
              </a:rPr>
              <a:t>4) ريزش داربست : براي پيشگيري از خطرريزش وسقوط داربست حتما از مواد و مصالح مناسب استفاده نماييد .لوله هاي داربست را محكم وخوب ببنديد.محل استقرار داربست سفت ومحكم باشد .داربست به سازه اصلي(ساختمان،استراكچر و..)بسته شود .</a:t>
            </a:r>
          </a:p>
          <a:p>
            <a:pPr algn="justLow" rtl="1">
              <a:lnSpc>
                <a:spcPct val="150000"/>
              </a:lnSpc>
            </a:pPr>
            <a:r>
              <a:rPr lang="fa-IR" sz="2000" b="1" dirty="0" smtClean="0">
                <a:solidFill>
                  <a:srgbClr val="002060"/>
                </a:solidFill>
                <a:cs typeface="B Traffic" pitchFamily="2" charset="-78"/>
              </a:rPr>
              <a:t>5) عدم تخته پوشي :در بكار بردن مصالح داربست نبايد سهل انگاري شود.كاملا سطح محل كار را با تخته مناسب بپوشانيد .</a:t>
            </a:r>
            <a:endParaRPr lang="en-US" sz="2000" b="1" dirty="0" smtClean="0">
              <a:solidFill>
                <a:srgbClr val="002060"/>
              </a:solidFill>
              <a:cs typeface="B Traffic" pitchFamily="2" charset="-78"/>
            </a:endParaRPr>
          </a:p>
          <a:p>
            <a:pPr algn="justLow" rtl="1">
              <a:lnSpc>
                <a:spcPct val="150000"/>
              </a:lnSpc>
            </a:pPr>
            <a:endParaRPr lang="en-US" sz="2000"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نتیجه تصویری برای حریم خطوط برق"/>
          <p:cNvPicPr>
            <a:picLocks noChangeAspect="1" noChangeArrowheads="1"/>
          </p:cNvPicPr>
          <p:nvPr/>
        </p:nvPicPr>
        <p:blipFill>
          <a:blip r:embed="rId2" cstate="print"/>
          <a:srcRect/>
          <a:stretch>
            <a:fillRect/>
          </a:stretch>
        </p:blipFill>
        <p:spPr bwMode="auto">
          <a:xfrm>
            <a:off x="508000" y="307271"/>
            <a:ext cx="11263086" cy="6211287"/>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837633" y="304794"/>
            <a:ext cx="2412420" cy="758952"/>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a-IR" sz="7200" b="1" i="0" u="none" strike="noStrike" kern="1200" cap="none" spc="0" normalizeH="0" baseline="0" noProof="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j-lt"/>
                <a:ea typeface="+mj-ea"/>
                <a:cs typeface="Afra" pitchFamily="2" charset="-78"/>
              </a:rPr>
              <a:t> </a:t>
            </a:r>
            <a:r>
              <a:rPr lang="fa-IR" sz="40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نردبان ها</a:t>
            </a:r>
            <a:endParaRPr lang="en-US" sz="40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endParaRPr>
          </a:p>
        </p:txBody>
      </p:sp>
      <p:sp>
        <p:nvSpPr>
          <p:cNvPr id="3" name="Rectangle 2"/>
          <p:cNvSpPr/>
          <p:nvPr/>
        </p:nvSpPr>
        <p:spPr>
          <a:xfrm>
            <a:off x="7068457" y="830952"/>
            <a:ext cx="4949368" cy="5170646"/>
          </a:xfrm>
          <a:prstGeom prst="rect">
            <a:avLst/>
          </a:prstGeom>
        </p:spPr>
        <p:txBody>
          <a:bodyPr wrap="square">
            <a:spAutoFit/>
          </a:bodyPr>
          <a:lstStyle/>
          <a:p>
            <a:pPr algn="r" rtl="1">
              <a:lnSpc>
                <a:spcPct val="150000"/>
              </a:lnSpc>
            </a:pPr>
            <a:r>
              <a:rPr lang="fa-IR" sz="2000" b="1" dirty="0">
                <a:solidFill>
                  <a:srgbClr val="002060"/>
                </a:solidFill>
                <a:cs typeface="B Traffic" pitchFamily="2" charset="-78"/>
              </a:rPr>
              <a:t>نردبانها در عمليات ساختماني كاربرد فراواني دارند و بر اين اساس </a:t>
            </a:r>
            <a:r>
              <a:rPr lang="fa-IR" sz="2000" b="1" dirty="0" smtClean="0">
                <a:solidFill>
                  <a:srgbClr val="002060"/>
                </a:solidFill>
                <a:cs typeface="B Traffic" pitchFamily="2" charset="-78"/>
              </a:rPr>
              <a:t>اشكال مختلفي </a:t>
            </a:r>
            <a:r>
              <a:rPr lang="fa-IR" sz="2000" b="1" dirty="0">
                <a:solidFill>
                  <a:srgbClr val="002060"/>
                </a:solidFill>
                <a:cs typeface="B Traffic" pitchFamily="2" charset="-78"/>
              </a:rPr>
              <a:t>از آنها نيز وجود دارد:</a:t>
            </a:r>
          </a:p>
          <a:p>
            <a:pPr algn="r" rtl="1">
              <a:lnSpc>
                <a:spcPct val="150000"/>
              </a:lnSpc>
            </a:pPr>
            <a:r>
              <a:rPr lang="fa-IR" sz="2000" b="1" dirty="0">
                <a:solidFill>
                  <a:srgbClr val="002060"/>
                </a:solidFill>
                <a:cs typeface="B Traffic" pitchFamily="2" charset="-78"/>
              </a:rPr>
              <a:t>الف) نردبانهاي ثابت</a:t>
            </a:r>
          </a:p>
          <a:p>
            <a:pPr algn="r" rtl="1">
              <a:lnSpc>
                <a:spcPct val="150000"/>
              </a:lnSpc>
            </a:pPr>
            <a:r>
              <a:rPr lang="fa-IR" sz="2000" b="1" dirty="0">
                <a:solidFill>
                  <a:srgbClr val="002060"/>
                </a:solidFill>
                <a:cs typeface="B Traffic" pitchFamily="2" charset="-78"/>
              </a:rPr>
              <a:t>ب ) نردبانهاي پرتابل و يا قابل حمل</a:t>
            </a:r>
          </a:p>
          <a:p>
            <a:pPr algn="r" rtl="1">
              <a:lnSpc>
                <a:spcPct val="150000"/>
              </a:lnSpc>
            </a:pPr>
            <a:r>
              <a:rPr lang="fa-IR" sz="2000" b="1" dirty="0">
                <a:solidFill>
                  <a:srgbClr val="002060"/>
                </a:solidFill>
                <a:cs typeface="B Traffic" pitchFamily="2" charset="-78"/>
              </a:rPr>
              <a:t>ج ) نردبانهاي كشويي</a:t>
            </a:r>
          </a:p>
          <a:p>
            <a:pPr algn="r" rtl="1">
              <a:lnSpc>
                <a:spcPct val="150000"/>
              </a:lnSpc>
            </a:pPr>
            <a:r>
              <a:rPr lang="fa-IR" sz="2000" b="1" dirty="0">
                <a:solidFill>
                  <a:srgbClr val="002060"/>
                </a:solidFill>
                <a:cs typeface="B Traffic" pitchFamily="2" charset="-78"/>
              </a:rPr>
              <a:t>د ) نردبانهاي لولا دار</a:t>
            </a:r>
          </a:p>
          <a:p>
            <a:pPr algn="r" rtl="1">
              <a:lnSpc>
                <a:spcPct val="150000"/>
              </a:lnSpc>
            </a:pPr>
            <a:r>
              <a:rPr lang="fa-IR" sz="2000" b="1" dirty="0">
                <a:solidFill>
                  <a:srgbClr val="002060"/>
                </a:solidFill>
                <a:cs typeface="B Traffic" pitchFamily="2" charset="-78"/>
              </a:rPr>
              <a:t>خطرات مربوط به نردبانها بيشتر مربوط به سقوط از آنهاست. كارگران </a:t>
            </a:r>
            <a:r>
              <a:rPr lang="fa-IR" sz="2000" b="1" dirty="0" smtClean="0">
                <a:solidFill>
                  <a:srgbClr val="002060"/>
                </a:solidFill>
                <a:cs typeface="B Traffic" pitchFamily="2" charset="-78"/>
              </a:rPr>
              <a:t>بيشتر بعلت </a:t>
            </a:r>
            <a:r>
              <a:rPr lang="fa-IR" sz="2000" b="1" dirty="0">
                <a:solidFill>
                  <a:srgbClr val="002060"/>
                </a:solidFill>
                <a:cs typeface="B Traffic" pitchFamily="2" charset="-78"/>
              </a:rPr>
              <a:t>واژگوني نردبانها و عدم تعادل بر روي نردبان دچار سقوط مي </a:t>
            </a:r>
            <a:r>
              <a:rPr lang="fa-IR" sz="2000" b="1" dirty="0" smtClean="0">
                <a:solidFill>
                  <a:srgbClr val="002060"/>
                </a:solidFill>
                <a:cs typeface="B Traffic" pitchFamily="2" charset="-78"/>
              </a:rPr>
              <a:t>شوند </a:t>
            </a:r>
            <a:r>
              <a:rPr lang="fa-IR" sz="2000" b="1" dirty="0">
                <a:solidFill>
                  <a:srgbClr val="002060"/>
                </a:solidFill>
                <a:cs typeface="B Traffic" pitchFamily="2" charset="-78"/>
              </a:rPr>
              <a:t>.</a:t>
            </a:r>
            <a:endParaRPr lang="en-US" sz="2000" b="1" dirty="0">
              <a:solidFill>
                <a:srgbClr val="002060"/>
              </a:solidFill>
              <a:cs typeface="B Traffic" pitchFamily="2" charset="-78"/>
            </a:endParaRPr>
          </a:p>
        </p:txBody>
      </p:sp>
      <p:pic>
        <p:nvPicPr>
          <p:cNvPr id="5" name="Picture 2" descr="C:\Users\Zcc\Desktop\150px-Ladder_and_telegraph_pol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5057" y="199571"/>
            <a:ext cx="2514600" cy="375513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3995361" y="5283210"/>
            <a:ext cx="2787943" cy="1015663"/>
          </a:xfrm>
          <a:prstGeom prst="rect">
            <a:avLst/>
          </a:prstGeom>
        </p:spPr>
        <p:txBody>
          <a:bodyPr wrap="square">
            <a:spAutoFit/>
          </a:bodyPr>
          <a:lstStyle/>
          <a:p>
            <a:pPr algn="r">
              <a:lnSpc>
                <a:spcPct val="150000"/>
              </a:lnSpc>
            </a:pPr>
            <a:r>
              <a:rPr lang="fa-IR" sz="40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نردبان كشويي</a:t>
            </a:r>
            <a:endParaRPr lang="fa-IR" sz="40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endParaRPr>
          </a:p>
        </p:txBody>
      </p:sp>
      <p:pic>
        <p:nvPicPr>
          <p:cNvPr id="22530" name="Picture 2" descr="تصویر مرتبط"/>
          <p:cNvPicPr>
            <a:picLocks noChangeAspect="1" noChangeArrowheads="1"/>
          </p:cNvPicPr>
          <p:nvPr/>
        </p:nvPicPr>
        <p:blipFill>
          <a:blip r:embed="rId3" cstate="print"/>
          <a:srcRect/>
          <a:stretch>
            <a:fillRect/>
          </a:stretch>
        </p:blipFill>
        <p:spPr bwMode="auto">
          <a:xfrm>
            <a:off x="1307646" y="3079975"/>
            <a:ext cx="2543175" cy="3362326"/>
          </a:xfrm>
          <a:prstGeom prst="rect">
            <a:avLst/>
          </a:prstGeom>
          <a:noFill/>
        </p:spPr>
      </p:pic>
      <p:sp>
        <p:nvSpPr>
          <p:cNvPr id="6" name="Rectangle 5"/>
          <p:cNvSpPr/>
          <p:nvPr/>
        </p:nvSpPr>
        <p:spPr>
          <a:xfrm>
            <a:off x="0" y="5711376"/>
            <a:ext cx="2300630" cy="707886"/>
          </a:xfrm>
          <a:prstGeom prst="rect">
            <a:avLst/>
          </a:prstGeom>
        </p:spPr>
        <p:txBody>
          <a:bodyPr wrap="none">
            <a:spAutoFit/>
          </a:bodyPr>
          <a:lstStyle/>
          <a:p>
            <a:r>
              <a:rPr lang="fa-IR" sz="40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نردبان </a:t>
            </a:r>
            <a:r>
              <a:rPr lang="fa-IR" sz="40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ثابت</a:t>
            </a:r>
            <a:endParaRPr lang="en-US" sz="40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endParaRPr>
          </a:p>
        </p:txBody>
      </p:sp>
      <p:pic>
        <p:nvPicPr>
          <p:cNvPr id="22532" name="Picture 4" descr="تصویر مرتبط"/>
          <p:cNvPicPr>
            <a:picLocks noChangeAspect="1" noChangeArrowheads="1"/>
          </p:cNvPicPr>
          <p:nvPr/>
        </p:nvPicPr>
        <p:blipFill>
          <a:blip r:embed="rId4" cstate="print"/>
          <a:srcRect/>
          <a:stretch>
            <a:fillRect/>
          </a:stretch>
        </p:blipFill>
        <p:spPr bwMode="auto">
          <a:xfrm>
            <a:off x="4007304" y="1103086"/>
            <a:ext cx="2799896" cy="4265159"/>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343" y="235857"/>
            <a:ext cx="11502572" cy="1900520"/>
          </a:xfrm>
          <a:prstGeom prst="rect">
            <a:avLst/>
          </a:prstGeom>
        </p:spPr>
        <p:txBody>
          <a:bodyPr wrap="square">
            <a:spAutoFit/>
          </a:bodyPr>
          <a:lstStyle/>
          <a:p>
            <a:pPr algn="just" rtl="1">
              <a:lnSpc>
                <a:spcPct val="150000"/>
              </a:lnSpc>
            </a:pPr>
            <a:r>
              <a:rPr lang="fa-IR" sz="2000" b="1" dirty="0">
                <a:solidFill>
                  <a:srgbClr val="002060"/>
                </a:solidFill>
                <a:cs typeface="B Traffic" pitchFamily="2" charset="-78"/>
              </a:rPr>
              <a:t>مسئله استحكام نردبانها از اهميت بسزايي برخوردار است و بايد به آن </a:t>
            </a:r>
            <a:r>
              <a:rPr lang="fa-IR" sz="2000" b="1" dirty="0" smtClean="0">
                <a:solidFill>
                  <a:srgbClr val="002060"/>
                </a:solidFill>
                <a:cs typeface="B Traffic" pitchFamily="2" charset="-78"/>
              </a:rPr>
              <a:t>توجه داشت</a:t>
            </a:r>
            <a:r>
              <a:rPr lang="fa-IR" sz="2000" b="1" dirty="0">
                <a:solidFill>
                  <a:srgbClr val="002060"/>
                </a:solidFill>
                <a:cs typeface="B Traffic" pitchFamily="2" charset="-78"/>
              </a:rPr>
              <a:t>. بهيچ عنوان از </a:t>
            </a:r>
            <a:r>
              <a:rPr lang="fa-IR" sz="2000" b="1" dirty="0" smtClean="0">
                <a:solidFill>
                  <a:srgbClr val="002060"/>
                </a:solidFill>
                <a:cs typeface="B Traffic" pitchFamily="2" charset="-78"/>
              </a:rPr>
              <a:t>نردبانهاي </a:t>
            </a:r>
            <a:r>
              <a:rPr lang="fa-IR" sz="2000" b="1" dirty="0">
                <a:solidFill>
                  <a:srgbClr val="002060"/>
                </a:solidFill>
                <a:cs typeface="B Traffic" pitchFamily="2" charset="-78"/>
              </a:rPr>
              <a:t>پوسيده چوبي و يا فلزي نبايد استفاده </a:t>
            </a:r>
            <a:r>
              <a:rPr lang="fa-IR" sz="2000" b="1" dirty="0" smtClean="0">
                <a:solidFill>
                  <a:srgbClr val="002060"/>
                </a:solidFill>
                <a:cs typeface="B Traffic" pitchFamily="2" charset="-78"/>
              </a:rPr>
              <a:t>شود. استفاده </a:t>
            </a:r>
            <a:r>
              <a:rPr lang="fa-IR" sz="2000" b="1" dirty="0">
                <a:solidFill>
                  <a:srgbClr val="002060"/>
                </a:solidFill>
                <a:cs typeface="B Traffic" pitchFamily="2" charset="-78"/>
              </a:rPr>
              <a:t>از نردبانهاي فلزي به دليل استحكام بيشتر ،بر نردبانهاي چوبي </a:t>
            </a:r>
            <a:r>
              <a:rPr lang="fa-IR" sz="2000" b="1" dirty="0" smtClean="0">
                <a:solidFill>
                  <a:srgbClr val="002060"/>
                </a:solidFill>
                <a:cs typeface="B Traffic" pitchFamily="2" charset="-78"/>
              </a:rPr>
              <a:t>ارجحيت دارد </a:t>
            </a:r>
            <a:r>
              <a:rPr lang="fa-IR" sz="2000" b="1" dirty="0">
                <a:solidFill>
                  <a:srgbClr val="002060"/>
                </a:solidFill>
                <a:cs typeface="B Traffic" pitchFamily="2" charset="-78"/>
              </a:rPr>
              <a:t>ولي چنانچه از نردبانهاي چوبي استفاده مي شود ، بايد از چوب </a:t>
            </a:r>
            <a:r>
              <a:rPr lang="fa-IR" sz="2000" b="1" dirty="0" smtClean="0">
                <a:solidFill>
                  <a:srgbClr val="002060"/>
                </a:solidFill>
                <a:cs typeface="B Traffic" pitchFamily="2" charset="-78"/>
              </a:rPr>
              <a:t>محكم ساخته </a:t>
            </a:r>
            <a:r>
              <a:rPr lang="fa-IR" sz="2000" b="1" dirty="0">
                <a:solidFill>
                  <a:srgbClr val="002060"/>
                </a:solidFill>
                <a:cs typeface="B Traffic" pitchFamily="2" charset="-78"/>
              </a:rPr>
              <a:t>شده ، پله هاي آن سالم و كامل باشد و قبل از استفاده بايد مطمئن </a:t>
            </a:r>
            <a:r>
              <a:rPr lang="fa-IR" sz="2000" b="1" dirty="0" smtClean="0">
                <a:solidFill>
                  <a:srgbClr val="002060"/>
                </a:solidFill>
                <a:cs typeface="B Traffic" pitchFamily="2" charset="-78"/>
              </a:rPr>
              <a:t>شد كه </a:t>
            </a:r>
            <a:r>
              <a:rPr lang="fa-IR" sz="2000" b="1" dirty="0">
                <a:solidFill>
                  <a:srgbClr val="002060"/>
                </a:solidFill>
                <a:cs typeface="B Traffic" pitchFamily="2" charset="-78"/>
              </a:rPr>
              <a:t>زبانه هاي هر پله بطور صحيح و محكم در گامهاي دو بازو قرار گرفته باشد.</a:t>
            </a:r>
            <a:endParaRPr lang="en-US" sz="2000" b="1" dirty="0">
              <a:solidFill>
                <a:srgbClr val="002060"/>
              </a:solidFill>
              <a:cs typeface="B Traffic" pitchFamily="2" charset="-78"/>
            </a:endParaRPr>
          </a:p>
        </p:txBody>
      </p:sp>
      <p:sp>
        <p:nvSpPr>
          <p:cNvPr id="4" name="Rectangle 3"/>
          <p:cNvSpPr/>
          <p:nvPr/>
        </p:nvSpPr>
        <p:spPr>
          <a:xfrm>
            <a:off x="5905444" y="2300905"/>
            <a:ext cx="5888150" cy="523220"/>
          </a:xfrm>
          <a:prstGeom prst="rect">
            <a:avLst/>
          </a:prstGeom>
        </p:spPr>
        <p:txBody>
          <a:bodyPr wrap="none">
            <a:spAutoFit/>
          </a:bodyPr>
          <a:lstStyle/>
          <a:p>
            <a:r>
              <a:rPr lang="fa-IR" sz="2800" b="1" dirty="0" smtClean="0">
                <a:solidFill>
                  <a:srgbClr val="FF0000"/>
                </a:solidFill>
                <a:cs typeface="B Titr" pitchFamily="2" charset="-78"/>
              </a:rPr>
              <a:t>موازين ايمني در كار با نردبان بقرار زير است:</a:t>
            </a:r>
            <a:endParaRPr lang="en-US" sz="2800" dirty="0">
              <a:solidFill>
                <a:srgbClr val="FF0000"/>
              </a:solidFill>
              <a:cs typeface="B Titr" pitchFamily="2" charset="-78"/>
            </a:endParaRPr>
          </a:p>
        </p:txBody>
      </p:sp>
      <p:sp>
        <p:nvSpPr>
          <p:cNvPr id="5" name="Rectangle 4"/>
          <p:cNvSpPr/>
          <p:nvPr/>
        </p:nvSpPr>
        <p:spPr>
          <a:xfrm>
            <a:off x="319316" y="2862921"/>
            <a:ext cx="11524343" cy="3785652"/>
          </a:xfrm>
          <a:prstGeom prst="rect">
            <a:avLst/>
          </a:prstGeom>
        </p:spPr>
        <p:txBody>
          <a:bodyPr wrap="square">
            <a:spAutoFit/>
          </a:bodyPr>
          <a:lstStyle/>
          <a:p>
            <a:pPr algn="just" rtl="1">
              <a:lnSpc>
                <a:spcPct val="150000"/>
              </a:lnSpc>
            </a:pPr>
            <a:r>
              <a:rPr lang="fa-IR" sz="2000" b="1" dirty="0" smtClean="0">
                <a:solidFill>
                  <a:srgbClr val="002060"/>
                </a:solidFill>
                <a:cs typeface="B Traffic" pitchFamily="2" charset="-78"/>
              </a:rPr>
              <a:t>1) نردباني كه پله هاي آن لق است و يا ترك دارد نمي بايست بكار برده شود وبجاي پله نبايد يك قطعه تخته مستطيل شكل را به دو بازوي نردبان ميخكوبي كرد.</a:t>
            </a:r>
          </a:p>
          <a:p>
            <a:pPr algn="just" rtl="1">
              <a:lnSpc>
                <a:spcPct val="150000"/>
              </a:lnSpc>
            </a:pPr>
            <a:r>
              <a:rPr lang="fa-IR" sz="2000" b="1" dirty="0" smtClean="0">
                <a:solidFill>
                  <a:srgbClr val="002060"/>
                </a:solidFill>
                <a:cs typeface="B Traffic" pitchFamily="2" charset="-78"/>
              </a:rPr>
              <a:t>2) تحت هيچ شرايطي نبايستي نردبانهاي چوبي را رنگ كرد زيرا در اين صورت عيوب و تركهاي احتمالي قابل رويت نخواهند بود.</a:t>
            </a:r>
          </a:p>
          <a:p>
            <a:pPr algn="just" rtl="1">
              <a:lnSpc>
                <a:spcPct val="150000"/>
              </a:lnSpc>
            </a:pPr>
            <a:r>
              <a:rPr lang="fa-IR" sz="2000" b="1" dirty="0" smtClean="0">
                <a:solidFill>
                  <a:srgbClr val="002060"/>
                </a:solidFill>
                <a:cs typeface="B Traffic" pitchFamily="2" charset="-78"/>
              </a:rPr>
              <a:t>3) ميخهاي بيرون زده باعث جراحت و حادثه مي گردند ، بايستي آنها را از بين برد.</a:t>
            </a:r>
          </a:p>
          <a:p>
            <a:pPr algn="just" rtl="1">
              <a:lnSpc>
                <a:spcPct val="150000"/>
              </a:lnSpc>
            </a:pPr>
            <a:r>
              <a:rPr lang="fa-IR" sz="2000" b="1" dirty="0" smtClean="0">
                <a:solidFill>
                  <a:srgbClr val="002060"/>
                </a:solidFill>
                <a:cs typeface="B Traffic" pitchFamily="2" charset="-78"/>
              </a:rPr>
              <a:t>4) استفاده از روغنهاي شفاف ومحافظ درمقابل رطوبت بلامانع مي باشد.</a:t>
            </a:r>
          </a:p>
          <a:p>
            <a:pPr algn="just" rtl="1">
              <a:lnSpc>
                <a:spcPct val="150000"/>
              </a:lnSpc>
            </a:pPr>
            <a:r>
              <a:rPr lang="fa-IR" sz="2000" b="1" dirty="0" smtClean="0">
                <a:solidFill>
                  <a:srgbClr val="002060"/>
                </a:solidFill>
                <a:cs typeface="B Traffic" pitchFamily="2" charset="-78"/>
              </a:rPr>
              <a:t>5) زاويه نردبان نسبت به زمين مي بايستي 75 درجه باشد تا تعادل كافي برقرار گردد.</a:t>
            </a:r>
          </a:p>
          <a:p>
            <a:pPr algn="just" rtl="1">
              <a:lnSpc>
                <a:spcPct val="150000"/>
              </a:lnSpc>
            </a:pPr>
            <a:r>
              <a:rPr lang="fa-IR" sz="2000" b="1" dirty="0" smtClean="0">
                <a:solidFill>
                  <a:srgbClr val="002060"/>
                </a:solidFill>
                <a:cs typeface="B Traffic" pitchFamily="2" charset="-78"/>
              </a:rPr>
              <a:t>6) اطراف نردبان تا حداقل 40 سانتي متر از محور نردبان مي بايست فضا وجود داشته باشد</a:t>
            </a:r>
            <a:r>
              <a:rPr lang="fa-IR" dirty="0" smtClean="0">
                <a:cs typeface="Afra" pitchFamily="2" charset="-78"/>
              </a:rPr>
              <a:t>.</a:t>
            </a:r>
            <a:endParaRPr lang="en-US" dirty="0">
              <a:cs typeface="Afra"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5271" y="0"/>
            <a:ext cx="2311851"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ماله بنایی: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6" name="Rectangle 5"/>
          <p:cNvSpPr/>
          <p:nvPr/>
        </p:nvSpPr>
        <p:spPr>
          <a:xfrm>
            <a:off x="9830909" y="820062"/>
            <a:ext cx="2153154"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تخته ماله:</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711191" y="43548"/>
            <a:ext cx="9042399" cy="584775"/>
          </a:xfrm>
          <a:prstGeom prst="rect">
            <a:avLst/>
          </a:prstGeom>
          <a:noFill/>
        </p:spPr>
        <p:txBody>
          <a:bodyPr wrap="square" rtlCol="1">
            <a:spAutoFit/>
          </a:bodyPr>
          <a:lstStyle/>
          <a:p>
            <a:pPr algn="r"/>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برای پخش کردن و شکل دادن اندود ها و ملات استفاده می شود.</a:t>
            </a:r>
          </a:p>
        </p:txBody>
      </p:sp>
      <p:sp>
        <p:nvSpPr>
          <p:cNvPr id="9" name="TextBox 8"/>
          <p:cNvSpPr txBox="1"/>
          <p:nvPr/>
        </p:nvSpPr>
        <p:spPr>
          <a:xfrm>
            <a:off x="377372" y="718468"/>
            <a:ext cx="9325426" cy="1077218"/>
          </a:xfrm>
          <a:prstGeom prst="rect">
            <a:avLst/>
          </a:prstGeom>
          <a:noFill/>
        </p:spPr>
        <p:txBody>
          <a:bodyPr wrap="square" rtlCol="1">
            <a:spAutoFit/>
          </a:bodyPr>
          <a:lstStyle/>
          <a:p>
            <a:pPr algn="r"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دارای طول صفحه بین 38 الی 48 سانتی متر و برای صاف کردن سطح بتن و ملات و پرداخت کاری بکار می رود.</a:t>
            </a:r>
          </a:p>
        </p:txBody>
      </p:sp>
      <p:pic>
        <p:nvPicPr>
          <p:cNvPr id="1026" name="Picture 2" descr="تصویر مرتبط"/>
          <p:cNvPicPr>
            <a:picLocks noChangeAspect="1" noChangeArrowheads="1"/>
          </p:cNvPicPr>
          <p:nvPr/>
        </p:nvPicPr>
        <p:blipFill>
          <a:blip r:embed="rId2" cstate="print"/>
          <a:srcRect/>
          <a:stretch>
            <a:fillRect/>
          </a:stretch>
        </p:blipFill>
        <p:spPr bwMode="auto">
          <a:xfrm>
            <a:off x="466772" y="1768070"/>
            <a:ext cx="1991048" cy="1835540"/>
          </a:xfrm>
          <a:prstGeom prst="rect">
            <a:avLst/>
          </a:prstGeom>
          <a:noFill/>
          <a:ln w="28575">
            <a:solidFill>
              <a:schemeClr val="bg1"/>
            </a:solidFill>
          </a:ln>
        </p:spPr>
      </p:pic>
      <p:pic>
        <p:nvPicPr>
          <p:cNvPr id="1030" name="Picture 6" descr="نتیجه تصویری برای ‪Trowel‬‏"/>
          <p:cNvPicPr>
            <a:picLocks noChangeAspect="1" noChangeArrowheads="1"/>
          </p:cNvPicPr>
          <p:nvPr/>
        </p:nvPicPr>
        <p:blipFill>
          <a:blip r:embed="rId3" cstate="print"/>
          <a:srcRect/>
          <a:stretch>
            <a:fillRect/>
          </a:stretch>
        </p:blipFill>
        <p:spPr bwMode="auto">
          <a:xfrm>
            <a:off x="2563734" y="1770747"/>
            <a:ext cx="2080844" cy="1814282"/>
          </a:xfrm>
          <a:prstGeom prst="rect">
            <a:avLst/>
          </a:prstGeom>
          <a:noFill/>
          <a:ln w="28575">
            <a:solidFill>
              <a:schemeClr val="bg1"/>
            </a:solidFill>
          </a:ln>
        </p:spPr>
      </p:pic>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034" name="Picture 10" descr="تصویر مرتبط"/>
          <p:cNvPicPr>
            <a:picLocks noChangeAspect="1" noChangeArrowheads="1"/>
          </p:cNvPicPr>
          <p:nvPr/>
        </p:nvPicPr>
        <p:blipFill>
          <a:blip r:embed="rId4" cstate="print"/>
          <a:srcRect/>
          <a:stretch>
            <a:fillRect/>
          </a:stretch>
        </p:blipFill>
        <p:spPr bwMode="auto">
          <a:xfrm>
            <a:off x="6861939" y="1799771"/>
            <a:ext cx="2104572" cy="1770743"/>
          </a:xfrm>
          <a:prstGeom prst="rect">
            <a:avLst/>
          </a:prstGeom>
          <a:noFill/>
          <a:ln w="28575">
            <a:solidFill>
              <a:schemeClr val="bg1"/>
            </a:solidFill>
          </a:ln>
        </p:spPr>
      </p:pic>
      <p:pic>
        <p:nvPicPr>
          <p:cNvPr id="1036" name="Picture 12" descr="نتیجه تصویری برای تخته ماله بنایی"/>
          <p:cNvPicPr>
            <a:picLocks noChangeAspect="1" noChangeArrowheads="1"/>
          </p:cNvPicPr>
          <p:nvPr/>
        </p:nvPicPr>
        <p:blipFill>
          <a:blip r:embed="rId5" cstate="print"/>
          <a:srcRect/>
          <a:stretch>
            <a:fillRect/>
          </a:stretch>
        </p:blipFill>
        <p:spPr bwMode="auto">
          <a:xfrm>
            <a:off x="4726691" y="1780976"/>
            <a:ext cx="2048161" cy="1802955"/>
          </a:xfrm>
          <a:prstGeom prst="rect">
            <a:avLst/>
          </a:prstGeom>
          <a:noFill/>
          <a:ln w="28575">
            <a:solidFill>
              <a:schemeClr val="bg1"/>
            </a:solidFill>
          </a:ln>
        </p:spPr>
      </p:pic>
      <p:sp>
        <p:nvSpPr>
          <p:cNvPr id="15" name="Rectangle 14"/>
          <p:cNvSpPr/>
          <p:nvPr/>
        </p:nvSpPr>
        <p:spPr>
          <a:xfrm>
            <a:off x="10612587" y="3577769"/>
            <a:ext cx="1460656"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کمچه:</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16" name="TextBox 15"/>
          <p:cNvSpPr txBox="1"/>
          <p:nvPr/>
        </p:nvSpPr>
        <p:spPr>
          <a:xfrm>
            <a:off x="6473371" y="3650342"/>
            <a:ext cx="4114794" cy="3046988"/>
          </a:xfrm>
          <a:prstGeom prst="rect">
            <a:avLst/>
          </a:prstGeom>
          <a:noFill/>
        </p:spPr>
        <p:txBody>
          <a:bodyPr wrap="square" rtlCol="1">
            <a:spAutoFit/>
          </a:bodyPr>
          <a:lstStyle/>
          <a:p>
            <a:pPr algn="justLow"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کمچه، نام وسیله ای برای پهن و یکنواخت کردن ملات روی دیوار است. این وسیله هم چنین برای کارهای دیگر بنایی بالاخص سیمان کاری استفاده می گردد.</a:t>
            </a:r>
          </a:p>
        </p:txBody>
      </p:sp>
      <p:pic>
        <p:nvPicPr>
          <p:cNvPr id="19" name="Picture 12" descr="اطلاعات ساختمانی"/>
          <p:cNvPicPr>
            <a:picLocks noChangeAspect="1" noChangeArrowheads="1"/>
          </p:cNvPicPr>
          <p:nvPr/>
        </p:nvPicPr>
        <p:blipFill>
          <a:blip r:embed="rId6" cstate="print"/>
          <a:srcRect/>
          <a:stretch>
            <a:fillRect/>
          </a:stretch>
        </p:blipFill>
        <p:spPr bwMode="auto">
          <a:xfrm>
            <a:off x="3420303" y="3884749"/>
            <a:ext cx="2980494" cy="2225765"/>
          </a:xfrm>
          <a:prstGeom prst="rect">
            <a:avLst/>
          </a:prstGeom>
          <a:noFill/>
          <a:ln w="28575">
            <a:solidFill>
              <a:schemeClr val="bg1"/>
            </a:solidFill>
          </a:ln>
        </p:spPr>
      </p:pic>
      <p:pic>
        <p:nvPicPr>
          <p:cNvPr id="33793" name="Picture 1"/>
          <p:cNvPicPr>
            <a:picLocks noChangeAspect="1" noChangeArrowheads="1"/>
          </p:cNvPicPr>
          <p:nvPr/>
        </p:nvPicPr>
        <p:blipFill>
          <a:blip r:embed="rId7" cstate="print"/>
          <a:srcRect/>
          <a:stretch>
            <a:fillRect/>
          </a:stretch>
        </p:blipFill>
        <p:spPr bwMode="auto">
          <a:xfrm>
            <a:off x="226253" y="3759201"/>
            <a:ext cx="3126547" cy="2438400"/>
          </a:xfrm>
          <a:prstGeom prst="rect">
            <a:avLst/>
          </a:prstGeom>
          <a:noFill/>
          <a:ln w="28575">
            <a:solidFill>
              <a:schemeClr val="bg1"/>
            </a:solidFill>
            <a:miter lim="800000"/>
            <a:headEnd/>
            <a:tailEnd/>
          </a:ln>
        </p:spPr>
      </p:pic>
      <p:pic>
        <p:nvPicPr>
          <p:cNvPr id="44034" name="Picture 2" descr="http://sakhteman115.com/wp-content/uploads/2018/01/58668828.jpg"/>
          <p:cNvPicPr>
            <a:picLocks noChangeAspect="1" noChangeArrowheads="1"/>
          </p:cNvPicPr>
          <p:nvPr/>
        </p:nvPicPr>
        <p:blipFill>
          <a:blip r:embed="rId8" cstate="print"/>
          <a:srcRect/>
          <a:stretch>
            <a:fillRect/>
          </a:stretch>
        </p:blipFill>
        <p:spPr bwMode="auto">
          <a:xfrm>
            <a:off x="9087400" y="1799772"/>
            <a:ext cx="2451463" cy="1785257"/>
          </a:xfrm>
          <a:prstGeom prst="rect">
            <a:avLst/>
          </a:prstGeom>
          <a:noFill/>
          <a:ln w="28575">
            <a:solidFill>
              <a:schemeClr val="bg1"/>
            </a:solidFill>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65866" y="232228"/>
            <a:ext cx="8534400" cy="758952"/>
          </a:xfrm>
          <a:prstGeom prst="rect">
            <a:avLst/>
          </a:prstGeom>
          <a:effectLst>
            <a:outerShdw blurRad="25400" dir="17880000">
              <a:srgbClr val="000000">
                <a:alpha val="46000"/>
              </a:srgbClr>
            </a:outerShdw>
          </a:effectLst>
        </p:spPr>
        <p:txBody>
          <a:bodyPr vert="horz" lIns="91440" tIns="45720" rIns="91440" bIns="45720" rtlCol="0" anchor="b">
            <a:noAutofit/>
          </a:bodyPr>
          <a:lstStyle/>
          <a:p>
            <a:pPr marR="0" lvl="0" indent="0" algn="r" fontAlgn="auto">
              <a:lnSpc>
                <a:spcPct val="150000"/>
              </a:lnSpc>
              <a:spcBef>
                <a:spcPct val="0"/>
              </a:spcBef>
              <a:spcAft>
                <a:spcPts val="0"/>
              </a:spcAft>
              <a:buClrTx/>
              <a:buSzTx/>
              <a:buFontTx/>
              <a:buNone/>
              <a:tabLst/>
              <a:defRPr/>
            </a:pPr>
            <a:r>
              <a:rPr lang="fa-IR" sz="40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rPr>
              <a:t>عمليات تخريب و گود برداري:</a:t>
            </a:r>
            <a:endParaRPr lang="en-US" sz="40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mj-lt"/>
              <a:ea typeface="+mj-ea"/>
              <a:cs typeface="B Titr" pitchFamily="2" charset="-78"/>
            </a:endParaRPr>
          </a:p>
        </p:txBody>
      </p:sp>
      <p:sp>
        <p:nvSpPr>
          <p:cNvPr id="3" name="Rectangle 2"/>
          <p:cNvSpPr/>
          <p:nvPr/>
        </p:nvSpPr>
        <p:spPr>
          <a:xfrm>
            <a:off x="261252" y="914400"/>
            <a:ext cx="11767457" cy="5678478"/>
          </a:xfrm>
          <a:prstGeom prst="rect">
            <a:avLst/>
          </a:prstGeom>
        </p:spPr>
        <p:txBody>
          <a:bodyPr wrap="square">
            <a:spAutoFit/>
          </a:bodyPr>
          <a:lstStyle/>
          <a:p>
            <a:pPr algn="r" rtl="1">
              <a:lnSpc>
                <a:spcPct val="150000"/>
              </a:lnSpc>
            </a:pPr>
            <a:r>
              <a:rPr lang="fa-IR" sz="2200" b="1" dirty="0" smtClean="0">
                <a:solidFill>
                  <a:srgbClr val="002060"/>
                </a:solidFill>
                <a:cs typeface="B Traffic" pitchFamily="2" charset="-78"/>
              </a:rPr>
              <a:t>در عمليات تخريب ساختمانها كه براي تعميرات و يا ايجاد بناهاي جديد انجام مي شود خطرات فراواني كارگران را تهديد ميكند كه مهمترين اين خطرات عبارتنداز </a:t>
            </a:r>
            <a:r>
              <a:rPr lang="fa-IR" sz="2200" b="1" dirty="0">
                <a:solidFill>
                  <a:srgbClr val="002060"/>
                </a:solidFill>
                <a:cs typeface="B Traffic" pitchFamily="2" charset="-78"/>
              </a:rPr>
              <a:t>سقوط از ارتفاع، ريزش آوار بر سر كارگران، برق گرفتگي، سقوط اجسام </a:t>
            </a:r>
            <a:r>
              <a:rPr lang="fa-IR" sz="2200" b="1" dirty="0" smtClean="0">
                <a:solidFill>
                  <a:srgbClr val="002060"/>
                </a:solidFill>
                <a:cs typeface="B Traffic" pitchFamily="2" charset="-78"/>
              </a:rPr>
              <a:t>برروي افراد.در </a:t>
            </a:r>
            <a:r>
              <a:rPr lang="fa-IR" sz="2200" b="1" dirty="0">
                <a:solidFill>
                  <a:srgbClr val="002060"/>
                </a:solidFill>
                <a:cs typeface="B Traffic" pitchFamily="2" charset="-78"/>
              </a:rPr>
              <a:t>اينگونه عمليات بايد توجه خاصي به موارد زير صورت گيرد:</a:t>
            </a:r>
          </a:p>
          <a:p>
            <a:pPr algn="r" rtl="1">
              <a:lnSpc>
                <a:spcPct val="150000"/>
              </a:lnSpc>
            </a:pPr>
            <a:r>
              <a:rPr lang="fa-IR" sz="2200" b="1" dirty="0">
                <a:solidFill>
                  <a:srgbClr val="002060"/>
                </a:solidFill>
                <a:cs typeface="B Traffic" pitchFamily="2" charset="-78"/>
              </a:rPr>
              <a:t>1) آب و برق و گاز ساختمان قبل از شروع عمليات قطع شود.</a:t>
            </a:r>
          </a:p>
          <a:p>
            <a:pPr algn="r" rtl="1">
              <a:lnSpc>
                <a:spcPct val="150000"/>
              </a:lnSpc>
            </a:pPr>
            <a:r>
              <a:rPr lang="fa-IR" sz="2200" b="1" dirty="0" smtClean="0">
                <a:solidFill>
                  <a:srgbClr val="002060"/>
                </a:solidFill>
                <a:cs typeface="B Traffic" pitchFamily="2" charset="-78"/>
              </a:rPr>
              <a:t>2</a:t>
            </a:r>
            <a:r>
              <a:rPr lang="fa-IR" sz="2200" b="1" dirty="0">
                <a:solidFill>
                  <a:srgbClr val="002060"/>
                </a:solidFill>
                <a:cs typeface="B Traffic" pitchFamily="2" charset="-78"/>
              </a:rPr>
              <a:t>) كليه شيشه هاي مربوط به دروپنجره هاي ساختمان خارج شده و به </a:t>
            </a:r>
            <a:r>
              <a:rPr lang="fa-IR" sz="2200" b="1" dirty="0" smtClean="0">
                <a:solidFill>
                  <a:srgbClr val="002060"/>
                </a:solidFill>
                <a:cs typeface="B Traffic" pitchFamily="2" charset="-78"/>
              </a:rPr>
              <a:t>محل ديگري </a:t>
            </a:r>
            <a:r>
              <a:rPr lang="fa-IR" sz="2200" b="1" dirty="0">
                <a:solidFill>
                  <a:srgbClr val="002060"/>
                </a:solidFill>
                <a:cs typeface="B Traffic" pitchFamily="2" charset="-78"/>
              </a:rPr>
              <a:t>منتقل گردد</a:t>
            </a:r>
            <a:r>
              <a:rPr lang="fa-IR" sz="2200" b="1" dirty="0" smtClean="0">
                <a:solidFill>
                  <a:srgbClr val="002060"/>
                </a:solidFill>
                <a:cs typeface="B Traffic" pitchFamily="2" charset="-78"/>
              </a:rPr>
              <a:t>.</a:t>
            </a:r>
          </a:p>
          <a:p>
            <a:pPr algn="r" rtl="1">
              <a:lnSpc>
                <a:spcPct val="150000"/>
              </a:lnSpc>
            </a:pPr>
            <a:r>
              <a:rPr lang="fa-IR" sz="2200" b="1" dirty="0" smtClean="0">
                <a:solidFill>
                  <a:srgbClr val="002060"/>
                </a:solidFill>
                <a:cs typeface="B Traffic" pitchFamily="2" charset="-78"/>
              </a:rPr>
              <a:t>3) در صورتي كه ساختمان مورد عمليات با ساختمانهاي همجوار ديوارهاي</a:t>
            </a:r>
          </a:p>
          <a:p>
            <a:pPr algn="r" rtl="1">
              <a:lnSpc>
                <a:spcPct val="150000"/>
              </a:lnSpc>
            </a:pPr>
            <a:r>
              <a:rPr lang="fa-IR" sz="2200" b="1" dirty="0" smtClean="0">
                <a:solidFill>
                  <a:srgbClr val="002060"/>
                </a:solidFill>
                <a:cs typeface="B Traffic" pitchFamily="2" charset="-78"/>
              </a:rPr>
              <a:t>مشترك داشته باشد نبايستي عمليات تخريب در مورد آنها انجام شود.</a:t>
            </a:r>
          </a:p>
          <a:p>
            <a:pPr algn="r" rtl="1">
              <a:lnSpc>
                <a:spcPct val="150000"/>
              </a:lnSpc>
            </a:pPr>
            <a:r>
              <a:rPr lang="fa-IR" sz="2200" b="1" dirty="0" smtClean="0">
                <a:solidFill>
                  <a:srgbClr val="002060"/>
                </a:solidFill>
                <a:cs typeface="B Traffic" pitchFamily="2" charset="-78"/>
              </a:rPr>
              <a:t>4) بر روي ديوارهاي ساختمانهاي كناري بايد عمليات شمع كوبي انجام شود.</a:t>
            </a:r>
          </a:p>
          <a:p>
            <a:pPr algn="r" rtl="1">
              <a:lnSpc>
                <a:spcPct val="150000"/>
              </a:lnSpc>
            </a:pPr>
            <a:r>
              <a:rPr lang="fa-IR" sz="2200" b="1" dirty="0" smtClean="0">
                <a:solidFill>
                  <a:srgbClr val="002060"/>
                </a:solidFill>
                <a:cs typeface="B Traffic" pitchFamily="2" charset="-78"/>
              </a:rPr>
              <a:t>5) بدليل خطراتي كه در اينگونه كارگاهها افراد را تهديد مي كند بايد كليه</a:t>
            </a:r>
          </a:p>
          <a:p>
            <a:pPr algn="r" rtl="1">
              <a:lnSpc>
                <a:spcPct val="150000"/>
              </a:lnSpc>
            </a:pPr>
            <a:r>
              <a:rPr lang="fa-IR" sz="2200" b="1" dirty="0" smtClean="0">
                <a:solidFill>
                  <a:srgbClr val="002060"/>
                </a:solidFill>
                <a:cs typeface="B Traffic" pitchFamily="2" charset="-78"/>
              </a:rPr>
              <a:t>علائم هشداردهنده لازم نصب شده و توسط چراغهاي مشخص در شب نيز عمليات معلوم شود.</a:t>
            </a:r>
            <a:endParaRPr lang="en-US" sz="2200" b="1" dirty="0" smtClean="0">
              <a:solidFill>
                <a:srgbClr val="002060"/>
              </a:solidFill>
              <a:cs typeface="B Traffic" pitchFamily="2" charset="-78"/>
            </a:endParaRPr>
          </a:p>
          <a:p>
            <a:pPr algn="r" rtl="1">
              <a:lnSpc>
                <a:spcPct val="150000"/>
              </a:lnSpc>
            </a:pPr>
            <a:endParaRPr lang="fa-IR" sz="2200" b="1" dirty="0">
              <a:solidFill>
                <a:srgbClr val="002060"/>
              </a:solidFill>
              <a:cs typeface="B Traffic"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27200" y="275771"/>
            <a:ext cx="8528992" cy="63330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5000"/>
                    </a14:imgEffect>
                  </a14:imgLayer>
                </a14:imgProps>
              </a:ext>
              <a:ext uri="{28A0092B-C50C-407E-A947-70E740481C1C}">
                <a14:useLocalDpi xmlns="" xmlns:a14="http://schemas.microsoft.com/office/drawing/2010/main" val="0"/>
              </a:ext>
            </a:extLst>
          </a:blip>
          <a:srcRect/>
          <a:stretch>
            <a:fillRect/>
          </a:stretch>
        </p:blipFill>
        <p:spPr bwMode="auto">
          <a:xfrm>
            <a:off x="838200" y="278732"/>
            <a:ext cx="10584543" cy="6579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35000"/>
                    </a14:imgEffect>
                  </a14:imgLayer>
                </a14:imgProps>
              </a:ext>
              <a:ext uri="{28A0092B-C50C-407E-A947-70E740481C1C}">
                <a14:useLocalDpi xmlns="" xmlns:a14="http://schemas.microsoft.com/office/drawing/2010/main" val="0"/>
              </a:ext>
            </a:extLst>
          </a:blip>
          <a:srcRect/>
          <a:stretch>
            <a:fillRect/>
          </a:stretch>
        </p:blipFill>
        <p:spPr bwMode="auto">
          <a:xfrm>
            <a:off x="838199" y="2958469"/>
            <a:ext cx="4594486" cy="3899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5000"/>
                    </a14:imgEffect>
                  </a14:imgLayer>
                </a14:imgProps>
              </a:ext>
              <a:ext uri="{28A0092B-C50C-407E-A947-70E740481C1C}">
                <a14:useLocalDpi xmlns="" xmlns:a14="http://schemas.microsoft.com/office/drawing/2010/main" val="0"/>
              </a:ext>
            </a:extLst>
          </a:blip>
          <a:srcRect/>
          <a:stretch>
            <a:fillRect/>
          </a:stretch>
        </p:blipFill>
        <p:spPr bwMode="auto">
          <a:xfrm>
            <a:off x="943429" y="152400"/>
            <a:ext cx="10638970" cy="655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2000"/>
                    </a14:imgEffect>
                  </a14:imgLayer>
                </a14:imgProps>
              </a:ext>
              <a:ext uri="{28A0092B-C50C-407E-A947-70E740481C1C}">
                <a14:useLocalDpi xmlns="" xmlns:a14="http://schemas.microsoft.com/office/drawing/2010/main" val="0"/>
              </a:ext>
            </a:extLst>
          </a:blip>
          <a:srcRect/>
          <a:stretch>
            <a:fillRect/>
          </a:stretch>
        </p:blipFill>
        <p:spPr bwMode="auto">
          <a:xfrm>
            <a:off x="1146629" y="0"/>
            <a:ext cx="9724571" cy="647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4000"/>
                    </a14:imgEffect>
                  </a14:imgLayer>
                </a14:imgProps>
              </a:ext>
              <a:ext uri="{28A0092B-C50C-407E-A947-70E740481C1C}">
                <a14:useLocalDpi xmlns="" xmlns:a14="http://schemas.microsoft.com/office/drawing/2010/main" val="0"/>
              </a:ext>
            </a:extLst>
          </a:blip>
          <a:srcRect/>
          <a:stretch>
            <a:fillRect/>
          </a:stretch>
        </p:blipFill>
        <p:spPr bwMode="auto">
          <a:xfrm>
            <a:off x="1462315" y="339628"/>
            <a:ext cx="9321800" cy="5901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3000"/>
                    </a14:imgEffect>
                  </a14:imgLayer>
                </a14:imgProps>
              </a:ext>
              <a:ext uri="{28A0092B-C50C-407E-A947-70E740481C1C}">
                <a14:useLocalDpi xmlns="" xmlns:a14="http://schemas.microsoft.com/office/drawing/2010/main" val="0"/>
              </a:ext>
            </a:extLst>
          </a:blip>
          <a:srcRect/>
          <a:stretch>
            <a:fillRect/>
          </a:stretch>
        </p:blipFill>
        <p:spPr bwMode="auto">
          <a:xfrm>
            <a:off x="1074057" y="362856"/>
            <a:ext cx="10087429" cy="61192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2982" y="196334"/>
            <a:ext cx="6989414" cy="523220"/>
          </a:xfrm>
          <a:prstGeom prst="rect">
            <a:avLst/>
          </a:prstGeom>
        </p:spPr>
        <p:txBody>
          <a:bodyPr wrap="none">
            <a:spAutoFit/>
          </a:bodyPr>
          <a:lstStyle/>
          <a:p>
            <a:r>
              <a:rPr lang="fa-IR" sz="2800" b="1" dirty="0" smtClean="0">
                <a:solidFill>
                  <a:srgbClr val="FF0000"/>
                </a:solidFill>
                <a:cs typeface="B Titr" pitchFamily="2" charset="-78"/>
              </a:rPr>
              <a:t>نکات ایمنی در کارگاه های ساختمانی به روایت کارتون</a:t>
            </a:r>
            <a:endParaRPr lang="fa-IR" sz="2800" dirty="0">
              <a:solidFill>
                <a:srgbClr val="FF0000"/>
              </a:solidFill>
              <a:cs typeface="B Titr" pitchFamily="2" charset="-78"/>
            </a:endParaRPr>
          </a:p>
        </p:txBody>
      </p:sp>
      <p:pic>
        <p:nvPicPr>
          <p:cNvPr id="11265" name="Picture 1"/>
          <p:cNvPicPr>
            <a:picLocks noChangeAspect="1" noChangeArrowheads="1"/>
          </p:cNvPicPr>
          <p:nvPr/>
        </p:nvPicPr>
        <p:blipFill>
          <a:blip r:embed="rId2" cstate="print"/>
          <a:srcRect/>
          <a:stretch>
            <a:fillRect/>
          </a:stretch>
        </p:blipFill>
        <p:spPr bwMode="auto">
          <a:xfrm>
            <a:off x="4398736" y="3751711"/>
            <a:ext cx="5050063" cy="274706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897164" y="748260"/>
            <a:ext cx="4995635" cy="280774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1351644" y="319508"/>
            <a:ext cx="5397500" cy="3076112"/>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4778830" y="3493678"/>
            <a:ext cx="5482772" cy="3021449"/>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678543" y="318435"/>
            <a:ext cx="6114143" cy="3150479"/>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4891316" y="3568189"/>
            <a:ext cx="6037941" cy="291969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5372" y="3782378"/>
            <a:ext cx="1223413"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تیشه:</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6" name="Rectangle 5"/>
          <p:cNvSpPr/>
          <p:nvPr/>
        </p:nvSpPr>
        <p:spPr>
          <a:xfrm>
            <a:off x="3538220" y="0"/>
            <a:ext cx="8653780"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چکش لاستیکی</a:t>
            </a: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 (dead blow hammer) </a:t>
            </a: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1055002" y="3709810"/>
            <a:ext cx="9739072" cy="1569660"/>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تیشه در حقیقت وسیله ای برای شکستن یا ضربه زدن و یا حتی تنظیم آجر روی ملات است. از تیشه هم چنین برای استقرار موزاییک و برخی کنده کاری ها استفاده می گردد.</a:t>
            </a:r>
          </a:p>
        </p:txBody>
      </p:sp>
      <p:sp>
        <p:nvSpPr>
          <p:cNvPr id="9" name="TextBox 8"/>
          <p:cNvSpPr txBox="1"/>
          <p:nvPr/>
        </p:nvSpPr>
        <p:spPr>
          <a:xfrm>
            <a:off x="5689600" y="853971"/>
            <a:ext cx="6357631" cy="2062103"/>
          </a:xfrm>
          <a:prstGeom prst="rect">
            <a:avLst/>
          </a:prstGeom>
          <a:noFill/>
        </p:spPr>
        <p:txBody>
          <a:bodyPr wrap="square" rtlCol="1">
            <a:spAutoFit/>
          </a:bodyPr>
          <a:lstStyle/>
          <a:p>
            <a:pPr algn="just" rtl="1"/>
            <a:r>
              <a:rPr lang="fa-IR" sz="3200" dirty="0" smtClean="0">
                <a:ln w="19050"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چکش لاستیکی تشکیل شده از دو قسمت دسته چوبی و یک استوانه لاستیکی نسبتاً بزرگ با دو سر مسطح است و غالباً برای نصب موزائیک و سر سبک در کف از ان استفاده می شود.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3250" name="Picture 2" descr="http://www.khaneh-irani.com/wp-content/uploads/2016/12/ابزار-وسایل-آجرچینی-3.jpg"/>
          <p:cNvPicPr>
            <a:picLocks noChangeAspect="1" noChangeArrowheads="1"/>
          </p:cNvPicPr>
          <p:nvPr/>
        </p:nvPicPr>
        <p:blipFill>
          <a:blip r:embed="rId2" cstate="print"/>
          <a:srcRect/>
          <a:stretch>
            <a:fillRect/>
          </a:stretch>
        </p:blipFill>
        <p:spPr bwMode="auto">
          <a:xfrm>
            <a:off x="572704" y="4994549"/>
            <a:ext cx="2162175" cy="1628776"/>
          </a:xfrm>
          <a:prstGeom prst="rect">
            <a:avLst/>
          </a:prstGeom>
          <a:noFill/>
        </p:spPr>
      </p:pic>
      <p:pic>
        <p:nvPicPr>
          <p:cNvPr id="53252" name="Picture 4" descr="قسمت های مختلف تیشه و ابعاد آن ها"/>
          <p:cNvPicPr>
            <a:picLocks noChangeAspect="1" noChangeArrowheads="1"/>
          </p:cNvPicPr>
          <p:nvPr/>
        </p:nvPicPr>
        <p:blipFill>
          <a:blip r:embed="rId3" cstate="print"/>
          <a:srcRect/>
          <a:stretch>
            <a:fillRect/>
          </a:stretch>
        </p:blipFill>
        <p:spPr bwMode="auto">
          <a:xfrm>
            <a:off x="2893250" y="4966866"/>
            <a:ext cx="2141690" cy="1672211"/>
          </a:xfrm>
          <a:prstGeom prst="rect">
            <a:avLst/>
          </a:prstGeom>
          <a:noFill/>
        </p:spPr>
      </p:pic>
      <p:pic>
        <p:nvPicPr>
          <p:cNvPr id="53254" name="Picture 6" descr="تیشه"/>
          <p:cNvPicPr>
            <a:picLocks noChangeAspect="1" noChangeArrowheads="1"/>
          </p:cNvPicPr>
          <p:nvPr/>
        </p:nvPicPr>
        <p:blipFill>
          <a:blip r:embed="rId4" cstate="print"/>
          <a:srcRect/>
          <a:stretch>
            <a:fillRect/>
          </a:stretch>
        </p:blipFill>
        <p:spPr bwMode="auto">
          <a:xfrm>
            <a:off x="5318876" y="4965521"/>
            <a:ext cx="2162175" cy="1628776"/>
          </a:xfrm>
          <a:prstGeom prst="rect">
            <a:avLst/>
          </a:prstGeom>
          <a:noFill/>
        </p:spPr>
      </p:pic>
      <p:pic>
        <p:nvPicPr>
          <p:cNvPr id="53262" name="Picture 14" descr="تصویر مرتبط"/>
          <p:cNvPicPr>
            <a:picLocks noChangeAspect="1" noChangeArrowheads="1"/>
          </p:cNvPicPr>
          <p:nvPr/>
        </p:nvPicPr>
        <p:blipFill>
          <a:blip r:embed="rId5" cstate="print"/>
          <a:srcRect/>
          <a:stretch>
            <a:fillRect/>
          </a:stretch>
        </p:blipFill>
        <p:spPr bwMode="auto">
          <a:xfrm>
            <a:off x="736024" y="527390"/>
            <a:ext cx="3009045" cy="2773995"/>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747487" y="323110"/>
            <a:ext cx="5842000" cy="3095003"/>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5410201" y="3537098"/>
            <a:ext cx="5730147" cy="3052387"/>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print"/>
          <a:srcRect/>
          <a:stretch>
            <a:fillRect/>
          </a:stretch>
        </p:blipFill>
        <p:spPr bwMode="auto">
          <a:xfrm>
            <a:off x="456292" y="277211"/>
            <a:ext cx="5755821" cy="3076496"/>
          </a:xfrm>
          <a:prstGeom prst="rect">
            <a:avLst/>
          </a:prstGeom>
          <a:noFill/>
          <a:ln w="9525">
            <a:noFill/>
            <a:miter lim="800000"/>
            <a:headEnd/>
            <a:tailEnd/>
          </a:ln>
        </p:spPr>
      </p:pic>
      <p:pic>
        <p:nvPicPr>
          <p:cNvPr id="46082" name="Picture 2"/>
          <p:cNvPicPr>
            <a:picLocks noChangeAspect="1" noChangeArrowheads="1"/>
          </p:cNvPicPr>
          <p:nvPr/>
        </p:nvPicPr>
        <p:blipFill>
          <a:blip r:embed="rId3" cstate="print"/>
          <a:srcRect/>
          <a:stretch>
            <a:fillRect/>
          </a:stretch>
        </p:blipFill>
        <p:spPr bwMode="auto">
          <a:xfrm>
            <a:off x="5197929" y="3439886"/>
            <a:ext cx="5745841" cy="3032101"/>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813707" y="115443"/>
            <a:ext cx="6008007" cy="3231009"/>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5010151" y="3451688"/>
            <a:ext cx="6325506" cy="305524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2470096" y="1000547"/>
            <a:ext cx="7762475" cy="4108481"/>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سوم:</a:t>
            </a:r>
          </a:p>
          <a:p>
            <a:pPr algn="ctr">
              <a:lnSpc>
                <a:spcPct val="150000"/>
              </a:lnSpc>
            </a:pPr>
            <a:r>
              <a:rPr lang="fa-IR" sz="6000" dirty="0" smtClean="0">
                <a:solidFill>
                  <a:srgbClr val="0070C0"/>
                </a:solidFill>
                <a:cs typeface="B Titr" pitchFamily="2" charset="-78"/>
              </a:rPr>
              <a:t>كمك هاي اوليه</a:t>
            </a:r>
            <a:endParaRPr lang="fa-IR" sz="6000" dirty="0">
              <a:solidFill>
                <a:srgbClr val="0070C0"/>
              </a:solidFill>
              <a:cs typeface="B Titr" pitchFamily="2" charset="-78"/>
            </a:endParaRPr>
          </a:p>
        </p:txBody>
      </p:sp>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a:stretch>
            <a:fillRect/>
          </a:stretch>
        </p:blipFill>
        <p:spPr bwMode="auto">
          <a:xfrm>
            <a:off x="1355271" y="280307"/>
            <a:ext cx="9421813" cy="723900"/>
          </a:xfrm>
          <a:prstGeom prst="rect">
            <a:avLst/>
          </a:prstGeom>
          <a:noFill/>
          <a:ln w="9525">
            <a:noFill/>
            <a:miter lim="800000"/>
            <a:headEnd/>
            <a:tailEnd/>
          </a:ln>
        </p:spPr>
      </p:pic>
      <p:pic>
        <p:nvPicPr>
          <p:cNvPr id="23556" name="Picture 4"/>
          <p:cNvPicPr>
            <a:picLocks noChangeAspect="1" noChangeArrowheads="1"/>
          </p:cNvPicPr>
          <p:nvPr/>
        </p:nvPicPr>
        <p:blipFill>
          <a:blip r:embed="rId3" cstate="print"/>
          <a:srcRect/>
          <a:stretch>
            <a:fillRect/>
          </a:stretch>
        </p:blipFill>
        <p:spPr bwMode="auto">
          <a:xfrm>
            <a:off x="1346200" y="1470479"/>
            <a:ext cx="9294813" cy="49911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480457" y="399596"/>
            <a:ext cx="9114972" cy="600075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934836" y="203196"/>
            <a:ext cx="6151108" cy="64657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2198690" y="255481"/>
            <a:ext cx="8179026" cy="6270959"/>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439636" y="229507"/>
            <a:ext cx="9282113" cy="622300"/>
          </a:xfrm>
          <a:prstGeom prst="rect">
            <a:avLst/>
          </a:prstGeom>
          <a:noFill/>
          <a:ln w="9525">
            <a:no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554637" y="1556318"/>
            <a:ext cx="11373490" cy="3210554"/>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62003" y="0"/>
            <a:ext cx="3029997" cy="769441"/>
          </a:xfrm>
          <a:prstGeom prst="rect">
            <a:avLst/>
          </a:prstGeom>
          <a:noFill/>
          <a:ln>
            <a:noFill/>
          </a:ln>
        </p:spPr>
        <p:txBody>
          <a:bodyPr wrap="none" lIns="91440" tIns="45720" rIns="91440" bIns="45720">
            <a:spAutoFit/>
          </a:bodyPr>
          <a:lstStyle/>
          <a:p>
            <a:pPr algn="ctr" rtl="1"/>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ابزار بندکشی: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9" name="TextBox 8"/>
          <p:cNvSpPr txBox="1"/>
          <p:nvPr/>
        </p:nvSpPr>
        <p:spPr>
          <a:xfrm>
            <a:off x="72570" y="723345"/>
            <a:ext cx="12047231" cy="1200329"/>
          </a:xfrm>
          <a:prstGeom prst="rect">
            <a:avLst/>
          </a:prstGeom>
          <a:noFill/>
        </p:spPr>
        <p:txBody>
          <a:bodyPr wrap="square" rtlCol="1">
            <a:spAutoFit/>
          </a:bodyPr>
          <a:lstStyle/>
          <a:p>
            <a:pPr algn="just" rtl="1">
              <a:lnSpc>
                <a:spcPct val="150000"/>
              </a:lnSpc>
            </a:pPr>
            <a:r>
              <a:rPr lang="fa-IR" sz="2400" b="1" dirty="0" smtClean="0">
                <a:solidFill>
                  <a:srgbClr val="002060"/>
                </a:solidFill>
                <a:latin typeface="Arial" pitchFamily="34" charset="0"/>
                <a:cs typeface="B Traffic" pitchFamily="2" charset="-78"/>
              </a:rPr>
              <a:t>برای پرداخت دائم به سطح نمایان ملات درزها بکار می رود.ابزارهای بندکشی چرخدار برای بندکشی تو خالی بسیار مناسب هستند.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0178" name="AutoShape 2" descr="data:image/jpeg;base64,/9j/4AAQSkZJRgABAQAAAQABAAD/2wCEAAkGBxISEhITExMWFhUXGRgYGBgXFxgXGBcaFxgaGhoVFhcYHiggGholHRcXITEhJSkrLi4uFx8zODMsNygtLisBCgoKDg0OGhAQGy0lHyUtLS0tLS0tLS0tLS0tLS0tLS0tLS0tLS0tLS0tLS0tLS0tLS0tLS0tLS0tLS0tLS0tLf/AABEIAMIBAwMBIgACEQEDEQH/xAAcAAACAgMBAQAAAAAAAAAAAAADBAIFAAEGBwj/xABJEAABAwEDCAcFBQYDBwUAAAABAAIRAwQhMQUSQVFhcYGRBhMiobHR8DJCksHhFVJicoIHFCNDU/EzNKIWJGOTssLSRFRzg7P/xAAZAQADAQEBAAAAAAAAAAAAAAAAAQIDBAX/xAAmEQACAgICAQQDAAMAAAAAAAAAAQIRAxIhMVETIjJBBCNhFJGh/9oADAMBAAIRAxEAPwA9nyhm3mQb4InvuRBlJkkOuGiCXTtIgAFMtym5wkU6f+ryUH2x+kU/+W4jHXnYFePR6icyQyvRiDMRiA6fDFRdlOkbs50flPjCH9t/8KnIxuPdgtPy3p6umP0nT+pPVsnaaGKeVqIEZxHB3kpfbdIGc4/CfJL0bc5/8ulxBHzROuLHHrKdMt1AERuN5KloblM2/L1E6Sf0lCOXKcAAvO5scLypstFN5P8ACYB+Yz4Rf6CN1dGey0DiT8oQNPIBp5YF3tHeFI5UadD/AIbk717QLmgcJ+YW3ZSazFo4gR3BFMNplW+1iLs7i0/2TFtyuSxoax0+9nCAN2KOcvG4CnTjSS087ijvyqSPZpHe1wjkSjXyD3mUrcoP+4eB8wittTj/AFJ4HuuTT8qQfYYZ2EQi/bBGDWAflzvmFVA/U8ibapH9QzfeAb+K1M+4+d31TzsuOA9z4T9QonLhic4bs0Cdxi69KiayIWa78FQ8kWnUcMKT/XFHblBxv62NkN164S9or1i5pFapdhECb9IAg8kuEJufRmdj/BfJx9SoZjv6VTkPNNuynUPvOB2CB3D1tWfadTAOf3c8FO0TSKy1wJ9U8YU6nIeakWuwLH8W+Upl2V6g95x1+z8wonLdT75HBp+SrZFftF7OAwzDvhd4gKys9tb23Q7DDNdyGtK1MuVB55rfCFr/AGgfpA+EIslwyS+iLLWBiTBxkHHkhttdNuk8GunwRjlqTe2eA+SE7Kv4RyBU0hqORKgDrax2h2/NN62bSy+83/gdow0Iwysf6bPhPmonLH4WfCfkU6QJZQD7VT1kfpdzwWm25miT+k6sIhFq5UH3GH9JHzUX5SMRTpNnXfdw+qVIJSypWyDrZMdh3AEX8r/qotrkT2H7LtekbU8y3VLuywTqb5lbdaqo881o4RCOAUsj6K19VxOD/hWJ92UXC6R8LVpMf7BEVgLr/Wtaqm4ibtQU3WTkhVxE6Ablq+yl0L9WDAHHxuR/3ZxAkAjbp2jn3ITXQZi8RGrbh6vVg+0TB1hNsmKt8izGgEJ/KrJN193kq6s6eehWWVPdIvkDXsUP6FkfuQBhZcCwapvvUs1uoiCh0843gR4Ije/1pRwachC6Lx62IL2AzOKj1l+sKVSMZjl/ZOhbcCBcAYHFWVN0tuCS/eAcGjgVNldNjSSQepAITVmpNdee9VvX5yep2sAYFANIJWsbcUu+xDXEX+rllW2nUoi1pAo32Gs7Q0EESYu9QmaTBmTuQGVwdh9YJqg2aRKU3wjCaqQjUdfoGN4/uol0AjAePFTe32bwB46ZQaziDGmb9KxSR2x6oi5xn1u0rTZvhQa8g+uSYDYEnE37FY6BEXEnh60IbmiYF8bZ71MjHUolpu0pgY0aRf8A3wUyyRM+tixrY0LQdJvTEYGY6PWlRpsOnDXEojSL7vNSN41XzonQAPFSwE6tLtJqxUxq5INYkgA3X4801k4C+NqZjn+JKo6D60f2RG1QThq2+KBWcO1KFWuF10DHWUkgxr2jVQtJmO/6LEFmAg98LE6RViVO0NAgVOHrQs7GOePHwVmys37jRwuRjXu9hvwfVPkw1yUU76jNZnY0lQFRuEkD8rvJXTrcRiGAjEZt3NRGUDqYf0ieUhK6FrkKttdgxceTvJPVrbRe1gDoc0QZB0aZPq9NMtYd/LaeHym5GaW6aTRxhHZMt32U4qN0VG8x5qZrt0vb8QViH0wTLBuj5hRdXp/0m8/okX+zsqXVhNz27bwoXHF7QdecD6+qu8ykRPVDw+SiWUceru2H6LTZktTKj+HIJeNsX8MFJ7qeh92491ysHxc5lNgGkOBM8brkVuUKIADqQB0wNOySp2JWz4RVkMIgPHEO8lqnTj3v9Lv/ABVocqs92kN58gtjLJktFFhOu8DwJRszXTI/orTRnTP6XeS0LJ+b4TyVmMp1DgWDTAaZ4SFB2Uqpwe0H/wCME85juRsxenkE20w0z2sI9lybs1qPVuphrp2NOB5IzbfV1NI/EADhfgpU8o1AdHwjxSbbQnjn2IVqDyQc0gXaDzUKj4MuDuDT81bnKtTG6Nw5IJyk8mc1p3z6CWv8L2ysrDUafdfP5bljXT7WcNzZ4egrL7WiOwzfH1UzlcERmAzq+SerD9pUvr33m6APZIN24LZrs1n4SrT7TpMBL2DNxJm/jclG9J6AJb1IJPst0kAYki4ctKNSXkyJ0Ldcw4E/C7yUHOGsn9LvJP2fL1EXupFovwv+S3U6SUbs2icdJACFEe+RCFNwBm/Z2XeS317b4J5OjwThy9I7NnHF0crvUoP22NNFo3uMeCelic8nbFusEGZ35p8lOy23NMnCIwK3U6QnNcOoZq9qZB1XXcVA9IGiM6gGzh2rj3I0FKcpKmDe4YkjSiVK7TdI4EKL8vD/ANuD+v6KAyy3+g0Ha76J6MFlkvoZp1Wx7Q5hYlDlkf0WfER/2rEaMPVkWVKgZvPCVbWKm2DIB+aqqL70wyuRpTRpJtoftFkZiB3m7gCq99lv18JUhbXIra5M4JtJitoW6nNO/wBaFoG+EcvJJ2AKFO8mVLBEerv9H5KZp33LYxR27kFi8aDGxR6uIRrQQgl8+SoRsRDt/kq2vT7ZTwnNKRrTedV3es/szg6mTpMm67nimX0Rp9d25V1KoQceSYFQkxJhM6WqDZt492cL5PHyTWYImBOGKTIJMX4zuRLTObB1jZ6+qqiW7GGxFwj1sUIGE/IoLX3arzt7lEVLjrSCgloN0XXeKW67s3C/x9Qpu18/7IDZJ9etdydjSI9Y44IrKg1etkrdMmbxxuRqw7Q+iE2NidtpzTqAjQVymQ6f+8uBvhhiTh2m4Suxt85jgNR1rmMlhvXOOkNI3SR5eKuPZzZe0XD6BJ2bkxZrOBt9aFqlVwwTdBt2NyfQ/l2adTwugIb2CZOo3CNW7XrR6pIE6Dr8oSlTtXgTumLk12KXQuabvwhpm8g89EoQoO1zcb4zRx2z/ZP0WCb7uMjYEV+aCSMdm3WMOKbJiUTqYJgG/SGT5KPVuHumN3cra0tESRJ0YjXiMJVe5ucb4v59yEwoEWbAOS0pOZqcQNUnyWJ8ByPuygNZH6XeSxuU26Q/kPNbOXCRc0T+QeS1SyuRiwHV2R8jcsKZO0woyqz7ruDUWjllrfceeAHzQ3Zbbd2B8P1RWZabqbslk90jxS5G9/swZZbJOYeM3clJmWG45u8Qb+65CrZdvgCmTqFM4SL73HWm2245udmtjWGCJKTYk5t0gLMrARcd0FSOVRqO+CPkiPylIuEn8jQBvuKUOUrQLjTpgHS4YcG4nBF2aJZUGOU9YPI+Sh9pU8SXbs0odLKdT3m0zubd3FbFrBkFlM6iAQDsvNxRYOOQYsNtY/OzTgDcRB1ykBlVlNz3Pm/C4mbr7lGu9pI7GYfvCbpuMwU5ZsjlretzqYiHBzw2qxw0jNgQdoJ4I4IltF2ytqZYsxM52bP4XAaJuKco5csbPae4zeOw7xiCupsWU7CxoLxRzie0TTnZLIbcLhdvTNo6TZOiM0PGykCN3bhdEcS7tf7M3+TLpnK/7TWYC4OO5vnelq/SWg8XZ4M3y271wXS/bGSnH/LMH/0U/kim3ZKH/p6ez+BT+YVemvKEs7X0cj/tDZzDQXA4nsOi/Vr7sNChTy1RB7RJGPskHdiuyo07DULHUG2cPec0tNOztdTF/aLXDtDdJvCrct5DLHF1Wz0BTIAAa0MJIxc11ItMQRcZvlDw+B/5TKJ+XbNEjPnVGnehU8tUge1nAbp+fitWmw2X/iU51ZtUcAc0j4ipUsiWd2FoaTqI6oj/AJnZ5EqHia+i4/kX9h/tyzi8Od8J8Vn+0dnvvcDtb4QShWjo3mDOl2boObIP6gYRMgZJpiqHxn5uAe0Fs64vmFHRrc2SsVvZanto0jL3fhcABrkjAJi29B32YOqtqGpgXNaM0iJvbJOcL9Ma9i7AHOzapAL2AwYEgaWjZcmq9oBgi8Hklsl0S7b5OePRBwpB3Wy+JzYIbOqZnjHBcw62hhcx1zmmCIJgjGbl6O+v2Q3Vgdm3aMEpa7NTrMNOo0EG8axrg6DeOaNgTdHCfaAcLgY4/K5DNraCIc7cNGwxiFYW7o8KRMPkHDsyeJzhel2WJp98jX2HfJyrcesnzQFtuaCYbO2L9em/msflVrgZaRtOHPQjV2GnEmRr0d6BYR1+fBDQDGkzy43JbWxU+gZt2dN8xN4F+67DftSJtsmbnDTGjjhwKv25HaDfUx/CB4lQdkulOL42ZsSb5Fyrb+BpIoza26p4+S2ulpdF6RaD1j8NAb5LEWKmVnUAC4QlqjgBJj1KdrOu0KtdSk9o3TN93JEY3ywlNrhGi4ROjWL1p0g4X9yZbjs7h9UN1GDIn6J2hqLXNnP5ekNY4Ez2hOB0al2eQf8AL0Wn+nTkY+6PBczlumC1uwO7yO9XFlrwynjIYzRAHZF8n5JT5RON1JlwTqHIIFYANmQNa22prcJ4eSrq7hJJM7zcNwFyxo7U+Cb6jfxHj8ok96i57YkzGMifJBFVpMC8nADSdShUNSZZTMj8HdeqolyO+6FZDsj2tq1KgqVCTFN5ADdF7PfkcNi6PKfRizVZLqUHWxzmdzCATGxeOWO2GrOcZj2AbwGkAyBrJLpOmU3RypXpf4daoyNAe4DlMLp3hH2tHA8U8vvs789CGuAAfAgQCwAgRcDBx4BaZ0EGmpF+hszvlchT6a29v88nexh781ZX6bW913Xlv5WMHfCX6vBPpZfJ3LOhVECS9/CAO8JG22TJNCetrgke6Kjnu+Fi88tdvrVf8WrUf+d5I5EwlhZwdCTnFdRLj+PJ9yOttuXsmMDupsr6m15zG37yT3BVNfLtSqA0Np02DBrG4bnGTyjBU9amGsKnk9s02nWXdzip2bLWKKlQ85geBNx13IFoobUzQbrTXUNcJJu7/DBHqSQ3hg/oWyBlyrYavWMpGoHDNczQ5p26DdirytlNrq7nhzgHwRSLWgUuy2Wsc0w9pMumBeTiudq04BI0XX3d5HghWesXNLcC0yNyqc3KNERwqErTPQbDaZwUrC4gBr/xAaozjm8YhUeQraIEnEK0tNsgArnN6LKNCm5oBVHaMpEkEIVa1OdF+CAoP0kcwtBGg6MQVRNtEYgHTKat9SQN48UGnZQRIOHrSg0hJJcgsoGaYMz3cELou3sPOtxw3lTtJIaQ4AQbr8fLFZkC5h3nfjq1Joh8zLRzb8Rv1cFlRmdMYaZ2d6HVad5Ww+JVlsjVq3nTxCxIuJk3+ua0lYUirqWun98eGGyUN9tYQTnifFHbkV/9Rg3Nce65aOQXO/ns/wCW7/yVbHLrLwKVcoMBud65LGZSZ94HTsPAKNXIbp/xm/C7zQhkn/ijdmnzStF+/wAA6tc1c7UBqiZjXuVx0XoVbUCxsN6sdp5uaJwF15J1BK2DJIdUYw1cSJhpw0xJXoeSLE2mxwY0NBNwGzSdZ2qXIlRa7NZByW1jiXgPOgkXCNIB0p+2ZAs1R2c6mJ2EtB3gGEyxgEIlV8IXQ3J3wV1Ww0qI/h02NJic0RI261zXSwNf1QYAapJAbLWkgCSJdcuotckFeb9M7YaVYOLnQWBoDbs4knOBOMEBtwxjYnjipToJycY2insFcDOzmkyBB1QXaVZC0tIxM7p71XuoFlGnVIjO9oTJadE7CAN2CZstjqFodc0HAON5GvdvV5OZOicTkopBevaNB5LOvE4FCq2aoDi2EPqnj3u5Z8mvvGjVGo8vqt9aRi093mgspvHvDkUWn1p1JWP3grQZabiFuw1h1bWkwWzoOkzKKKTjiRyWMsz74I5fVFhrO7oM22tGnuKwZTYDfJ4IYsbz77eX1UHZJe7328Wn5I2HrPwRtGU2O18kgLaA6RgcUza8hOb7zDuB+aq7RkeqMCzvHyVppmcoz8F9k20DOgm7eugNokATK89sdWrRP8QDNmAQZg+S6iw28ERMpSjyOMi7BR6JuVe2sNabDrlBRC3RCTZlmk0TDnHUJA5wmq7JBkhUtWnSEiak4RDMVSRLdDb7Ua8S0ACbgIxvUcnW0UyWkQIMGLpnVoKFTbTug1O4TojScSjuoMIBh4ja3ukBKmgvm0WjcpUji48igvyjT2kflKrjQboztWIv4ZuHmFo0wJ9q7Td5KuQuQ263UdbvgPksSBotGh3xErFVMVyHDbRI9AcEOrWIOIPdG8DFJOqX6lB1XSpNkMFxBvgnmlK9b+62XzOlK19/FCQmzp+ilkGY6qcThsA+vguzs9OGASuM6J2oGnmaZj5/Ndg1pACl9mTdjjnXBac9DDkGo6L0rCglV4AMrna+TaVeoHPYHZuE4Dgm7ZbVVVMpCmCZSvkpHO9NawaDSYABpTedIF0QOYVD0gq5+c86b1ZiphuB7sFquiV8mMClOKmKABUKQlHkINOSHV7EVlK5YHTKMWARr1bIF875SGmwdGkDo0rbrNMwiUimGsM79Rw+aVF2xCnZxpRn0oIToZdjJi7noUXOubdhCVBsL1KcoVpsgc2YjFM1amaQouqgg60xNs43K1HsnekLFXLDebruE/2XQZfpdneQuafgSRdnNu4XrWCvg5szqVnovR3I1Su0O9hhwJxO5uraV2VlyBRbEgv/ADG7kIHNC6POz6bHDAgEcQr4N2LWONI5pZZMDRsVJtwpsG5jR8lyvTPIVBhZXazMJdmvzbhgSDdgbiJ2rtAlcqWMWijUpO94XHUdB5wrrghS5PLetbPZwm5N16ghsbtaQ6mmwkPc4OBjNOiPqjVbSHFoGjG7Zj3rCUTrjLigpAuwGrBRe514aDf4CPJDeJPZuv8Al9AsNR7SBKSRVgs+Mb+CxMmgTffwWKrRGjKH9/pD3uV6F+/U49scQVtmTaeAL9mEHZhiityNSzZJfuka8LhIWRtcl4FzlCmPenYAee5LVcp09vcmq2R6AwNXi4f+MJKtkemfZfVnV2XX8IVpIiTmegfsy6MuqNfaHvIpPdNNoHaIAguM3ASLtcTdcvQzkpmAL+4/JB6OWT93s9GjiKdNrJ1kAAnmrQPC6PTi+zheWV8MrKmSvuu5iPBVOVGupg5wjUdB3FdVOpKZRotqMc1wuIv9a1nPBFrg0hnknyeW5RykGgyVzte155kuG6UrlGjU62o1772uc2Iu7JI+SjTsYOLu5YqB17PsnlYBzCARcBcDsVjYw14Z2hgO4XpWlYWme0btiJTyO04PPIdyVVwCu7LPsj3xzCnn0zg9vMJGnkmmPfcDtART0cYby93NFFXIMwj7w5j5I5tTRi4a8RzVU7o1SNwc/fI77vUqVXomG39Y5Ol5DaXgsmWqm4xnC/amm5Qpy7OeBxErg8rVX0HOEB2bdOEiAQe9X9HIxf8AzYOrNGnQJhLT7D1ZS4SOgs+VbLeTaKcjWQPHepNtDHQWva4b/W5c3aOjFIh2e99+JGaPNLHItKRBfdpkeEIaj5Bb+DoLVaM7TPG9AFXSq1uSMe0cMSAYUTkoj34nYB3KaNLl4/6Fyy8uZxXOVGnNeNoPcrupknT1h3ZsTxlVlrsIN2eQd0x3rSLo58kXJ3R6X+znKvWUmMm9jQDrBbd33Hiu+YCvBugFoNmtbWl8tqkAmIILc4t033mOS92sr84AgrpizjmqYZsbipXrCycQtBsKyDzr9oNibReKpcAyqYIJjtgXxovAngVx/wC/0x/MbzHdC9Y6a5N/eLJVZGc5o6xmvOZfm/qEt/UvHrPk0uDXAMGrZw1361hk4Z04rkuCxo29gF7xOGPl5ojLcyR224/JJ08huxDmjHdedWyLtibbkXNEmoJ2DFZbI39ObHBbqX9RqxIuyYJ9s/CFinYr0pgqJEjPuCzO0jxWG8fUDmgPqximimTrvlWHQ7Jor2yk0+y09Y7cwg8ic0cSueNSSvTf2XZPzKdS0OxqHNb+VpvPF136FpBWznyyqJ3tMhbDxoCg14uU2uBXUcJhA1JHKVYNY4zzTVWpC4/9oWUMyzhoN9SW8Ls48ruKmTpFRjbo81t9XrKlWoMHPc7gST81Gm2Asct5/Lkuc7/oZsxTjXQL+SrqL+SJVrfVZvs0XQyasRfO9N0q0CDA1Xqra+QSisk3pFdluwQNa0XEi8m7kk6VogaVL942JDRynSwzUd+kf6QuvsjZhcp0gALyNo8GrprNU8ZuVv4mUfmw9tvIMydcylSTIE3KdVhnG5Zoknd81FG6dE+p0hLVmBNucDBE4YRdzStY33ooSYB4nx3qutLLiYVhrSFUTMc/WhNGcmV9J+Y9j7+y5ruRBjuXvOTC0tBxm9eCWpq9n6I2pn7rQc90OcxsjXdE8YniujGceY6Zo1FEk6UCnamaAeRRRUaVqYGOC8lyjYRTtFVmAa4xuxF24hetFcN09sma9lUYOGa6NYw7p+FZ5VcTo/GlUq8lFox2au5QoPbJnuCRD+0t9ZBwG1c1Hff0WQadaxKio3WVpAcnMfblLCHDglK2WGHX8KsnWCz6KY3lziB3pa02agf5TRzHz9QtEkc7c/4JU7WKj2MZOc9waLtLiABzK+iMl2JtGlTpNwa0NHDSvIv2dZBp1bY14pw2j25MntYMF+2/9K9pYFtBI5c0m3TCFwUXMacDBW8/UJUC5pxbBWhiRL57JjO0bdi8w/ahax1tBmlrXuwn23Af9hXo9sgAkCCF5J03q9bbKpI9kMaL9GbneLispvg2wq5cFCy2tOAM4YQtfvg1H1xW2WRmo81hsFPURjgVkdVSIfaIwg8ls24anJTKdEUYc0TIOJOIjaiWOzucQXtkENILThdfIO9CiS8jXDHKNuH3XdyablAfdKE2ys+6ccc67iJBTDKDToHAEd0qZRLjKRH7RZGB5KDMpt0gojrOz7o5mfFAfZm6W95S1L3kL5VAd2o1FWNDKVMaTxBQwGxGbM7SsbZaRnskfqPNH8Jp3fkNUyoyCQ6dF7ThrCXdlugGgF8EfhdhyRP3GjjDj+sqbMkWc4sMC6SSUJIq5fwlTyvQgfxOAY7nMKLspUXe/wD6TKI3I1n+4BxchPyHZocbwRoBMp0hXL+C9TKLNDjtuPkkq2UGfe7ikcq0DSe5oJI92TfenLVkmk2BDnGBJzuZgYKkkQ5SboRq21uuV6p+zK1sqWdriC5wc5oGoNwngV5TWsFKcP8AU7zXo/7Ic1jK7W/1AcScWgTf+VaRowy3XJ6fTq/gRQ4ITHIoK1OY04Kn6S2TrbPUGkDOG9t/mOKuSgOQ1ZSdOzxN+U6VxDwdYAN+1BGUqZOJ5FNZZyJTpV6tPNwcYv0G9o5EIVPJtP7g5u0cdi5Geitu+DX2gz8fL6rEQ5Op/d7z5raQ/f5QpKgSDN2OkHwH0W3uGycFLJ9lNarTpT7bg27EDSeAk8FqkYOR6b+z/JvVWYOI7VXtnd7o3Rf+orq2lK2ZgaAAIAEAbAmWlbLg427dhA/QblGqw79qy7UoZ5F0xOBTEIZVtGZSeXYNaSTsAXkFtrdZUfUOLiT5D1qXqfSq1EWas14F7HAHaRd3ryh2KzmdOBdsiwLVQYItNi3VZyWZ0plJ0q9mk0an7PupyzZ0AezAjG47UDpTH8PdHMpxrCbwrT4MJK5MYcNXopmjWbmNGmbzxSTXYTq3fNRGOCmSLgyxq5ujXpQqlKUpUEwQ1FYTJvjikkOTIwRdFyLSAvE80J1Iz7RPD6qdOlodovN929OkLZ1Qam1s6J9d6ccIaVX02gHR4JuAQk0NSsiytm43hZVrzogaNN29LVK5b2YmdOkcUs6033j58k6DZFd0kfNSjdq/6pVraWgyYnQcJnRpVTlcAlp1R4/RWptAgyNl+HdpQxJ8tlRXZiYjVC679llXNq1m6XNYR+kuBPeFydpacZ2K9/Z5XzbU4A9pzIHxNJ43eKqJGTpns1JwTDXKvs7xovTjHLQ5QpKE9TlDqJgeeftAssV21ND2X72m88iFRU4BE+sF23TamDTY/wC66ODh5gLiHB2I/sueapnfhlcEbFTcsQrtPiFig2K2uIPEq26Df5unuf4LaxbROPJ0euU0wxYsWpyhQEK0YFYsTA5T9oR/3Zv52+Dl52cFixYz7OrD8RqqMOKUrY8VixQbR7K7Lvss4fJOD2XbltYhdEr5DFmHZf8AlPzUmDtt3LFibKj0Ayie0Bo1aOS2z2WrFiF0TLti7f8AE4lMUDcePgsWJsiIVmPrapPPiFixAArJeb9OO25VhxdsKxYqXYn0he0XwmKrjHrUtLFH2VEqbVi3er3oc4/vtH9f/wCblpYqQp9M9psWATzFixWcxNRqLFiYjmumX+Xd+Zn/AFBcMcCsWLKfZ14PiAp4BYsWKDY//9k="/>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0180" name="AutoShape 4" descr="data:image/jpeg;base64,/9j/4AAQSkZJRgABAQAAAQABAAD/2wCEAAkGBxISEhITExMWFhUXGRgYGBgXFxgXGBcaFxgaGhoVFhcYHiggGholHRcXITEhJSkrLi4uFx8zODMsNygtLisBCgoKDg0OGhAQGy0lHyUtLS0tLS0tLS0tLS0tLS0tLS0tLS0tLS0tLS0tLS0tLS0tLS0tLS0tLS0tLS0tLS0tLf/AABEIAMIBAwMBIgACEQEDEQH/xAAcAAACAgMBAQAAAAAAAAAAAAADBAIFAAEGBwj/xABJEAABAwEDCAcFBQYDBwUAAAABAAIRAwQhMQUSQVFhcYGRBhMiobHR8DJCksHhFVJicoIHFCNDU/EzNKIWJGOTssLSRFRzg7P/xAAZAQADAQEBAAAAAAAAAAAAAAAAAQIDBAX/xAAmEQACAgICAQQDAAMAAAAAAAAAAQIRAxIhMVETIjJBBCNhFJGh/9oADAMBAAIRAxEAPwA9nyhm3mQb4InvuRBlJkkOuGiCXTtIgAFMtym5wkU6f+ryUH2x+kU/+W4jHXnYFePR6icyQyvRiDMRiA6fDFRdlOkbs50flPjCH9t/8KnIxuPdgtPy3p6umP0nT+pPVsnaaGKeVqIEZxHB3kpfbdIGc4/CfJL0bc5/8ulxBHzROuLHHrKdMt1AERuN5KloblM2/L1E6Sf0lCOXKcAAvO5scLypstFN5P8ACYB+Yz4Rf6CN1dGey0DiT8oQNPIBp5YF3tHeFI5UadD/AIbk717QLmgcJ+YW3ZSazFo4gR3BFMNplW+1iLs7i0/2TFtyuSxoax0+9nCAN2KOcvG4CnTjSS087ijvyqSPZpHe1wjkSjXyD3mUrcoP+4eB8wittTj/AFJ4HuuTT8qQfYYZ2EQi/bBGDWAflzvmFVA/U8ibapH9QzfeAb+K1M+4+d31TzsuOA9z4T9QonLhic4bs0Cdxi69KiayIWa78FQ8kWnUcMKT/XFHblBxv62NkN164S9or1i5pFapdhECb9IAg8kuEJufRmdj/BfJx9SoZjv6VTkPNNuynUPvOB2CB3D1tWfadTAOf3c8FO0TSKy1wJ9U8YU6nIeakWuwLH8W+Upl2V6g95x1+z8wonLdT75HBp+SrZFftF7OAwzDvhd4gKys9tb23Q7DDNdyGtK1MuVB55rfCFr/AGgfpA+EIslwyS+iLLWBiTBxkHHkhttdNuk8GunwRjlqTe2eA+SE7Kv4RyBU0hqORKgDrax2h2/NN62bSy+83/gdow0Iwysf6bPhPmonLH4WfCfkU6QJZQD7VT1kfpdzwWm25miT+k6sIhFq5UH3GH9JHzUX5SMRTpNnXfdw+qVIJSypWyDrZMdh3AEX8r/qotrkT2H7LtekbU8y3VLuywTqb5lbdaqo881o4RCOAUsj6K19VxOD/hWJ92UXC6R8LVpMf7BEVgLr/Wtaqm4ibtQU3WTkhVxE6Ablq+yl0L9WDAHHxuR/3ZxAkAjbp2jn3ITXQZi8RGrbh6vVg+0TB1hNsmKt8izGgEJ/KrJN193kq6s6eehWWVPdIvkDXsUP6FkfuQBhZcCwapvvUs1uoiCh0843gR4Ije/1pRwachC6Lx62IL2AzOKj1l+sKVSMZjl/ZOhbcCBcAYHFWVN0tuCS/eAcGjgVNldNjSSQepAITVmpNdee9VvX5yep2sAYFANIJWsbcUu+xDXEX+rllW2nUoi1pAo32Gs7Q0EESYu9QmaTBmTuQGVwdh9YJqg2aRKU3wjCaqQjUdfoGN4/uol0AjAePFTe32bwB46ZQaziDGmb9KxSR2x6oi5xn1u0rTZvhQa8g+uSYDYEnE37FY6BEXEnh60IbmiYF8bZ71MjHUolpu0pgY0aRf8A3wUyyRM+tixrY0LQdJvTEYGY6PWlRpsOnDXEojSL7vNSN41XzonQAPFSwE6tLtJqxUxq5INYkgA3X4801k4C+NqZjn+JKo6D60f2RG1QThq2+KBWcO1KFWuF10DHWUkgxr2jVQtJmO/6LEFmAg98LE6RViVO0NAgVOHrQs7GOePHwVmys37jRwuRjXu9hvwfVPkw1yUU76jNZnY0lQFRuEkD8rvJXTrcRiGAjEZt3NRGUDqYf0ieUhK6FrkKttdgxceTvJPVrbRe1gDoc0QZB0aZPq9NMtYd/LaeHym5GaW6aTRxhHZMt32U4qN0VG8x5qZrt0vb8QViH0wTLBuj5hRdXp/0m8/okX+zsqXVhNz27bwoXHF7QdecD6+qu8ykRPVDw+SiWUceru2H6LTZktTKj+HIJeNsX8MFJ7qeh92491ysHxc5lNgGkOBM8brkVuUKIADqQB0wNOySp2JWz4RVkMIgPHEO8lqnTj3v9Lv/ABVocqs92kN58gtjLJktFFhOu8DwJRszXTI/orTRnTP6XeS0LJ+b4TyVmMp1DgWDTAaZ4SFB2Uqpwe0H/wCME85juRsxenkE20w0z2sI9lybs1qPVuphrp2NOB5IzbfV1NI/EADhfgpU8o1AdHwjxSbbQnjn2IVqDyQc0gXaDzUKj4MuDuDT81bnKtTG6Nw5IJyk8mc1p3z6CWv8L2ysrDUafdfP5bljXT7WcNzZ4egrL7WiOwzfH1UzlcERmAzq+SerD9pUvr33m6APZIN24LZrs1n4SrT7TpMBL2DNxJm/jclG9J6AJb1IJPst0kAYki4ctKNSXkyJ0Ldcw4E/C7yUHOGsn9LvJP2fL1EXupFovwv+S3U6SUbs2icdJACFEe+RCFNwBm/Z2XeS317b4J5OjwThy9I7NnHF0crvUoP22NNFo3uMeCelic8nbFusEGZ35p8lOy23NMnCIwK3U6QnNcOoZq9qZB1XXcVA9IGiM6gGzh2rj3I0FKcpKmDe4YkjSiVK7TdI4EKL8vD/ANuD+v6KAyy3+g0Ha76J6MFlkvoZp1Wx7Q5hYlDlkf0WfER/2rEaMPVkWVKgZvPCVbWKm2DIB+aqqL70wyuRpTRpJtoftFkZiB3m7gCq99lv18JUhbXIra5M4JtJitoW6nNO/wBaFoG+EcvJJ2AKFO8mVLBEerv9H5KZp33LYxR27kFi8aDGxR6uIRrQQgl8+SoRsRDt/kq2vT7ZTwnNKRrTedV3es/szg6mTpMm67nimX0Rp9d25V1KoQceSYFQkxJhM6WqDZt492cL5PHyTWYImBOGKTIJMX4zuRLTObB1jZ6+qqiW7GGxFwj1sUIGE/IoLX3arzt7lEVLjrSCgloN0XXeKW67s3C/x9Qpu18/7IDZJ9etdydjSI9Y44IrKg1etkrdMmbxxuRqw7Q+iE2NidtpzTqAjQVymQ6f+8uBvhhiTh2m4Suxt85jgNR1rmMlhvXOOkNI3SR5eKuPZzZe0XD6BJ2bkxZrOBt9aFqlVwwTdBt2NyfQ/l2adTwugIb2CZOo3CNW7XrR6pIE6Dr8oSlTtXgTumLk12KXQuabvwhpm8g89EoQoO1zcb4zRx2z/ZP0WCb7uMjYEV+aCSMdm3WMOKbJiUTqYJgG/SGT5KPVuHumN3cra0tESRJ0YjXiMJVe5ucb4v59yEwoEWbAOS0pOZqcQNUnyWJ8ByPuygNZH6XeSxuU26Q/kPNbOXCRc0T+QeS1SyuRiwHV2R8jcsKZO0woyqz7ruDUWjllrfceeAHzQ3Zbbd2B8P1RWZabqbslk90jxS5G9/swZZbJOYeM3clJmWG45u8Qb+65CrZdvgCmTqFM4SL73HWm2245udmtjWGCJKTYk5t0gLMrARcd0FSOVRqO+CPkiPylIuEn8jQBvuKUOUrQLjTpgHS4YcG4nBF2aJZUGOU9YPI+Sh9pU8SXbs0odLKdT3m0zubd3FbFrBkFlM6iAQDsvNxRYOOQYsNtY/OzTgDcRB1ykBlVlNz3Pm/C4mbr7lGu9pI7GYfvCbpuMwU5ZsjlretzqYiHBzw2qxw0jNgQdoJ4I4IltF2ytqZYsxM52bP4XAaJuKco5csbPae4zeOw7xiCupsWU7CxoLxRzie0TTnZLIbcLhdvTNo6TZOiM0PGykCN3bhdEcS7tf7M3+TLpnK/7TWYC4OO5vnelq/SWg8XZ4M3y271wXS/bGSnH/LMH/0U/kim3ZKH/p6ez+BT+YVemvKEs7X0cj/tDZzDQXA4nsOi/Vr7sNChTy1RB7RJGPskHdiuyo07DULHUG2cPec0tNOztdTF/aLXDtDdJvCrct5DLHF1Wz0BTIAAa0MJIxc11ItMQRcZvlDw+B/5TKJ+XbNEjPnVGnehU8tUge1nAbp+fitWmw2X/iU51ZtUcAc0j4ipUsiWd2FoaTqI6oj/AJnZ5EqHia+i4/kX9h/tyzi8Od8J8Vn+0dnvvcDtb4QShWjo3mDOl2boObIP6gYRMgZJpiqHxn5uAe0Fs64vmFHRrc2SsVvZanto0jL3fhcABrkjAJi29B32YOqtqGpgXNaM0iJvbJOcL9Ma9i7AHOzapAL2AwYEgaWjZcmq9oBgi8Hklsl0S7b5OePRBwpB3Wy+JzYIbOqZnjHBcw62hhcx1zmmCIJgjGbl6O+v2Q3Vgdm3aMEpa7NTrMNOo0EG8axrg6DeOaNgTdHCfaAcLgY4/K5DNraCIc7cNGwxiFYW7o8KRMPkHDsyeJzhel2WJp98jX2HfJyrcesnzQFtuaCYbO2L9em/msflVrgZaRtOHPQjV2GnEmRr0d6BYR1+fBDQDGkzy43JbWxU+gZt2dN8xN4F+67DftSJtsmbnDTGjjhwKv25HaDfUx/CB4lQdkulOL42ZsSb5Fyrb+BpIoza26p4+S2ulpdF6RaD1j8NAb5LEWKmVnUAC4QlqjgBJj1KdrOu0KtdSk9o3TN93JEY3ywlNrhGi4ROjWL1p0g4X9yZbjs7h9UN1GDIn6J2hqLXNnP5ekNY4Ez2hOB0al2eQf8AL0Wn+nTkY+6PBczlumC1uwO7yO9XFlrwynjIYzRAHZF8n5JT5RON1JlwTqHIIFYANmQNa22prcJ4eSrq7hJJM7zcNwFyxo7U+Cb6jfxHj8ok96i57YkzGMifJBFVpMC8nADSdShUNSZZTMj8HdeqolyO+6FZDsj2tq1KgqVCTFN5ADdF7PfkcNi6PKfRizVZLqUHWxzmdzCATGxeOWO2GrOcZj2AbwGkAyBrJLpOmU3RypXpf4daoyNAe4DlMLp3hH2tHA8U8vvs789CGuAAfAgQCwAgRcDBx4BaZ0EGmpF+hszvlchT6a29v88nexh781ZX6bW913Xlv5WMHfCX6vBPpZfJ3LOhVECS9/CAO8JG22TJNCetrgke6Kjnu+Fi88tdvrVf8WrUf+d5I5EwlhZwdCTnFdRLj+PJ9yOttuXsmMDupsr6m15zG37yT3BVNfLtSqA0Np02DBrG4bnGTyjBU9amGsKnk9s02nWXdzip2bLWKKlQ85geBNx13IFoobUzQbrTXUNcJJu7/DBHqSQ3hg/oWyBlyrYavWMpGoHDNczQ5p26DdirytlNrq7nhzgHwRSLWgUuy2Wsc0w9pMumBeTiudq04BI0XX3d5HghWesXNLcC0yNyqc3KNERwqErTPQbDaZwUrC4gBr/xAaozjm8YhUeQraIEnEK0tNsgArnN6LKNCm5oBVHaMpEkEIVa1OdF+CAoP0kcwtBGg6MQVRNtEYgHTKat9SQN48UGnZQRIOHrSg0hJJcgsoGaYMz3cELou3sPOtxw3lTtJIaQ4AQbr8fLFZkC5h3nfjq1Joh8zLRzb8Rv1cFlRmdMYaZ2d6HVad5Ww+JVlsjVq3nTxCxIuJk3+ua0lYUirqWun98eGGyUN9tYQTnifFHbkV/9Rg3Nce65aOQXO/ns/wCW7/yVbHLrLwKVcoMBud65LGZSZ94HTsPAKNXIbp/xm/C7zQhkn/ijdmnzStF+/wAA6tc1c7UBqiZjXuVx0XoVbUCxsN6sdp5uaJwF15J1BK2DJIdUYw1cSJhpw0xJXoeSLE2mxwY0NBNwGzSdZ2qXIlRa7NZByW1jiXgPOgkXCNIB0p+2ZAs1R2c6mJ2EtB3gGEyxgEIlV8IXQ3J3wV1Ww0qI/h02NJic0RI261zXSwNf1QYAapJAbLWkgCSJdcuotckFeb9M7YaVYOLnQWBoDbs4knOBOMEBtwxjYnjipToJycY2insFcDOzmkyBB1QXaVZC0tIxM7p71XuoFlGnVIjO9oTJadE7CAN2CZstjqFodc0HAON5GvdvV5OZOicTkopBevaNB5LOvE4FCq2aoDi2EPqnj3u5Z8mvvGjVGo8vqt9aRi093mgspvHvDkUWn1p1JWP3grQZabiFuw1h1bWkwWzoOkzKKKTjiRyWMsz74I5fVFhrO7oM22tGnuKwZTYDfJ4IYsbz77eX1UHZJe7328Wn5I2HrPwRtGU2O18kgLaA6RgcUza8hOb7zDuB+aq7RkeqMCzvHyVppmcoz8F9k20DOgm7eugNokATK89sdWrRP8QDNmAQZg+S6iw28ERMpSjyOMi7BR6JuVe2sNabDrlBRC3RCTZlmk0TDnHUJA5wmq7JBkhUtWnSEiak4RDMVSRLdDb7Ua8S0ACbgIxvUcnW0UyWkQIMGLpnVoKFTbTug1O4TojScSjuoMIBh4ja3ukBKmgvm0WjcpUji48igvyjT2kflKrjQboztWIv4ZuHmFo0wJ9q7Td5KuQuQ263UdbvgPksSBotGh3xErFVMVyHDbRI9AcEOrWIOIPdG8DFJOqX6lB1XSpNkMFxBvgnmlK9b+62XzOlK19/FCQmzp+ilkGY6qcThsA+vguzs9OGASuM6J2oGnmaZj5/Ndg1pACl9mTdjjnXBac9DDkGo6L0rCglV4AMrna+TaVeoHPYHZuE4Dgm7ZbVVVMpCmCZSvkpHO9NawaDSYABpTedIF0QOYVD0gq5+c86b1ZiphuB7sFquiV8mMClOKmKABUKQlHkINOSHV7EVlK5YHTKMWARr1bIF875SGmwdGkDo0rbrNMwiUimGsM79Rw+aVF2xCnZxpRn0oIToZdjJi7noUXOubdhCVBsL1KcoVpsgc2YjFM1amaQouqgg60xNs43K1HsnekLFXLDebruE/2XQZfpdneQuafgSRdnNu4XrWCvg5szqVnovR3I1Su0O9hhwJxO5uraV2VlyBRbEgv/ADG7kIHNC6POz6bHDAgEcQr4N2LWONI5pZZMDRsVJtwpsG5jR8lyvTPIVBhZXazMJdmvzbhgSDdgbiJ2rtAlcqWMWijUpO94XHUdB5wrrghS5PLetbPZwm5N16ghsbtaQ6mmwkPc4OBjNOiPqjVbSHFoGjG7Zj3rCUTrjLigpAuwGrBRe514aDf4CPJDeJPZuv8Al9AsNR7SBKSRVgs+Mb+CxMmgTffwWKrRGjKH9/pD3uV6F+/U49scQVtmTaeAL9mEHZhiityNSzZJfuka8LhIWRtcl4FzlCmPenYAee5LVcp09vcmq2R6AwNXi4f+MJKtkemfZfVnV2XX8IVpIiTmegfsy6MuqNfaHvIpPdNNoHaIAguM3ASLtcTdcvQzkpmAL+4/JB6OWT93s9GjiKdNrJ1kAAnmrQPC6PTi+zheWV8MrKmSvuu5iPBVOVGupg5wjUdB3FdVOpKZRotqMc1wuIv9a1nPBFrg0hnknyeW5RykGgyVzte155kuG6UrlGjU62o1772uc2Iu7JI+SjTsYOLu5YqB17PsnlYBzCARcBcDsVjYw14Z2hgO4XpWlYWme0btiJTyO04PPIdyVVwCu7LPsj3xzCnn0zg9vMJGnkmmPfcDtART0cYby93NFFXIMwj7w5j5I5tTRi4a8RzVU7o1SNwc/fI77vUqVXomG39Y5Ol5DaXgsmWqm4xnC/amm5Qpy7OeBxErg8rVX0HOEB2bdOEiAQe9X9HIxf8AzYOrNGnQJhLT7D1ZS4SOgs+VbLeTaKcjWQPHepNtDHQWva4b/W5c3aOjFIh2e99+JGaPNLHItKRBfdpkeEIaj5Bb+DoLVaM7TPG9AFXSq1uSMe0cMSAYUTkoj34nYB3KaNLl4/6Fyy8uZxXOVGnNeNoPcrupknT1h3ZsTxlVlrsIN2eQd0x3rSLo58kXJ3R6X+znKvWUmMm9jQDrBbd33Hiu+YCvBugFoNmtbWl8tqkAmIILc4t033mOS92sr84AgrpizjmqYZsbipXrCycQtBsKyDzr9oNibReKpcAyqYIJjtgXxovAngVx/wC/0x/MbzHdC9Y6a5N/eLJVZGc5o6xmvOZfm/qEt/UvHrPk0uDXAMGrZw1361hk4Z04rkuCxo29gF7xOGPl5ojLcyR224/JJ08huxDmjHdedWyLtibbkXNEmoJ2DFZbI39ObHBbqX9RqxIuyYJ9s/CFinYr0pgqJEjPuCzO0jxWG8fUDmgPqximimTrvlWHQ7Jor2yk0+y09Y7cwg8ic0cSueNSSvTf2XZPzKdS0OxqHNb+VpvPF136FpBWznyyqJ3tMhbDxoCg14uU2uBXUcJhA1JHKVYNY4zzTVWpC4/9oWUMyzhoN9SW8Ls48ruKmTpFRjbo81t9XrKlWoMHPc7gST81Gm2Asct5/Lkuc7/oZsxTjXQL+SrqL+SJVrfVZvs0XQyasRfO9N0q0CDA1Xqra+QSisk3pFdluwQNa0XEi8m7kk6VogaVL942JDRynSwzUd+kf6QuvsjZhcp0gALyNo8GrprNU8ZuVv4mUfmw9tvIMydcylSTIE3KdVhnG5Zoknd81FG6dE+p0hLVmBNucDBE4YRdzStY33ooSYB4nx3qutLLiYVhrSFUTMc/WhNGcmV9J+Y9j7+y5ruRBjuXvOTC0tBxm9eCWpq9n6I2pn7rQc90OcxsjXdE8YniujGceY6Zo1FEk6UCnamaAeRRRUaVqYGOC8lyjYRTtFVmAa4xuxF24hetFcN09sma9lUYOGa6NYw7p+FZ5VcTo/GlUq8lFox2au5QoPbJnuCRD+0t9ZBwG1c1Hff0WQadaxKio3WVpAcnMfblLCHDglK2WGHX8KsnWCz6KY3lziB3pa02agf5TRzHz9QtEkc7c/4JU7WKj2MZOc9waLtLiABzK+iMl2JtGlTpNwa0NHDSvIv2dZBp1bY14pw2j25MntYMF+2/9K9pYFtBI5c0m3TCFwUXMacDBW8/UJUC5pxbBWhiRL57JjO0bdi8w/ahax1tBmlrXuwn23Af9hXo9sgAkCCF5J03q9bbKpI9kMaL9GbneLispvg2wq5cFCy2tOAM4YQtfvg1H1xW2WRmo81hsFPURjgVkdVSIfaIwg8ls24anJTKdEUYc0TIOJOIjaiWOzucQXtkENILThdfIO9CiS8jXDHKNuH3XdyablAfdKE2ys+6ccc67iJBTDKDToHAEd0qZRLjKRH7RZGB5KDMpt0gojrOz7o5mfFAfZm6W95S1L3kL5VAd2o1FWNDKVMaTxBQwGxGbM7SsbZaRnskfqPNH8Jp3fkNUyoyCQ6dF7ThrCXdlugGgF8EfhdhyRP3GjjDj+sqbMkWc4sMC6SSUJIq5fwlTyvQgfxOAY7nMKLspUXe/wD6TKI3I1n+4BxchPyHZocbwRoBMp0hXL+C9TKLNDjtuPkkq2UGfe7ikcq0DSe5oJI92TfenLVkmk2BDnGBJzuZgYKkkQ5SboRq21uuV6p+zK1sqWdriC5wc5oGoNwngV5TWsFKcP8AU7zXo/7Ic1jK7W/1AcScWgTf+VaRowy3XJ6fTq/gRQ4ITHIoK1OY04Kn6S2TrbPUGkDOG9t/mOKuSgOQ1ZSdOzxN+U6VxDwdYAN+1BGUqZOJ5FNZZyJTpV6tPNwcYv0G9o5EIVPJtP7g5u0cdi5Geitu+DX2gz8fL6rEQ5Op/d7z5raQ/f5QpKgSDN2OkHwH0W3uGycFLJ9lNarTpT7bg27EDSeAk8FqkYOR6b+z/JvVWYOI7VXtnd7o3Rf+orq2lK2ZgaAAIAEAbAmWlbLg427dhA/QblGqw79qy7UoZ5F0xOBTEIZVtGZSeXYNaSTsAXkFtrdZUfUOLiT5D1qXqfSq1EWas14F7HAHaRd3ryh2KzmdOBdsiwLVQYItNi3VZyWZ0plJ0q9mk0an7PupyzZ0AezAjG47UDpTH8PdHMpxrCbwrT4MJK5MYcNXopmjWbmNGmbzxSTXYTq3fNRGOCmSLgyxq5ujXpQqlKUpUEwQ1FYTJvjikkOTIwRdFyLSAvE80J1Iz7RPD6qdOlodovN929OkLZ1Qam1s6J9d6ccIaVX02gHR4JuAQk0NSsiytm43hZVrzogaNN29LVK5b2YmdOkcUs6033j58k6DZFd0kfNSjdq/6pVraWgyYnQcJnRpVTlcAlp1R4/RWptAgyNl+HdpQxJ8tlRXZiYjVC679llXNq1m6XNYR+kuBPeFydpacZ2K9/Z5XzbU4A9pzIHxNJ43eKqJGTpns1JwTDXKvs7xovTjHLQ5QpKE9TlDqJgeeftAssV21ND2X72m88iFRU4BE+sF23TamDTY/wC66ODh5gLiHB2I/sueapnfhlcEbFTcsQrtPiFig2K2uIPEq26Df5unuf4LaxbROPJ0euU0wxYsWpyhQEK0YFYsTA5T9oR/3Zv52+Dl52cFixYz7OrD8RqqMOKUrY8VixQbR7K7Lvss4fJOD2XbltYhdEr5DFmHZf8AlPzUmDtt3LFibKj0Ayie0Bo1aOS2z2WrFiF0TLti7f8AE4lMUDcePgsWJsiIVmPrapPPiFixAArJeb9OO25VhxdsKxYqXYn0he0XwmKrjHrUtLFH2VEqbVi3er3oc4/vtH9f/wCblpYqQp9M9psWATzFixWcxNRqLFiYjmumX+Xd+Zn/AFBcMcCsWLKfZ14PiAp4BYsWKDY//9k="/>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0182" name="AutoShape 6" descr="https://blog.ihome.ir/wp-content/uploads/2017/11/%D8%A8%D9%86%D8%AF-%DA%A9%D8%B4%DB%8C-%D8%AF%DB%8C%D9%88%D8%A7%D8%B1-%D8%A2%D8%AC%D8%B1%DB%8C-2.jpg"/>
          <p:cNvSpPr>
            <a:spLocks noChangeAspect="1" noChangeArrowheads="1"/>
          </p:cNvSpPr>
          <p:nvPr/>
        </p:nvSpPr>
        <p:spPr bwMode="auto">
          <a:xfrm>
            <a:off x="10742613" y="-2795588"/>
            <a:ext cx="7781925" cy="58388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0184" name="Picture 8" descr="بند کشی دیوار آجری"/>
          <p:cNvPicPr>
            <a:picLocks noChangeAspect="1" noChangeArrowheads="1"/>
          </p:cNvPicPr>
          <p:nvPr/>
        </p:nvPicPr>
        <p:blipFill>
          <a:blip r:embed="rId2" cstate="print"/>
          <a:srcRect/>
          <a:stretch>
            <a:fillRect/>
          </a:stretch>
        </p:blipFill>
        <p:spPr bwMode="auto">
          <a:xfrm>
            <a:off x="317711" y="4585737"/>
            <a:ext cx="2273174" cy="1704881"/>
          </a:xfrm>
          <a:prstGeom prst="rect">
            <a:avLst/>
          </a:prstGeom>
          <a:noFill/>
        </p:spPr>
      </p:pic>
      <p:pic>
        <p:nvPicPr>
          <p:cNvPr id="50186" name="Picture 10" descr="آموزش بند کشی دیوار آجری"/>
          <p:cNvPicPr>
            <a:picLocks noChangeAspect="1" noChangeArrowheads="1"/>
          </p:cNvPicPr>
          <p:nvPr/>
        </p:nvPicPr>
        <p:blipFill>
          <a:blip r:embed="rId3" cstate="print"/>
          <a:srcRect/>
          <a:stretch>
            <a:fillRect/>
          </a:stretch>
        </p:blipFill>
        <p:spPr bwMode="auto">
          <a:xfrm>
            <a:off x="2651081" y="4615123"/>
            <a:ext cx="2247409" cy="1685733"/>
          </a:xfrm>
          <a:prstGeom prst="rect">
            <a:avLst/>
          </a:prstGeom>
          <a:noFill/>
        </p:spPr>
      </p:pic>
      <p:pic>
        <p:nvPicPr>
          <p:cNvPr id="50188" name="Picture 12" descr="بند کشی دیوار آجری"/>
          <p:cNvPicPr>
            <a:picLocks noChangeAspect="1" noChangeArrowheads="1"/>
          </p:cNvPicPr>
          <p:nvPr/>
        </p:nvPicPr>
        <p:blipFill>
          <a:blip r:embed="rId4" cstate="print"/>
          <a:srcRect/>
          <a:stretch>
            <a:fillRect/>
          </a:stretch>
        </p:blipFill>
        <p:spPr bwMode="auto">
          <a:xfrm>
            <a:off x="4946768" y="4631961"/>
            <a:ext cx="2238531" cy="1678898"/>
          </a:xfrm>
          <a:prstGeom prst="rect">
            <a:avLst/>
          </a:prstGeom>
          <a:noFill/>
        </p:spPr>
      </p:pic>
      <p:pic>
        <p:nvPicPr>
          <p:cNvPr id="50190" name="Picture 14" descr="آموزش بند کشی دیوار آجری"/>
          <p:cNvPicPr>
            <a:picLocks noChangeAspect="1" noChangeArrowheads="1"/>
          </p:cNvPicPr>
          <p:nvPr/>
        </p:nvPicPr>
        <p:blipFill>
          <a:blip r:embed="rId5" cstate="print"/>
          <a:srcRect/>
          <a:stretch>
            <a:fillRect/>
          </a:stretch>
        </p:blipFill>
        <p:spPr bwMode="auto">
          <a:xfrm>
            <a:off x="7210272" y="4615948"/>
            <a:ext cx="2239894" cy="1679921"/>
          </a:xfrm>
          <a:prstGeom prst="rect">
            <a:avLst/>
          </a:prstGeom>
          <a:noFill/>
        </p:spPr>
      </p:pic>
      <p:pic>
        <p:nvPicPr>
          <p:cNvPr id="50192" name="Picture 16" descr="بند کشی دیوار آجری"/>
          <p:cNvPicPr>
            <a:picLocks noChangeAspect="1" noChangeArrowheads="1"/>
          </p:cNvPicPr>
          <p:nvPr/>
        </p:nvPicPr>
        <p:blipFill>
          <a:blip r:embed="rId6" cstate="print"/>
          <a:srcRect/>
          <a:stretch>
            <a:fillRect/>
          </a:stretch>
        </p:blipFill>
        <p:spPr bwMode="auto">
          <a:xfrm>
            <a:off x="9534187" y="4638221"/>
            <a:ext cx="2203112" cy="1652681"/>
          </a:xfrm>
          <a:prstGeom prst="rect">
            <a:avLst/>
          </a:prstGeom>
          <a:noFill/>
        </p:spPr>
      </p:pic>
      <p:pic>
        <p:nvPicPr>
          <p:cNvPr id="77826" name="Picture 2" descr="نتیجه تصویری برای بندکشی"/>
          <p:cNvPicPr>
            <a:picLocks noChangeAspect="1" noChangeArrowheads="1"/>
          </p:cNvPicPr>
          <p:nvPr/>
        </p:nvPicPr>
        <p:blipFill>
          <a:blip r:embed="rId7" cstate="print"/>
          <a:srcRect/>
          <a:stretch>
            <a:fillRect/>
          </a:stretch>
        </p:blipFill>
        <p:spPr bwMode="auto">
          <a:xfrm>
            <a:off x="9518754" y="2935641"/>
            <a:ext cx="2218545" cy="1621369"/>
          </a:xfrm>
          <a:prstGeom prst="rect">
            <a:avLst/>
          </a:prstGeom>
          <a:noFill/>
        </p:spPr>
      </p:pic>
      <p:sp>
        <p:nvSpPr>
          <p:cNvPr id="77828" name="AutoShape 4" descr="نتیجه تصویری برای ‪Trowel briclyi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30" name="AutoShape 6" descr="نتیجه تصویری برای ‪Trowel briclyi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32" name="AutoShape 8" descr="نتیجه تصویری برای ‪Trowel briclyi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34" name="AutoShape 10" descr="data:image/jpeg;base64,/9j/4AAQSkZJRgABAQAAAQABAAD/2wCEAAkGBxITEhUQEhIRFRIWDxUZFRERFRYYFRUYFRUWFhcXGRcYHSggGBolHRgVITEkJSkrLi4uFx84ODMsNygtLisBCgoKDg0NFRAPFS0dFRkrLS0tKzEtKystLSstNzcrKysrLS0rLSs3LSsrLS0rKysrLSsrKy0rKysrKysrKysrK//AABEIAMIBAwMBIgACEQEDEQH/xAAcAAEBAAIDAQEAAAAAAAAAAAAABQEGAwQHCAL/xABIEAABAwIBCAMOBQEFCQEAAAABAAIDBBEhBQYSMUFUlNIWUWEHEyIyNDVCcXSBg5GztFJiobHBM0NykqLhFBUjU7LC0fDxJP/EABcBAQEBAQAAAAAAAAAAAAAAAAABAgP/xAAaEQEBAQADAQAAAAAAAAAAAAAAARECEjEh/9oADAMBAAIRAxEAPwD0TNXNuidRUrnUdI5zqOAlxgiJJMTSSSW4kn91W6LUG40fDxcqZoeQUfsNP9Jiro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VHw8XKq6IPm3un5PhjynUMjhiYwd6s1jGtaLwRk2AFhiSVhdnusedan4P28SIPc80PIKP2Gn+kxV1IzQ8go/Yaf6TFXQEREBERAREQEREBERAREQEREBERAREQEREBERAREQEREBEXSyxlJlPE6eQ+C0ahrcdjR1knBB2nStBDSQCdQuLn3L9XXiOSs4ag1DpZW9977Ibwk+CXHxWg6w1o/ZevZED+9N0ybm5AdckNOIB9yDwbusedan4P28SJ3WPOtT8H7eJEHueaHkFH7DT/SYq6kZoeQUfsNP9JiroCIiAiIgIiICIiAiIgIiICIiAiIgIiICIiAiIgIiICIuOeVrWlziABrJQfqR4AJJAAGJOoLzDOyukrphFCbQx3Ic7BuHjSv6mgXA2+82W0ZTqZKk96YCI+o4X/M/8Lez59S6seSw61PGPAJ0pHkf1D1kDVGNjfSPZiZRLzOzfa+UTaJETPE0tbvzHqLtfq9a9GAXFSUzY2BjRgOvWfWuZIPnXusedan4P28SJ3WPOtT8H7eJFR7nmh5BR+w0/wBJirqRmh5BR+w0/wBJiroCIiAiIgIiICIiAiIgIiICIiAiIgIixdBlF+JJWtF3EAdbiAP1UqpzkpmmwfpnqjGl+ur9UFhLrU587CcGR6PV3y9z6ht+a67Mu1Lji5jGXI0wzSF7YXxw9amjdFxzzNYNJzg0dbjZaNJlSpIOlM4EbGhtjiMbtAIw/ZdZp0vCc65v4zruPzKauNqqc5YhgzSedmFh+qnOqnSnSkcGgah1f3W9faV06bJ0j/EjfY7TdrfXc2v7rq1Q5tgYynS/IMG/6oOGiBl8GEWiB8KQ7SNpv457NQtt1LYKaBrBYe8nW49ZO0r9sYALAAAagNQX6VQREQfOvdY861Pwft4kTusedan4P28SIPc80PIKP2Gn+kxV1IzQ8go/Yaf6TFXQEREBERAREQEREBEWLoMosXXTqMqws8aRt+oG5+QQd1YutdrM7Y230GOcQL+Fhf1AAn9FKnzinebAhhOxgtsviTf+FNG7PkAxJAHaptTnBTM1yAnqZ4R/TUtTddx8O7iD4QLnEO143BuPUPmvxLStLw5g0fxNFzjrwAJ/jZqTVWarPFtrxxuI63kC3uH/AJUufOCpkIaHWBB0e9i18LjE49tkpMlPbYgFtw06TyGXIuQTt/8AgXbioRgAS7DVC29tttI9qgj0+k46U2m7Ycbgg7Rpal2Y4W7BpDZhbbhexwOoa9ivQZIfrDGt7ZTpH5Dau9BkRo8d73HqHgtw7Bj+qYNXFK5rbEhowNna+vUuSmyc5xwa92GsNsPnsW5Q0MbfFY0e7H5lc9kxGt0ebZJDpSAPwNx+ZVynoY2eIxo7bY/NdlFcGLLKIqCIiAiIg+de6x51qfg/bxIndY861Pwft4kQe55oeQUfsNP9JirqRmh5BR+w0/0mKugLBKFeZ5+54v03UtPfQbcSytNi9w1sYddhqJG0EDag3SuzgjY4sYO+PGsNPgtI63Louy3UnENhA6jpH9cFoOZc8krxFHYtGLn6mMaNpPX2LfKjLFHTxd9c9uhiBI4X0yNkbdbvWMO1SpK/VPnS5p0aiEtH/Nju5nvFrhbFT1DXtD2Oa5p1Oabgryus7otOXXbTvcPxPd+zW2AXXyPny1sjpWtdG0Hw2WOi/rBAw0u35pqvYCV16uujiF5HtaNmkcT6hrK82yp3QZpbiEd5bqubF5v26mrWf996c7ovCc8Ma50hJJJNzoG+OAserEoPVavO6ID/AIbS7tcdEfI4/oodTnTUPNmuawfkbj83X/ZavBIcMcepculZTVVJat7vHe9399xI+WpccPWcSDg2x0XAjsIttXFSQudj6I1u2KmyI3DI2lxOq2t3b6kHHFRl5Ia0gfh16N+s+j71TZk4NxkexnZfTcdlgBgq1BkRwaO+PLfyR2sPWev1BV6Wijj8RoB69p95xTDWvU+SgdUUrup0rixv+AYqlT5LcLAvawX8WJjW/qq1llXEdOPJsQxLdI9chLj/AJl2w0bFlFRiyzZEQEREBERAREQEREBERB8691jzrU/B+3iRO6x51qfg/bxIg9zzQ8go/Yaf6TFXUjNDyCj9hp/pMVdB1Mo6RZoNNnOwuNg2++y8/wA8s2RFC6VttFrRfs2Lf5H3lDept/ncfwtK7q9U57IaFht31+lK78MbMSf/AHqUK85pcs96gItan0ruG2oeNQcfwN6lMytLLIBV1UoaXYQweNKQNR0b2jj9fyXJLB3173gWgp48GnUT6A7dVytYdOXv0pXDSOrSNsOy+xKkjZBXtdGIwzScdczsCPysH/cfcNq7LQXFrGNLnE6LWNF3F1r4Dadp+ZU7J0JcLs8PAmzRewG3DYt7zNyfpRvqYS64YWyPIBLcLuaNrAesawp4qFW5NmjwijdPK0Xe9gtBF1tD3WEjhtOAHatJgymWTOkudJ172t4xt+i9iqQ+UGJxMngEaIGm0CxwIGFrLW8r5tUdJB3prL1U7W67XiiDrmQtGAJJs0a9uoJqv1R1Bcxr7a2/Iq1kfJkk8gjabCwLnG9mjtWv5HilkkjhhF3k2ZfEDR2kfhG1b/VVIgjNNCfAsQ+UjGaS/hm41NBw7ThqvdSP06o8IU1M3AeCXbXnafV1La8jZLbC3reR4Tv1sOxTs08k6De/O8d4wvsaf5OC2RWQoiIqgiIgIiICIiAiIgIiICIiAiIgIiIPnXusedan4P28SJ3WPOtT8H7eJEHueaHkFH7DT/SYq6kZoeQUfsNP9JiroJVYdGa/XGP8pN/3C07Pc3Es3pd50RbqOGH6re8oU2m3C2kMR/IWjZeZ3xkkViHaJGiddxsWaNFoqNzIZIz/AGjARhtsbi/vur9NAyOKn/3dR0kru9//AKY3xtdUHU0OBk8drSHhzQbtu3CxX5yZO0tBcwubYaQGDmuGBI/1X7y06nc1oijqBIHgnSsQ4anDRaCcRfwsLWGzBZ1Wx17KGCB5mpqdj3x+LHHG2RzyL6F2gEi41nAAYrx+OephOmyWYSOeWmJhdZ5OIbot8e9wLY3XpFHSRNvoRtaSCCdHwteok4nqt2KbnBkIvYZIHPM5lDtFthhb0McHXB19nUm6uO1LVVFLTiSrk05ntsykjLQxmHpMZgSNoAO25sFLyHkU1DzLPI7wnXLWnwnWwA7ANijM76GBsl7Gxsdfv7OzrW4ZlwiV+LtFrRdxOGA7fkunVjsuZNzda3+nCALW0gLkjbdxxK4so5GLCHeIRqDtWGOo7FvEU7A0FpBbbDR2rgmkub6I94B/dZ+K6eSc4GPLYpLRynAC/guPU09fYrd1EqqSOUWcwDaHAAEHYeormyHWucXwSf1YiASPSY4XY8dhF/eD1FWUVkRFQREQEREBERAREQEREBERAREQEREHzr3WPOtT8H7eJE7rHnWp+D9vEiD3PNDyCj9hp/pMVdSM0PIKP2Gn+kxV0GCFIy5kNs/hNcY5QMJALg9jm+k35HtVhEHl9bmtXROMsLGuPpMY4Oa/t0XWIXYydVZVHgMyfG02/qS2A19rj+y9ISymDShmtUuD55Z2Godb/htbaHAWsTa+lq8IW1Yg61PyfQvfO2neHMeCS+/jNbtsdt9QIwxXollPkmb3+20Rj/MSf4UxWm90PIcccXf2AAXAsNmGFlrvc/yY6pJmlBFO11mM2SuGsu/IP1stl7pEjpxHSR63yNbfq0vGd7m6St0FIyGNkTbNYxoA7A0X+aupjkyllSGnZ32d4Y30R6TrbGt1k6gu1Tzl0YkLAzSF2slPhWOq9tR7F4xnDXymd+U52Fx76IMn0jhdpd6BLb4j0z1kgagAu7kvKh/2txD3OlaAyeqkm0mtkwDmNY7wSPGJ0RYEWFgs8riyPV4JgQbCxBsW9S6sbtGviI/tKSZru3vT43N+XfH/ADXLTMtp67XA+Qv8sVxZOGnXE+jBSAE/nnfpEe5jGf4lYjZERFoEREBERAREQEREBERAREQEREBERB8691jzrU/B+3iRO6x51qfg/bxIg9zzQ8go/Yaf6TFXUjNDyCj9hp/pMVdAREQEREBQMsu0Jmut4zNf90/6q+uhlag78zRvZwN2O6j29hUo1eYB9RE6wPjm514N0R/1KxILtcNd2la3/tZjlDJG6LmnEHXY4Gx2jALYWyggWPqKg1HOTJffZKeVtj3iR7iw7dNujcdoNlHyfmuHPDYw4kzPe7SAAGmdIuceq5tYC9u3Bb5U0UTnaRBDtui4i/rsVl88cLdjRsGsk9XWT2LF47dalc9XVMgiL3nBoxsMXuOAAG0udYAdoXdzaoXRRXk/rSvMkvY51vB9TQGt9yn5LybJPI2onboxsN4IDr0tXfZB+K2obLk61s66SMiIioIiICIiAiIgIiICIiAiIgIiICIiD517rHnWp+D9vEid1jzrU/B+3iRB7nmh5BR+w0/0mKupGaHkFH7DT/SYq6AiIgIiICIiCbljIsVS0NkBuDdsjDovYetrv4OB6lAlzeqmG0cjXN63D+ARo+646g3UtxRTBpsWRaxxs6RjR1tYSfcXOA/Qq3k7IMcZDzd8g9OQ6R92AA9QAHYq1llMGFlEVBERAREQEREBERAREQEREBERAREQEREHzr3WPOtT8H7eJE7rHnWp+D9vEiD3PNDyCj9hp/pMVdSM0PIKP2Gn+kxV0BERAREQEREBERAREQEREBERAREQEREBERAREQEREBERAREQEREHzr3WPOtT8H7eJE7rHnWp+D9vEiCFQ5y1rYo2trKtrRGwBrZ5QAA0AAAOwC5+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1PLmUZpJ3vkmle86N3Pe5zjZjQLkm5wAREQf/Z"/>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36" name="AutoShape 12" descr="data:image/jpeg;base64,/9j/4AAQSkZJRgABAQAAAQABAAD/2wCEAAkGBxITEhUQEhIRFRIWDxUZFRERFRYYFRUYFRUWFhcXGRcYHSggGBolHRgVITEkJSkrLi4uFx84ODMsNygtLisBCgoKDg0NFRAPFS0dFRkrLS0tKzEtKystLSstNzcrKysrLS0rLSs3LSsrLS0rKysrLSsrKy0rKysrKysrKysrK//AABEIAMIBAwMBIgACEQEDEQH/xAAcAAEBAAIDAQEAAAAAAAAAAAAABQEGAwQHCAL/xABIEAABAwIBCAMOBQEFCQEAAAABAAIDBBEhBQYSMUFUlNIWUWEHEyIyNDVCcXSBg5GztFJiobHBM0NykqLhFBUjU7LC0fDxJP/EABcBAQEBAQAAAAAAAAAAAAAAAAABAgP/xAAaEQEBAQADAQAAAAAAAAAAAAAAARECEjEh/9oADAMBAAIRAxEAPwD0TNXNuidRUrnUdI5zqOAlxgiJJMTSSSW4kn91W6LUG40fDxcqZoeQUfsNP9Jiro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VHw8XKq6IPm3un5PhjynUMjhiYwd6s1jGtaLwRk2AFhiSVhdnusedan4P28SIPc80PIKP2Gn+kxV1IzQ8go/Yaf6TFXQEREBERAREQEREBERAREQEREBERAREQEREBERAREQEREBEXSyxlJlPE6eQ+C0ahrcdjR1knBB2nStBDSQCdQuLn3L9XXiOSs4ag1DpZW9977Ibwk+CXHxWg6w1o/ZevZED+9N0ybm5AdckNOIB9yDwbusedan4P28SJ3WPOtT8H7eJEHueaHkFH7DT/SYq6kZoeQUfsNP9JiroCIiAiIgIiICIiAiIgIiICIiAiIgIiICIiAiIgIiICIuOeVrWlziABrJQfqR4AJJAAGJOoLzDOyukrphFCbQx3Ic7BuHjSv6mgXA2+82W0ZTqZKk96YCI+o4X/M/8Lez59S6seSw61PGPAJ0pHkf1D1kDVGNjfSPZiZRLzOzfa+UTaJETPE0tbvzHqLtfq9a9GAXFSUzY2BjRgOvWfWuZIPnXusedan4P28SJ3WPOtT8H7eJFR7nmh5BR+w0/wBJirqRmh5BR+w0/wBJiroCIiAiIgIiICIiAiIgIiICIiAiIgIixdBlF+JJWtF3EAdbiAP1UqpzkpmmwfpnqjGl+ur9UFhLrU587CcGR6PV3y9z6ht+a67Mu1Lji5jGXI0wzSF7YXxw9amjdFxzzNYNJzg0dbjZaNJlSpIOlM4EbGhtjiMbtAIw/ZdZp0vCc65v4zruPzKauNqqc5YhgzSedmFh+qnOqnSnSkcGgah1f3W9faV06bJ0j/EjfY7TdrfXc2v7rq1Q5tgYynS/IMG/6oOGiBl8GEWiB8KQ7SNpv457NQtt1LYKaBrBYe8nW49ZO0r9sYALAAAagNQX6VQREQfOvdY861Pwft4kTusedan4P28SIPc80PIKP2Gn+kxV1IzQ8go/Yaf6TFXQEREBERAREQEREBEWLoMosXXTqMqws8aRt+oG5+QQd1YutdrM7Y230GOcQL+Fhf1AAn9FKnzinebAhhOxgtsviTf+FNG7PkAxJAHaptTnBTM1yAnqZ4R/TUtTddx8O7iD4QLnEO143BuPUPmvxLStLw5g0fxNFzjrwAJ/jZqTVWarPFtrxxuI63kC3uH/AJUufOCpkIaHWBB0e9i18LjE49tkpMlPbYgFtw06TyGXIuQTt/8AgXbioRgAS7DVC29tttI9qgj0+k46U2m7Ycbgg7Rpal2Y4W7BpDZhbbhexwOoa9ivQZIfrDGt7ZTpH5Dau9BkRo8d73HqHgtw7Bj+qYNXFK5rbEhowNna+vUuSmyc5xwa92GsNsPnsW5Q0MbfFY0e7H5lc9kxGt0ebZJDpSAPwNx+ZVynoY2eIxo7bY/NdlFcGLLKIqCIiAiIg+de6x51qfg/bxIndY861Pwft4kQe55oeQUfsNP9JirqRmh5BR+w0/0mKugLBKFeZ5+54v03UtPfQbcSytNi9w1sYddhqJG0EDag3SuzgjY4sYO+PGsNPgtI63Louy3UnENhA6jpH9cFoOZc8krxFHYtGLn6mMaNpPX2LfKjLFHTxd9c9uhiBI4X0yNkbdbvWMO1SpK/VPnS5p0aiEtH/Nju5nvFrhbFT1DXtD2Oa5p1Oabgryus7otOXXbTvcPxPd+zW2AXXyPny1sjpWtdG0Hw2WOi/rBAw0u35pqvYCV16uujiF5HtaNmkcT6hrK82yp3QZpbiEd5bqubF5v26mrWf996c7ovCc8Ma50hJJJNzoG+OAserEoPVavO6ID/AIbS7tcdEfI4/oodTnTUPNmuawfkbj83X/ZavBIcMcepculZTVVJat7vHe9399xI+WpccPWcSDg2x0XAjsIttXFSQudj6I1u2KmyI3DI2lxOq2t3b6kHHFRl5Ia0gfh16N+s+j71TZk4NxkexnZfTcdlgBgq1BkRwaO+PLfyR2sPWev1BV6Wijj8RoB69p95xTDWvU+SgdUUrup0rixv+AYqlT5LcLAvawX8WJjW/qq1llXEdOPJsQxLdI9chLj/AJl2w0bFlFRiyzZEQEREBERAREQEREBERB8691jzrU/B+3iRO6x51qfg/bxIg9zzQ8go/Yaf6TFXUjNDyCj9hp/pMVdB1Mo6RZoNNnOwuNg2++y8/wA8s2RFC6VttFrRfs2Lf5H3lDept/ncfwtK7q9U57IaFht31+lK78MbMSf/AHqUK85pcs96gItan0ruG2oeNQcfwN6lMytLLIBV1UoaXYQweNKQNR0b2jj9fyXJLB3173gWgp48GnUT6A7dVytYdOXv0pXDSOrSNsOy+xKkjZBXtdGIwzScdczsCPysH/cfcNq7LQXFrGNLnE6LWNF3F1r4Dadp+ZU7J0JcLs8PAmzRewG3DYt7zNyfpRvqYS64YWyPIBLcLuaNrAesawp4qFW5NmjwijdPK0Xe9gtBF1tD3WEjhtOAHatJgymWTOkudJ172t4xt+i9iqQ+UGJxMngEaIGm0CxwIGFrLW8r5tUdJB3prL1U7W67XiiDrmQtGAJJs0a9uoJqv1R1Bcxr7a2/Iq1kfJkk8gjabCwLnG9mjtWv5HilkkjhhF3k2ZfEDR2kfhG1b/VVIgjNNCfAsQ+UjGaS/hm41NBw7ThqvdSP06o8IU1M3AeCXbXnafV1La8jZLbC3reR4Tv1sOxTs08k6De/O8d4wvsaf5OC2RWQoiIqgiIgIiICIiAiIgIiICIiAiIgIiIPnXusedan4P28SJ3WPOtT8H7eJEHueaHkFH7DT/SYq6kZoeQUfsNP9JiroJVYdGa/XGP8pN/3C07Pc3Es3pd50RbqOGH6re8oU2m3C2kMR/IWjZeZ3xkkViHaJGiddxsWaNFoqNzIZIz/AGjARhtsbi/vur9NAyOKn/3dR0kru9//AKY3xtdUHU0OBk8drSHhzQbtu3CxX5yZO0tBcwubYaQGDmuGBI/1X7y06nc1oijqBIHgnSsQ4anDRaCcRfwsLWGzBZ1Wx17KGCB5mpqdj3x+LHHG2RzyL6F2gEi41nAAYrx+OephOmyWYSOeWmJhdZ5OIbot8e9wLY3XpFHSRNvoRtaSCCdHwteok4nqt2KbnBkIvYZIHPM5lDtFthhb0McHXB19nUm6uO1LVVFLTiSrk05ntsykjLQxmHpMZgSNoAO25sFLyHkU1DzLPI7wnXLWnwnWwA7ANijM76GBsl7Gxsdfv7OzrW4ZlwiV+LtFrRdxOGA7fkunVjsuZNzda3+nCALW0gLkjbdxxK4so5GLCHeIRqDtWGOo7FvEU7A0FpBbbDR2rgmkub6I94B/dZ+K6eSc4GPLYpLRynAC/guPU09fYrd1EqqSOUWcwDaHAAEHYeormyHWucXwSf1YiASPSY4XY8dhF/eD1FWUVkRFQREQEREBERAREQEREBERAREQEREHzr3WPOtT8H7eJE7rHnWp+D9vEiD3PNDyCj9hp/pMVdSM0PIKP2Gn+kxV0GCFIy5kNs/hNcY5QMJALg9jm+k35HtVhEHl9bmtXROMsLGuPpMY4Oa/t0XWIXYydVZVHgMyfG02/qS2A19rj+y9ISymDShmtUuD55Z2Godb/htbaHAWsTa+lq8IW1Yg61PyfQvfO2neHMeCS+/jNbtsdt9QIwxXollPkmb3+20Rj/MSf4UxWm90PIcccXf2AAXAsNmGFlrvc/yY6pJmlBFO11mM2SuGsu/IP1stl7pEjpxHSR63yNbfq0vGd7m6St0FIyGNkTbNYxoA7A0X+aupjkyllSGnZ32d4Y30R6TrbGt1k6gu1Tzl0YkLAzSF2slPhWOq9tR7F4xnDXymd+U52Fx76IMn0jhdpd6BLb4j0z1kgagAu7kvKh/2txD3OlaAyeqkm0mtkwDmNY7wSPGJ0RYEWFgs8riyPV4JgQbCxBsW9S6sbtGviI/tKSZru3vT43N+XfH/ADXLTMtp67XA+Qv8sVxZOGnXE+jBSAE/nnfpEe5jGf4lYjZERFoEREBERAREQEREBERAREQEREBERB8691jzrU/B+3iRO6x51qfg/bxIg9zzQ8go/Yaf6TFXUjNDyCj9hp/pMVdAREQEREBQMsu0Jmut4zNf90/6q+uhlag78zRvZwN2O6j29hUo1eYB9RE6wPjm514N0R/1KxILtcNd2la3/tZjlDJG6LmnEHXY4Gx2jALYWyggWPqKg1HOTJffZKeVtj3iR7iw7dNujcdoNlHyfmuHPDYw4kzPe7SAAGmdIuceq5tYC9u3Bb5U0UTnaRBDtui4i/rsVl88cLdjRsGsk9XWT2LF47dalc9XVMgiL3nBoxsMXuOAAG0udYAdoXdzaoXRRXk/rSvMkvY51vB9TQGt9yn5LybJPI2onboxsN4IDr0tXfZB+K2obLk61s66SMiIioIiICIiAiIgIiICIiAiIgIiICIiD517rHnWp+D9vEid1jzrU/B+3iRB7nmh5BR+w0/0mKupGaHkFH7DT/SYq6AiIgIiICIiCbljIsVS0NkBuDdsjDovYetrv4OB6lAlzeqmG0cjXN63D+ARo+646g3UtxRTBpsWRaxxs6RjR1tYSfcXOA/Qq3k7IMcZDzd8g9OQ6R92AA9QAHYq1llMGFlEVBERAREQEREBERAREQEREBERAREQEREHzr3WPOtT8H7eJE7rHnWp+D9vEiD3PNDyCj9hp/pMVdSM0PIKP2Gn+kxV0BERAREQEREBERAREQEREBERAREQEREBERAREQEREBERAREQEREHzr3WPOtT8H7eJE7rHnWp+D9vEiCFQ5y1rYo2trKtrRGwBrZ5QAA0AAAOwC5+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1PLmUZpJ3vkmle86N3Pe5zjZjQLkm5wAREQf/Z"/>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38" name="AutoShape 14" descr="data:image/jpeg;base64,/9j/4AAQSkZJRgABAQAAAQABAAD/2wCEAAkGBxITEhUQEhIRFRIWDxUZFRERFRYYFRUYFRUWFhcXGRcYHSggGBolHRgVITEkJSkrLi4uFx84ODMsNygtLisBCgoKDg0NFRAPFS0dFRkrLS0tKzEtKystLSstNzcrKysrLS0rLSs3LSsrLS0rKysrLSsrKy0rKysrKysrKysrK//AABEIAMIBAwMBIgACEQEDEQH/xAAcAAEBAAIDAQEAAAAAAAAAAAAABQEGAwQHCAL/xABIEAABAwIBCAMOBQEFCQEAAAABAAIDBBEhBQYSMUFUlNIWUWEHEyIyNDVCcXSBg5GztFJiobHBM0NykqLhFBUjU7LC0fDxJP/EABcBAQEBAQAAAAAAAAAAAAAAAAABAgP/xAAaEQEBAQADAQAAAAAAAAAAAAAAARECEjEh/9oADAMBAAIRAxEAPwD0TNXNuidRUrnUdI5zqOAlxgiJJMTSSSW4kn91W6LUG40fDxcqZoeQUfsNP9Jiro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VHw8XKq6IPm3un5PhjynUMjhiYwd6s1jGtaLwRk2AFhiSVhdnusedan4P28SIPc80PIKP2Gn+kxV1IzQ8go/Yaf6TFXQEREBERAREQEREBERAREQEREBERAREQEREBERAREQEREBEXSyxlJlPE6eQ+C0ahrcdjR1knBB2nStBDSQCdQuLn3L9XXiOSs4ag1DpZW9977Ibwk+CXHxWg6w1o/ZevZED+9N0ybm5AdckNOIB9yDwbusedan4P28SJ3WPOtT8H7eJEHueaHkFH7DT/SYq6kZoeQUfsNP9JiroCIiAiIgIiICIiAiIgIiICIiAiIgIiICIiAiIgIiICIuOeVrWlziABrJQfqR4AJJAAGJOoLzDOyukrphFCbQx3Ic7BuHjSv6mgXA2+82W0ZTqZKk96YCI+o4X/M/8Lez59S6seSw61PGPAJ0pHkf1D1kDVGNjfSPZiZRLzOzfa+UTaJETPE0tbvzHqLtfq9a9GAXFSUzY2BjRgOvWfWuZIPnXusedan4P28SJ3WPOtT8H7eJFR7nmh5BR+w0/wBJirqRmh5BR+w0/wBJiroCIiAiIgIiICIiAiIgIiICIiAiIgIixdBlF+JJWtF3EAdbiAP1UqpzkpmmwfpnqjGl+ur9UFhLrU587CcGR6PV3y9z6ht+a67Mu1Lji5jGXI0wzSF7YXxw9amjdFxzzNYNJzg0dbjZaNJlSpIOlM4EbGhtjiMbtAIw/ZdZp0vCc65v4zruPzKauNqqc5YhgzSedmFh+qnOqnSnSkcGgah1f3W9faV06bJ0j/EjfY7TdrfXc2v7rq1Q5tgYynS/IMG/6oOGiBl8GEWiB8KQ7SNpv457NQtt1LYKaBrBYe8nW49ZO0r9sYALAAAagNQX6VQREQfOvdY861Pwft4kTusedan4P28SIPc80PIKP2Gn+kxV1IzQ8go/Yaf6TFXQEREBERAREQEREBEWLoMosXXTqMqws8aRt+oG5+QQd1YutdrM7Y230GOcQL+Fhf1AAn9FKnzinebAhhOxgtsviTf+FNG7PkAxJAHaptTnBTM1yAnqZ4R/TUtTddx8O7iD4QLnEO143BuPUPmvxLStLw5g0fxNFzjrwAJ/jZqTVWarPFtrxxuI63kC3uH/AJUufOCpkIaHWBB0e9i18LjE49tkpMlPbYgFtw06TyGXIuQTt/8AgXbioRgAS7DVC29tttI9qgj0+k46U2m7Ycbgg7Rpal2Y4W7BpDZhbbhexwOoa9ivQZIfrDGt7ZTpH5Dau9BkRo8d73HqHgtw7Bj+qYNXFK5rbEhowNna+vUuSmyc5xwa92GsNsPnsW5Q0MbfFY0e7H5lc9kxGt0ebZJDpSAPwNx+ZVynoY2eIxo7bY/NdlFcGLLKIqCIiAiIg+de6x51qfg/bxIndY861Pwft4kQe55oeQUfsNP9JirqRmh5BR+w0/0mKugLBKFeZ5+54v03UtPfQbcSytNi9w1sYddhqJG0EDag3SuzgjY4sYO+PGsNPgtI63Louy3UnENhA6jpH9cFoOZc8krxFHYtGLn6mMaNpPX2LfKjLFHTxd9c9uhiBI4X0yNkbdbvWMO1SpK/VPnS5p0aiEtH/Nju5nvFrhbFT1DXtD2Oa5p1Oabgryus7otOXXbTvcPxPd+zW2AXXyPny1sjpWtdG0Hw2WOi/rBAw0u35pqvYCV16uujiF5HtaNmkcT6hrK82yp3QZpbiEd5bqubF5v26mrWf996c7ovCc8Ma50hJJJNzoG+OAserEoPVavO6ID/AIbS7tcdEfI4/oodTnTUPNmuawfkbj83X/ZavBIcMcepculZTVVJat7vHe9399xI+WpccPWcSDg2x0XAjsIttXFSQudj6I1u2KmyI3DI2lxOq2t3b6kHHFRl5Ia0gfh16N+s+j71TZk4NxkexnZfTcdlgBgq1BkRwaO+PLfyR2sPWev1BV6Wijj8RoB69p95xTDWvU+SgdUUrup0rixv+AYqlT5LcLAvawX8WJjW/qq1llXEdOPJsQxLdI9chLj/AJl2w0bFlFRiyzZEQEREBERAREQEREBERB8691jzrU/B+3iRO6x51qfg/bxIg9zzQ8go/Yaf6TFXUjNDyCj9hp/pMVdB1Mo6RZoNNnOwuNg2++y8/wA8s2RFC6VttFrRfs2Lf5H3lDept/ncfwtK7q9U57IaFht31+lK78MbMSf/AHqUK85pcs96gItan0ruG2oeNQcfwN6lMytLLIBV1UoaXYQweNKQNR0b2jj9fyXJLB3173gWgp48GnUT6A7dVytYdOXv0pXDSOrSNsOy+xKkjZBXtdGIwzScdczsCPysH/cfcNq7LQXFrGNLnE6LWNF3F1r4Dadp+ZU7J0JcLs8PAmzRewG3DYt7zNyfpRvqYS64YWyPIBLcLuaNrAesawp4qFW5NmjwijdPK0Xe9gtBF1tD3WEjhtOAHatJgymWTOkudJ172t4xt+i9iqQ+UGJxMngEaIGm0CxwIGFrLW8r5tUdJB3prL1U7W67XiiDrmQtGAJJs0a9uoJqv1R1Bcxr7a2/Iq1kfJkk8gjabCwLnG9mjtWv5HilkkjhhF3k2ZfEDR2kfhG1b/VVIgjNNCfAsQ+UjGaS/hm41NBw7ThqvdSP06o8IU1M3AeCXbXnafV1La8jZLbC3reR4Tv1sOxTs08k6De/O8d4wvsaf5OC2RWQoiIqgiIgIiICIiAiIgIiICIiAiIgIiIPnXusedan4P28SJ3WPOtT8H7eJEHueaHkFH7DT/SYq6kZoeQUfsNP9JiroJVYdGa/XGP8pN/3C07Pc3Es3pd50RbqOGH6re8oU2m3C2kMR/IWjZeZ3xkkViHaJGiddxsWaNFoqNzIZIz/AGjARhtsbi/vur9NAyOKn/3dR0kru9//AKY3xtdUHU0OBk8drSHhzQbtu3CxX5yZO0tBcwubYaQGDmuGBI/1X7y06nc1oijqBIHgnSsQ4anDRaCcRfwsLWGzBZ1Wx17KGCB5mpqdj3x+LHHG2RzyL6F2gEi41nAAYrx+OephOmyWYSOeWmJhdZ5OIbot8e9wLY3XpFHSRNvoRtaSCCdHwteok4nqt2KbnBkIvYZIHPM5lDtFthhb0McHXB19nUm6uO1LVVFLTiSrk05ntsykjLQxmHpMZgSNoAO25sFLyHkU1DzLPI7wnXLWnwnWwA7ANijM76GBsl7Gxsdfv7OzrW4ZlwiV+LtFrRdxOGA7fkunVjsuZNzda3+nCALW0gLkjbdxxK4so5GLCHeIRqDtWGOo7FvEU7A0FpBbbDR2rgmkub6I94B/dZ+K6eSc4GPLYpLRynAC/guPU09fYrd1EqqSOUWcwDaHAAEHYeormyHWucXwSf1YiASPSY4XY8dhF/eD1FWUVkRFQREQEREBERAREQEREBERAREQEREHzr3WPOtT8H7eJE7rHnWp+D9vEiD3PNDyCj9hp/pMVdSM0PIKP2Gn+kxV0GCFIy5kNs/hNcY5QMJALg9jm+k35HtVhEHl9bmtXROMsLGuPpMY4Oa/t0XWIXYydVZVHgMyfG02/qS2A19rj+y9ISymDShmtUuD55Z2Godb/htbaHAWsTa+lq8IW1Yg61PyfQvfO2neHMeCS+/jNbtsdt9QIwxXollPkmb3+20Rj/MSf4UxWm90PIcccXf2AAXAsNmGFlrvc/yY6pJmlBFO11mM2SuGsu/IP1stl7pEjpxHSR63yNbfq0vGd7m6St0FIyGNkTbNYxoA7A0X+aupjkyllSGnZ32d4Y30R6TrbGt1k6gu1Tzl0YkLAzSF2slPhWOq9tR7F4xnDXymd+U52Fx76IMn0jhdpd6BLb4j0z1kgagAu7kvKh/2txD3OlaAyeqkm0mtkwDmNY7wSPGJ0RYEWFgs8riyPV4JgQbCxBsW9S6sbtGviI/tKSZru3vT43N+XfH/ADXLTMtp67XA+Qv8sVxZOGnXE+jBSAE/nnfpEe5jGf4lYjZERFoEREBERAREQEREBERAREQEREBERB8691jzrU/B+3iRO6x51qfg/bxIg9zzQ8go/Yaf6TFXUjNDyCj9hp/pMVdAREQEREBQMsu0Jmut4zNf90/6q+uhlag78zRvZwN2O6j29hUo1eYB9RE6wPjm514N0R/1KxILtcNd2la3/tZjlDJG6LmnEHXY4Gx2jALYWyggWPqKg1HOTJffZKeVtj3iR7iw7dNujcdoNlHyfmuHPDYw4kzPe7SAAGmdIuceq5tYC9u3Bb5U0UTnaRBDtui4i/rsVl88cLdjRsGsk9XWT2LF47dalc9XVMgiL3nBoxsMXuOAAG0udYAdoXdzaoXRRXk/rSvMkvY51vB9TQGt9yn5LybJPI2onboxsN4IDr0tXfZB+K2obLk61s66SMiIioIiICIiAiIgIiICIiAiIgIiICIiD517rHnWp+D9vEid1jzrU/B+3iRB7nmh5BR+w0/0mKupGaHkFH7DT/SYq6AiIgIiICIiCbljIsVS0NkBuDdsjDovYetrv4OB6lAlzeqmG0cjXN63D+ARo+646g3UtxRTBpsWRaxxs6RjR1tYSfcXOA/Qq3k7IMcZDzd8g9OQ6R92AA9QAHYq1llMGFlEVBERAREQEREBERAREQEREBERAREQEREHzr3WPOtT8H7eJE7rHnWp+D9vEiD3PNDyCj9hp/pMVdSM0PIKP2Gn+kxV0BERAREQEREBERAREQEREBERAREQEREBERAREQEREBERAREQEREHzr3WPOtT8H7eJE7rHnWp+D9vEiCFQ5y1rYo2trKtrRGwBrZ5QAA0AAAOwC5+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1PLmUZpJ3vkmle86N3Pe5zjZjQLkm5wAREQf/Z"/>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40" name="AutoShape 16" descr="نتیجه تصویری برای ‪Trowel briclying‬‏"/>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42" name="AutoShape 18" descr="نتیجه تصویری برای ‪Trowel briclying‬‏"/>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44" name="AutoShape 20" descr="نتیجه تصویری برای ‪Trowel briclying‬‏"/>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77846" name="Picture 22" descr="نتیجه تصویری برای ‪Trowel briclying‬‏"/>
          <p:cNvPicPr>
            <a:picLocks noChangeAspect="1" noChangeArrowheads="1"/>
          </p:cNvPicPr>
          <p:nvPr/>
        </p:nvPicPr>
        <p:blipFill>
          <a:blip r:embed="rId8" cstate="print"/>
          <a:srcRect/>
          <a:stretch>
            <a:fillRect/>
          </a:stretch>
        </p:blipFill>
        <p:spPr bwMode="auto">
          <a:xfrm>
            <a:off x="275705" y="1853375"/>
            <a:ext cx="2047770" cy="1534741"/>
          </a:xfrm>
          <a:prstGeom prst="rect">
            <a:avLst/>
          </a:prstGeom>
          <a:noFill/>
        </p:spPr>
      </p:pic>
      <p:sp>
        <p:nvSpPr>
          <p:cNvPr id="77848" name="AutoShape 24" descr="data:image/jpeg;base64,/9j/4AAQSkZJRgABAQAAAQABAAD/2wCEAAkGBxITEhUQEhIRFRIWDxUZFRERFRYYFRUYFRUWFhcXGRcYHSggGBolHRgVITEkJSkrLi4uFx84ODMsNygtLisBCgoKDg0NFRAPFS0dFRkrLS0tKzEtKystLSstNzcrKysrLS0rLSs3LSsrLS0rKysrLSsrKy0rKysrKysrKysrK//AABEIAMIBAwMBIgACEQEDEQH/xAAcAAEBAAIDAQEAAAAAAAAAAAAABQEGAwQHCAL/xABIEAABAwIBCAMOBQEFCQEAAAABAAIDBBEhBQYSMUFUlNIWUWEHEyIyNDVCcXSBg5GztFJiobHBM0NykqLhFBUjU7LC0fDxJP/EABcBAQEBAQAAAAAAAAAAAAAAAAABAgP/xAAaEQEBAQADAQAAAAAAAAAAAAAAARECEjEh/9oADAMBAAIRAxEAPwD0TNXNuidRUrnUdI5zqOAlxgiJJMTSSSW4kn91W6LUG40fDxcqZoeQUfsNP9Jiro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VHw8XKq6IPm3un5PhjynUMjhiYwd6s1jGtaLwRk2AFhiSVhdnusedan4P28SIPc80PIKP2Gn+kxV1IzQ8go/Yaf6TFXQEREBERAREQEREBERAREQEREBERAREQEREBERAREQEREBEXSyxlJlPE6eQ+C0ahrcdjR1knBB2nStBDSQCdQuLn3L9XXiOSs4ag1DpZW9977Ibwk+CXHxWg6w1o/ZevZED+9N0ybm5AdckNOIB9yDwbusedan4P28SJ3WPOtT8H7eJEHueaHkFH7DT/SYq6kZoeQUfsNP9JiroCIiAiIgIiICIiAiIgIiICIiAiIgIiICIiAiIgIiICIuOeVrWlziABrJQfqR4AJJAAGJOoLzDOyukrphFCbQx3Ic7BuHjSv6mgXA2+82W0ZTqZKk96YCI+o4X/M/8Lez59S6seSw61PGPAJ0pHkf1D1kDVGNjfSPZiZRLzOzfa+UTaJETPE0tbvzHqLtfq9a9GAXFSUzY2BjRgOvWfWuZIPnXusedan4P28SJ3WPOtT8H7eJFR7nmh5BR+w0/wBJirqRmh5BR+w0/wBJiroCIiAiIgIiICIiAiIgIiICIiAiIgIixdBlF+JJWtF3EAdbiAP1UqpzkpmmwfpnqjGl+ur9UFhLrU587CcGR6PV3y9z6ht+a67Mu1Lji5jGXI0wzSF7YXxw9amjdFxzzNYNJzg0dbjZaNJlSpIOlM4EbGhtjiMbtAIw/ZdZp0vCc65v4zruPzKauNqqc5YhgzSedmFh+qnOqnSnSkcGgah1f3W9faV06bJ0j/EjfY7TdrfXc2v7rq1Q5tgYynS/IMG/6oOGiBl8GEWiB8KQ7SNpv457NQtt1LYKaBrBYe8nW49ZO0r9sYALAAAagNQX6VQREQfOvdY861Pwft4kTusedan4P28SIPc80PIKP2Gn+kxV1IzQ8go/Yaf6TFXQEREBERAREQEREBEWLoMosXXTqMqws8aRt+oG5+QQd1YutdrM7Y230GOcQL+Fhf1AAn9FKnzinebAhhOxgtsviTf+FNG7PkAxJAHaptTnBTM1yAnqZ4R/TUtTddx8O7iD4QLnEO143BuPUPmvxLStLw5g0fxNFzjrwAJ/jZqTVWarPFtrxxuI63kC3uH/AJUufOCpkIaHWBB0e9i18LjE49tkpMlPbYgFtw06TyGXIuQTt/8AgXbioRgAS7DVC29tttI9qgj0+k46U2m7Ycbgg7Rpal2Y4W7BpDZhbbhexwOoa9ivQZIfrDGt7ZTpH5Dau9BkRo8d73HqHgtw7Bj+qYNXFK5rbEhowNna+vUuSmyc5xwa92GsNsPnsW5Q0MbfFY0e7H5lc9kxGt0ebZJDpSAPwNx+ZVynoY2eIxo7bY/NdlFcGLLKIqCIiAiIg+de6x51qfg/bxIndY861Pwft4kQe55oeQUfsNP9JirqRmh5BR+w0/0mKugLBKFeZ5+54v03UtPfQbcSytNi9w1sYddhqJG0EDag3SuzgjY4sYO+PGsNPgtI63Louy3UnENhA6jpH9cFoOZc8krxFHYtGLn6mMaNpPX2LfKjLFHTxd9c9uhiBI4X0yNkbdbvWMO1SpK/VPnS5p0aiEtH/Nju5nvFrhbFT1DXtD2Oa5p1Oabgryus7otOXXbTvcPxPd+zW2AXXyPny1sjpWtdG0Hw2WOi/rBAw0u35pqvYCV16uujiF5HtaNmkcT6hrK82yp3QZpbiEd5bqubF5v26mrWf996c7ovCc8Ma50hJJJNzoG+OAserEoPVavO6ID/AIbS7tcdEfI4/oodTnTUPNmuawfkbj83X/ZavBIcMcepculZTVVJat7vHe9399xI+WpccPWcSDg2x0XAjsIttXFSQudj6I1u2KmyI3DI2lxOq2t3b6kHHFRl5Ia0gfh16N+s+j71TZk4NxkexnZfTcdlgBgq1BkRwaO+PLfyR2sPWev1BV6Wijj8RoB69p95xTDWvU+SgdUUrup0rixv+AYqlT5LcLAvawX8WJjW/qq1llXEdOPJsQxLdI9chLj/AJl2w0bFlFRiyzZEQEREBERAREQEREBERB8691jzrU/B+3iRO6x51qfg/bxIg9zzQ8go/Yaf6TFXUjNDyCj9hp/pMVdB1Mo6RZoNNnOwuNg2++y8/wA8s2RFC6VttFrRfs2Lf5H3lDept/ncfwtK7q9U57IaFht31+lK78MbMSf/AHqUK85pcs96gItan0ruG2oeNQcfwN6lMytLLIBV1UoaXYQweNKQNR0b2jj9fyXJLB3173gWgp48GnUT6A7dVytYdOXv0pXDSOrSNsOy+xKkjZBXtdGIwzScdczsCPysH/cfcNq7LQXFrGNLnE6LWNF3F1r4Dadp+ZU7J0JcLs8PAmzRewG3DYt7zNyfpRvqYS64YWyPIBLcLuaNrAesawp4qFW5NmjwijdPK0Xe9gtBF1tD3WEjhtOAHatJgymWTOkudJ172t4xt+i9iqQ+UGJxMngEaIGm0CxwIGFrLW8r5tUdJB3prL1U7W67XiiDrmQtGAJJs0a9uoJqv1R1Bcxr7a2/Iq1kfJkk8gjabCwLnG9mjtWv5HilkkjhhF3k2ZfEDR2kfhG1b/VVIgjNNCfAsQ+UjGaS/hm41NBw7ThqvdSP06o8IU1M3AeCXbXnafV1La8jZLbC3reR4Tv1sOxTs08k6De/O8d4wvsaf5OC2RWQoiIqgiIgIiICIiAiIgIiICIiAiIgIiIPnXusedan4P28SJ3WPOtT8H7eJEHueaHkFH7DT/SYq6kZoeQUfsNP9JiroJVYdGa/XGP8pN/3C07Pc3Es3pd50RbqOGH6re8oU2m3C2kMR/IWjZeZ3xkkViHaJGiddxsWaNFoqNzIZIz/AGjARhtsbi/vur9NAyOKn/3dR0kru9//AKY3xtdUHU0OBk8drSHhzQbtu3CxX5yZO0tBcwubYaQGDmuGBI/1X7y06nc1oijqBIHgnSsQ4anDRaCcRfwsLWGzBZ1Wx17KGCB5mpqdj3x+LHHG2RzyL6F2gEi41nAAYrx+OephOmyWYSOeWmJhdZ5OIbot8e9wLY3XpFHSRNvoRtaSCCdHwteok4nqt2KbnBkIvYZIHPM5lDtFthhb0McHXB19nUm6uO1LVVFLTiSrk05ntsykjLQxmHpMZgSNoAO25sFLyHkU1DzLPI7wnXLWnwnWwA7ANijM76GBsl7Gxsdfv7OzrW4ZlwiV+LtFrRdxOGA7fkunVjsuZNzda3+nCALW0gLkjbdxxK4so5GLCHeIRqDtWGOo7FvEU7A0FpBbbDR2rgmkub6I94B/dZ+K6eSc4GPLYpLRynAC/guPU09fYrd1EqqSOUWcwDaHAAEHYeormyHWucXwSf1YiASPSY4XY8dhF/eD1FWUVkRFQREQEREBERAREQEREBERAREQEREHzr3WPOtT8H7eJE7rHnWp+D9vEiD3PNDyCj9hp/pMVdSM0PIKP2Gn+kxV0GCFIy5kNs/hNcY5QMJALg9jm+k35HtVhEHl9bmtXROMsLGuPpMY4Oa/t0XWIXYydVZVHgMyfG02/qS2A19rj+y9ISymDShmtUuD55Z2Godb/htbaHAWsTa+lq8IW1Yg61PyfQvfO2neHMeCS+/jNbtsdt9QIwxXollPkmb3+20Rj/MSf4UxWm90PIcccXf2AAXAsNmGFlrvc/yY6pJmlBFO11mM2SuGsu/IP1stl7pEjpxHSR63yNbfq0vGd7m6St0FIyGNkTbNYxoA7A0X+aupjkyllSGnZ32d4Y30R6TrbGt1k6gu1Tzl0YkLAzSF2slPhWOq9tR7F4xnDXymd+U52Fx76IMn0jhdpd6BLb4j0z1kgagAu7kvKh/2txD3OlaAyeqkm0mtkwDmNY7wSPGJ0RYEWFgs8riyPV4JgQbCxBsW9S6sbtGviI/tKSZru3vT43N+XfH/ADXLTMtp67XA+Qv8sVxZOGnXE+jBSAE/nnfpEe5jGf4lYjZERFoEREBERAREQEREBERAREQEREBERB8691jzrU/B+3iRO6x51qfg/bxIg9zzQ8go/Yaf6TFXUjNDyCj9hp/pMVdAREQEREBQMsu0Jmut4zNf90/6q+uhlag78zRvZwN2O6j29hUo1eYB9RE6wPjm514N0R/1KxILtcNd2la3/tZjlDJG6LmnEHXY4Gx2jALYWyggWPqKg1HOTJffZKeVtj3iR7iw7dNujcdoNlHyfmuHPDYw4kzPe7SAAGmdIuceq5tYC9u3Bb5U0UTnaRBDtui4i/rsVl88cLdjRsGsk9XWT2LF47dalc9XVMgiL3nBoxsMXuOAAG0udYAdoXdzaoXRRXk/rSvMkvY51vB9TQGt9yn5LybJPI2onboxsN4IDr0tXfZB+K2obLk61s66SMiIioIiICIiAiIgIiICIiAiIgIiICIiD517rHnWp+D9vEid1jzrU/B+3iRB7nmh5BR+w0/0mKupGaHkFH7DT/SYq6AiIgIiICIiCbljIsVS0NkBuDdsjDovYetrv4OB6lAlzeqmG0cjXN63D+ARo+646g3UtxRTBpsWRaxxs6RjR1tYSfcXOA/Qq3k7IMcZDzd8g9OQ6R92AA9QAHYq1llMGFlEVBERAREQEREBERAREQEREBERAREQEREHzr3WPOtT8H7eJE7rHnWp+D9vEiD3PNDyCj9hp/pMVdSM0PIKP2Gn+kxV0BERAREQEREBERAREQEREBERAREQEREBERAREQEREBERAREQEREHzr3WPOtT8H7eJE7rHnWp+D9vEiCFQ5y1rYo2trKtrRGwBrZ5QAA0AAAOwC5+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1PLmUZpJ3vkmle86N3Pe5zjZjQLkm5wAREQf/Z"/>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77850" name="AutoShape 26" descr="data:image/jpeg;base64,/9j/4AAQSkZJRgABAQAAAQABAAD/2wCEAAkGBxITEhUQEhIRFRIWDxUZFRERFRYYFRUYFRUWFhcXGRcYHSggGBolHRgVITEkJSkrLi4uFx84ODMsNygtLisBCgoKDg0NFRAPFS0dFRkrLS0tKzEtKystLSstNzcrKysrLS0rLSs3LSsrLS0rKysrLSsrKy0rKysrKysrKysrK//AABEIAMIBAwMBIgACEQEDEQH/xAAcAAEBAAIDAQEAAAAAAAAAAAAABQEGAwQHCAL/xABIEAABAwIBCAMOBQEFCQEAAAABAAIDBBEhBQYSMUFUlNIWUWEHEyIyNDVCcXSBg5GztFJiobHBM0NykqLhFBUjU7LC0fDxJP/EABcBAQEBAQAAAAAAAAAAAAAAAAABAgP/xAAaEQEBAQADAQAAAAAAAAAAAAAAARECEjEh/9oADAMBAAIRAxEAPwD0TNXNuidRUrnUdI5zqOAlxgiJJMTSSSW4kn91W6LUG40fDxcqZoeQUfsNP9Jiro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NHw8XKq6IJHRag3Gj4eLlTotQbjR8PFyquiCR0WoNxo+Hi5U6LUG40fDxcqrogkdFqDcaPh4uVOi1BuVHw8XKq6IPm3un5PhjynUMjhiYwd6s1jGtaLwRk2AFhiSVhdnusedan4P28SIPc80PIKP2Gn+kxV1IzQ8go/Yaf6TFXQEREBERAREQEREBERAREQEREBERAREQEREBERAREQEREBEXSyxlJlPE6eQ+C0ahrcdjR1knBB2nStBDSQCdQuLn3L9XXiOSs4ag1DpZW9977Ibwk+CXHxWg6w1o/ZevZED+9N0ybm5AdckNOIB9yDwbusedan4P28SJ3WPOtT8H7eJEHueaHkFH7DT/SYq6kZoeQUfsNP9JiroCIiAiIgIiICIiAiIgIiICIiAiIgIiICIiAiIgIiICIuOeVrWlziABrJQfqR4AJJAAGJOoLzDOyukrphFCbQx3Ic7BuHjSv6mgXA2+82W0ZTqZKk96YCI+o4X/M/8Lez59S6seSw61PGPAJ0pHkf1D1kDVGNjfSPZiZRLzOzfa+UTaJETPE0tbvzHqLtfq9a9GAXFSUzY2BjRgOvWfWuZIPnXusedan4P28SJ3WPOtT8H7eJFR7nmh5BR+w0/wBJirqRmh5BR+w0/wBJiroCIiAiIgIiICIiAiIgIiICIiAiIgIixdBlF+JJWtF3EAdbiAP1UqpzkpmmwfpnqjGl+ur9UFhLrU587CcGR6PV3y9z6ht+a67Mu1Lji5jGXI0wzSF7YXxw9amjdFxzzNYNJzg0dbjZaNJlSpIOlM4EbGhtjiMbtAIw/ZdZp0vCc65v4zruPzKauNqqc5YhgzSedmFh+qnOqnSnSkcGgah1f3W9faV06bJ0j/EjfY7TdrfXc2v7rq1Q5tgYynS/IMG/6oOGiBl8GEWiB8KQ7SNpv457NQtt1LYKaBrBYe8nW49ZO0r9sYALAAAagNQX6VQREQfOvdY861Pwft4kTusedan4P28SIPc80PIKP2Gn+kxV1IzQ8go/Yaf6TFXQEREBERAREQEREBEWLoMosXXTqMqws8aRt+oG5+QQd1YutdrM7Y230GOcQL+Fhf1AAn9FKnzinebAhhOxgtsviTf+FNG7PkAxJAHaptTnBTM1yAnqZ4R/TUtTddx8O7iD4QLnEO143BuPUPmvxLStLw5g0fxNFzjrwAJ/jZqTVWarPFtrxxuI63kC3uH/AJUufOCpkIaHWBB0e9i18LjE49tkpMlPbYgFtw06TyGXIuQTt/8AgXbioRgAS7DVC29tttI9qgj0+k46U2m7Ycbgg7Rpal2Y4W7BpDZhbbhexwOoa9ivQZIfrDGt7ZTpH5Dau9BkRo8d73HqHgtw7Bj+qYNXFK5rbEhowNna+vUuSmyc5xwa92GsNsPnsW5Q0MbfFY0e7H5lc9kxGt0ebZJDpSAPwNx+ZVynoY2eIxo7bY/NdlFcGLLKIqCIiAiIg+de6x51qfg/bxIndY861Pwft4kQe55oeQUfsNP9JirqRmh5BR+w0/0mKugLBKFeZ5+54v03UtPfQbcSytNi9w1sYddhqJG0EDag3SuzgjY4sYO+PGsNPgtI63Louy3UnENhA6jpH9cFoOZc8krxFHYtGLn6mMaNpPX2LfKjLFHTxd9c9uhiBI4X0yNkbdbvWMO1SpK/VPnS5p0aiEtH/Nju5nvFrhbFT1DXtD2Oa5p1Oabgryus7otOXXbTvcPxPd+zW2AXXyPny1sjpWtdG0Hw2WOi/rBAw0u35pqvYCV16uujiF5HtaNmkcT6hrK82yp3QZpbiEd5bqubF5v26mrWf996c7ovCc8Ma50hJJJNzoG+OAserEoPVavO6ID/AIbS7tcdEfI4/oodTnTUPNmuawfkbj83X/ZavBIcMcepculZTVVJat7vHe9399xI+WpccPWcSDg2x0XAjsIttXFSQudj6I1u2KmyI3DI2lxOq2t3b6kHHFRl5Ia0gfh16N+s+j71TZk4NxkexnZfTcdlgBgq1BkRwaO+PLfyR2sPWev1BV6Wijj8RoB69p95xTDWvU+SgdUUrup0rixv+AYqlT5LcLAvawX8WJjW/qq1llXEdOPJsQxLdI9chLj/AJl2w0bFlFRiyzZEQEREBERAREQEREBERB8691jzrU/B+3iRO6x51qfg/bxIg9zzQ8go/Yaf6TFXUjNDyCj9hp/pMVdB1Mo6RZoNNnOwuNg2++y8/wA8s2RFC6VttFrRfs2Lf5H3lDept/ncfwtK7q9U57IaFht31+lK78MbMSf/AHqUK85pcs96gItan0ruG2oeNQcfwN6lMytLLIBV1UoaXYQweNKQNR0b2jj9fyXJLB3173gWgp48GnUT6A7dVytYdOXv0pXDSOrSNsOy+xKkjZBXtdGIwzScdczsCPysH/cfcNq7LQXFrGNLnE6LWNF3F1r4Dadp+ZU7J0JcLs8PAmzRewG3DYt7zNyfpRvqYS64YWyPIBLcLuaNrAesawp4qFW5NmjwijdPK0Xe9gtBF1tD3WEjhtOAHatJgymWTOkudJ172t4xt+i9iqQ+UGJxMngEaIGm0CxwIGFrLW8r5tUdJB3prL1U7W67XiiDrmQtGAJJs0a9uoJqv1R1Bcxr7a2/Iq1kfJkk8gjabCwLnG9mjtWv5HilkkjhhF3k2ZfEDR2kfhG1b/VVIgjNNCfAsQ+UjGaS/hm41NBw7ThqvdSP06o8IU1M3AeCXbXnafV1La8jZLbC3reR4Tv1sOxTs08k6De/O8d4wvsaf5OC2RWQoiIqgiIgIiICIiAiIgIiICIiAiIgIiIPnXusedan4P28SJ3WPOtT8H7eJEHueaHkFH7DT/SYq6kZoeQUfsNP9JiroJVYdGa/XGP8pN/3C07Pc3Es3pd50RbqOGH6re8oU2m3C2kMR/IWjZeZ3xkkViHaJGiddxsWaNFoqNzIZIz/AGjARhtsbi/vur9NAyOKn/3dR0kru9//AKY3xtdUHU0OBk8drSHhzQbtu3CxX5yZO0tBcwubYaQGDmuGBI/1X7y06nc1oijqBIHgnSsQ4anDRaCcRfwsLWGzBZ1Wx17KGCB5mpqdj3x+LHHG2RzyL6F2gEi41nAAYrx+OephOmyWYSOeWmJhdZ5OIbot8e9wLY3XpFHSRNvoRtaSCCdHwteok4nqt2KbnBkIvYZIHPM5lDtFthhb0McHXB19nUm6uO1LVVFLTiSrk05ntsykjLQxmHpMZgSNoAO25sFLyHkU1DzLPI7wnXLWnwnWwA7ANijM76GBsl7Gxsdfv7OzrW4ZlwiV+LtFrRdxOGA7fkunVjsuZNzda3+nCALW0gLkjbdxxK4so5GLCHeIRqDtWGOo7FvEU7A0FpBbbDR2rgmkub6I94B/dZ+K6eSc4GPLYpLRynAC/guPU09fYrd1EqqSOUWcwDaHAAEHYeormyHWucXwSf1YiASPSY4XY8dhF/eD1FWUVkRFQREQEREBERAREQEREBERAREQEREHzr3WPOtT8H7eJE7rHnWp+D9vEiD3PNDyCj9hp/pMVdSM0PIKP2Gn+kxV0GCFIy5kNs/hNcY5QMJALg9jm+k35HtVhEHl9bmtXROMsLGuPpMY4Oa/t0XWIXYydVZVHgMyfG02/qS2A19rj+y9ISymDShmtUuD55Z2Godb/htbaHAWsTa+lq8IW1Yg61PyfQvfO2neHMeCS+/jNbtsdt9QIwxXollPkmb3+20Rj/MSf4UxWm90PIcccXf2AAXAsNmGFlrvc/yY6pJmlBFO11mM2SuGsu/IP1stl7pEjpxHSR63yNbfq0vGd7m6St0FIyGNkTbNYxoA7A0X+aupjkyllSGnZ32d4Y30R6TrbGt1k6gu1Tzl0YkLAzSF2slPhWOq9tR7F4xnDXymd+U52Fx76IMn0jhdpd6BLb4j0z1kgagAu7kvKh/2txD3OlaAyeqkm0mtkwDmNY7wSPGJ0RYEWFgs8riyPV4JgQbCxBsW9S6sbtGviI/tKSZru3vT43N+XfH/ADXLTMtp67XA+Qv8sVxZOGnXE+jBSAE/nnfpEe5jGf4lYjZERFoEREBERAREQEREBERAREQEREBERB8691jzrU/B+3iRO6x51qfg/bxIg9zzQ8go/Yaf6TFXUjNDyCj9hp/pMVdAREQEREBQMsu0Jmut4zNf90/6q+uhlag78zRvZwN2O6j29hUo1eYB9RE6wPjm514N0R/1KxILtcNd2la3/tZjlDJG6LmnEHXY4Gx2jALYWyggWPqKg1HOTJffZKeVtj3iR7iw7dNujcdoNlHyfmuHPDYw4kzPe7SAAGmdIuceq5tYC9u3Bb5U0UTnaRBDtui4i/rsVl88cLdjRsGsk9XWT2LF47dalc9XVMgiL3nBoxsMXuOAAG0udYAdoXdzaoXRRXk/rSvMkvY51vB9TQGt9yn5LybJPI2onboxsN4IDr0tXfZB+K2obLk61s66SMiIioIiICIiAiIgIiICIiAiIgIiICIiD517rHnWp+D9vEid1jzrU/B+3iRB7nmh5BR+w0/0mKupGaHkFH7DT/SYq6AiIgIiICIiCbljIsVS0NkBuDdsjDovYetrv4OB6lAlzeqmG0cjXN63D+ARo+646g3UtxRTBpsWRaxxs6RjR1tYSfcXOA/Qq3k7IMcZDzd8g9OQ6R92AA9QAHYq1llMGFlEVBERAREQEREBERAREQEREBERAREQEREHzr3WPOtT8H7eJE7rHnWp+D9vEiD3PNDyCj9hp/pMVdSM0PIKP2Gn+kxV0BERAREQEREBERAREQEREBERAREQEREBERAREQEREBERAREQEREHzr3WPOtT8H7eJE7rHnWp+D9vEiCFQ5y1rYo2trKtrRGwBrZ5QAA0AAAOwC5+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x0pr99rOIl5k6U1++1nES8yyiDHSmv32s4iXmTpTX77WcRLzLKIMdKa/faziJeZOlNfvtZxEvMsog1PLmUZpJ3vkmle86N3Pe5zjZjQLkm5wAREQf/Z"/>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77852" name="Picture 28" descr="تصویر مرتبط"/>
          <p:cNvPicPr>
            <a:picLocks noChangeAspect="1" noChangeArrowheads="1"/>
          </p:cNvPicPr>
          <p:nvPr/>
        </p:nvPicPr>
        <p:blipFill>
          <a:blip r:embed="rId9" cstate="print"/>
          <a:srcRect/>
          <a:stretch>
            <a:fillRect/>
          </a:stretch>
        </p:blipFill>
        <p:spPr bwMode="auto">
          <a:xfrm>
            <a:off x="2589161" y="1888759"/>
            <a:ext cx="2178666" cy="1514007"/>
          </a:xfrm>
          <a:prstGeom prst="rect">
            <a:avLst/>
          </a:prstGeom>
          <a:noFill/>
        </p:spPr>
      </p:pic>
      <p:pic>
        <p:nvPicPr>
          <p:cNvPr id="77856" name="Picture 32" descr="نتیجه تصویری برای ‪Trowel briclying‬‏"/>
          <p:cNvPicPr>
            <a:picLocks noChangeAspect="1" noChangeArrowheads="1"/>
          </p:cNvPicPr>
          <p:nvPr/>
        </p:nvPicPr>
        <p:blipFill>
          <a:blip r:embed="rId10" cstate="print"/>
          <a:srcRect/>
          <a:stretch>
            <a:fillRect/>
          </a:stretch>
        </p:blipFill>
        <p:spPr bwMode="auto">
          <a:xfrm>
            <a:off x="4922657" y="1884571"/>
            <a:ext cx="2182682" cy="1518198"/>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2380344" y="191860"/>
            <a:ext cx="7598456" cy="657219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1403350" y="393700"/>
            <a:ext cx="9383713" cy="60706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3147558" y="157978"/>
            <a:ext cx="5822268" cy="655299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2801258" y="228832"/>
            <a:ext cx="5791200" cy="6336347"/>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364343" y="209550"/>
            <a:ext cx="9345613" cy="749300"/>
          </a:xfrm>
          <a:prstGeom prst="rect">
            <a:avLst/>
          </a:prstGeom>
          <a:noFill/>
          <a:ln w="9525">
            <a:noFill/>
            <a:miter lim="800000"/>
            <a:headEnd/>
            <a:tailEnd/>
          </a:ln>
        </p:spPr>
      </p:pic>
      <p:pic>
        <p:nvPicPr>
          <p:cNvPr id="125955" name="Picture 3"/>
          <p:cNvPicPr>
            <a:picLocks noChangeAspect="1" noChangeArrowheads="1"/>
          </p:cNvPicPr>
          <p:nvPr/>
        </p:nvPicPr>
        <p:blipFill>
          <a:blip r:embed="rId3" cstate="print"/>
          <a:srcRect/>
          <a:stretch>
            <a:fillRect/>
          </a:stretch>
        </p:blipFill>
        <p:spPr bwMode="auto">
          <a:xfrm>
            <a:off x="1333500" y="2089150"/>
            <a:ext cx="9523413" cy="26797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2969079" y="70548"/>
            <a:ext cx="6218464" cy="6584256"/>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1408793" y="189593"/>
            <a:ext cx="9459913" cy="673100"/>
          </a:xfrm>
          <a:prstGeom prst="rect">
            <a:avLst/>
          </a:prstGeom>
          <a:noFill/>
          <a:ln w="9525">
            <a:noFill/>
            <a:miter lim="800000"/>
            <a:headEnd/>
            <a:tailEnd/>
          </a:ln>
        </p:spPr>
      </p:pic>
      <p:pic>
        <p:nvPicPr>
          <p:cNvPr id="128003" name="Picture 3"/>
          <p:cNvPicPr>
            <a:picLocks noChangeAspect="1" noChangeArrowheads="1"/>
          </p:cNvPicPr>
          <p:nvPr/>
        </p:nvPicPr>
        <p:blipFill>
          <a:blip r:embed="rId3" cstate="print"/>
          <a:srcRect/>
          <a:stretch>
            <a:fillRect/>
          </a:stretch>
        </p:blipFill>
        <p:spPr bwMode="auto">
          <a:xfrm>
            <a:off x="2552700" y="1063176"/>
            <a:ext cx="7086600" cy="55626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1390650" y="1174750"/>
            <a:ext cx="9409113" cy="45085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1761671" y="236764"/>
            <a:ext cx="9218613" cy="723900"/>
          </a:xfrm>
          <a:prstGeom prst="rect">
            <a:avLst/>
          </a:prstGeom>
          <a:noFill/>
          <a:ln w="9525">
            <a:noFill/>
            <a:miter lim="800000"/>
            <a:headEnd/>
            <a:tailEnd/>
          </a:ln>
        </p:spPr>
      </p:pic>
      <p:pic>
        <p:nvPicPr>
          <p:cNvPr id="130051" name="Picture 3"/>
          <p:cNvPicPr>
            <a:picLocks noChangeAspect="1" noChangeArrowheads="1"/>
          </p:cNvPicPr>
          <p:nvPr/>
        </p:nvPicPr>
        <p:blipFill>
          <a:blip r:embed="rId3" cstate="print"/>
          <a:srcRect/>
          <a:stretch>
            <a:fillRect/>
          </a:stretch>
        </p:blipFill>
        <p:spPr bwMode="auto">
          <a:xfrm>
            <a:off x="873963" y="2109106"/>
            <a:ext cx="10547194" cy="2651579"/>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2586038" y="242888"/>
            <a:ext cx="7019925" cy="6372225"/>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65308" y="19373"/>
            <a:ext cx="3196709" cy="769441"/>
          </a:xfrm>
          <a:prstGeom prst="rect">
            <a:avLst/>
          </a:prstGeom>
          <a:noFill/>
          <a:ln>
            <a:noFill/>
          </a:ln>
        </p:spPr>
        <p:txBody>
          <a:bodyPr wrap="none" lIns="91440" tIns="45720" rIns="91440" bIns="45720">
            <a:spAutoFit/>
          </a:bodyPr>
          <a:lstStyle/>
          <a:p>
            <a:pPr algn="ctr"/>
            <a:r>
              <a:rPr lang="fa-IR" sz="4400" b="1" dirty="0" smtClean="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rPr>
              <a:t>کمچه بندکشی:</a:t>
            </a:r>
            <a:endParaRPr lang="en-US" sz="4400" b="1" dirty="0">
              <a:ln w="17780" cmpd="sng">
                <a:solidFill>
                  <a:srgbClr val="FFFFFF"/>
                </a:solidFill>
                <a:prstDash val="solid"/>
                <a:miter lim="800000"/>
              </a:ln>
              <a:solidFill>
                <a:schemeClr val="bg1"/>
              </a:solidFill>
              <a:effectLst>
                <a:outerShdw blurRad="50800" algn="tl" rotWithShape="0">
                  <a:srgbClr val="000000"/>
                </a:outerShdw>
              </a:effectLst>
              <a:cs typeface="B Titr" pitchFamily="2" charset="-78"/>
            </a:endParaRPr>
          </a:p>
        </p:txBody>
      </p:sp>
      <p:sp>
        <p:nvSpPr>
          <p:cNvPr id="7" name="TextBox 6"/>
          <p:cNvSpPr txBox="1"/>
          <p:nvPr/>
        </p:nvSpPr>
        <p:spPr>
          <a:xfrm>
            <a:off x="209860" y="741760"/>
            <a:ext cx="11901714" cy="1754326"/>
          </a:xfrm>
          <a:prstGeom prst="rect">
            <a:avLst/>
          </a:prstGeom>
          <a:noFill/>
        </p:spPr>
        <p:txBody>
          <a:bodyPr wrap="square" rtlCol="1">
            <a:spAutoFit/>
          </a:bodyPr>
          <a:lstStyle/>
          <a:p>
            <a:pPr algn="just" rtl="1">
              <a:lnSpc>
                <a:spcPct val="150000"/>
              </a:lnSpc>
            </a:pPr>
            <a:r>
              <a:rPr lang="fa-IR" sz="2400" b="1" dirty="0" smtClean="0">
                <a:solidFill>
                  <a:srgbClr val="002060"/>
                </a:solidFill>
                <a:latin typeface="Arial" pitchFamily="34" charset="0"/>
                <a:cs typeface="B Traffic" pitchFamily="2" charset="-78"/>
              </a:rPr>
              <a:t>با طول تیغه از 75 تا 175 میلیمتر ساخته می شوند.کمچه ای که کوتاهترین تیغه را دارد،گاهی نقطه زن خوانده می شود و برای پر کردن درزهای عمودی استفاده می شود.کمچه هایی که تیغه درازتری دارند همراه ملات گیر دستی،برای پرکردن درزهای افقی به کار می روند.</a:t>
            </a:r>
          </a:p>
        </p:txBody>
      </p:sp>
      <p:sp>
        <p:nvSpPr>
          <p:cNvPr id="1032" name="AutoShape 8" descr="نتیجه تصویری برای تخته ماله بنایی"/>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0178" name="AutoShape 2" descr="data:image/jpeg;base64,/9j/4AAQSkZJRgABAQAAAQABAAD/2wCEAAkGBxISEhITExMWFhUXGRgYGBgXFxgXGBcaFxgaGhoVFhcYHiggGholHRcXITEhJSkrLi4uFx8zODMsNygtLisBCgoKDg0OGhAQGy0lHyUtLS0tLS0tLS0tLS0tLS0tLS0tLS0tLS0tLS0tLS0tLS0tLS0tLS0tLS0tLS0tLS0tLf/AABEIAMIBAwMBIgACEQEDEQH/xAAcAAACAgMBAQAAAAAAAAAAAAADBAIFAAEGBwj/xABJEAABAwEDCAcFBQYDBwUAAAABAAIRAwQhMQUSQVFhcYGRBhMiobHR8DJCksHhFVJicoIHFCNDU/EzNKIWJGOTssLSRFRzg7P/xAAZAQADAQEBAAAAAAAAAAAAAAAAAQIDBAX/xAAmEQACAgICAQQDAAMAAAAAAAAAAQIRAxIhMVETIjJBBCNhFJGh/9oADAMBAAIRAxEAPwA9nyhm3mQb4InvuRBlJkkOuGiCXTtIgAFMtym5wkU6f+ryUH2x+kU/+W4jHXnYFePR6icyQyvRiDMRiA6fDFRdlOkbs50flPjCH9t/8KnIxuPdgtPy3p6umP0nT+pPVsnaaGKeVqIEZxHB3kpfbdIGc4/CfJL0bc5/8ulxBHzROuLHHrKdMt1AERuN5KloblM2/L1E6Sf0lCOXKcAAvO5scLypstFN5P8ACYB+Yz4Rf6CN1dGey0DiT8oQNPIBp5YF3tHeFI5UadD/AIbk717QLmgcJ+YW3ZSazFo4gR3BFMNplW+1iLs7i0/2TFtyuSxoax0+9nCAN2KOcvG4CnTjSS087ijvyqSPZpHe1wjkSjXyD3mUrcoP+4eB8wittTj/AFJ4HuuTT8qQfYYZ2EQi/bBGDWAflzvmFVA/U8ibapH9QzfeAb+K1M+4+d31TzsuOA9z4T9QonLhic4bs0Cdxi69KiayIWa78FQ8kWnUcMKT/XFHblBxv62NkN164S9or1i5pFapdhECb9IAg8kuEJufRmdj/BfJx9SoZjv6VTkPNNuynUPvOB2CB3D1tWfadTAOf3c8FO0TSKy1wJ9U8YU6nIeakWuwLH8W+Upl2V6g95x1+z8wonLdT75HBp+SrZFftF7OAwzDvhd4gKys9tb23Q7DDNdyGtK1MuVB55rfCFr/AGgfpA+EIslwyS+iLLWBiTBxkHHkhttdNuk8GunwRjlqTe2eA+SE7Kv4RyBU0hqORKgDrax2h2/NN62bSy+83/gdow0Iwysf6bPhPmonLH4WfCfkU6QJZQD7VT1kfpdzwWm25miT+k6sIhFq5UH3GH9JHzUX5SMRTpNnXfdw+qVIJSypWyDrZMdh3AEX8r/qotrkT2H7LtekbU8y3VLuywTqb5lbdaqo881o4RCOAUsj6K19VxOD/hWJ92UXC6R8LVpMf7BEVgLr/Wtaqm4ibtQU3WTkhVxE6Ablq+yl0L9WDAHHxuR/3ZxAkAjbp2jn3ITXQZi8RGrbh6vVg+0TB1hNsmKt8izGgEJ/KrJN193kq6s6eehWWVPdIvkDXsUP6FkfuQBhZcCwapvvUs1uoiCh0843gR4Ije/1pRwachC6Lx62IL2AzOKj1l+sKVSMZjl/ZOhbcCBcAYHFWVN0tuCS/eAcGjgVNldNjSSQepAITVmpNdee9VvX5yep2sAYFANIJWsbcUu+xDXEX+rllW2nUoi1pAo32Gs7Q0EESYu9QmaTBmTuQGVwdh9YJqg2aRKU3wjCaqQjUdfoGN4/uol0AjAePFTe32bwB46ZQaziDGmb9KxSR2x6oi5xn1u0rTZvhQa8g+uSYDYEnE37FY6BEXEnh60IbmiYF8bZ71MjHUolpu0pgY0aRf8A3wUyyRM+tixrY0LQdJvTEYGY6PWlRpsOnDXEojSL7vNSN41XzonQAPFSwE6tLtJqxUxq5INYkgA3X4801k4C+NqZjn+JKo6D60f2RG1QThq2+KBWcO1KFWuF10DHWUkgxr2jVQtJmO/6LEFmAg98LE6RViVO0NAgVOHrQs7GOePHwVmys37jRwuRjXu9hvwfVPkw1yUU76jNZnY0lQFRuEkD8rvJXTrcRiGAjEZt3NRGUDqYf0ieUhK6FrkKttdgxceTvJPVrbRe1gDoc0QZB0aZPq9NMtYd/LaeHym5GaW6aTRxhHZMt32U4qN0VG8x5qZrt0vb8QViH0wTLBuj5hRdXp/0m8/okX+zsqXVhNz27bwoXHF7QdecD6+qu8ykRPVDw+SiWUceru2H6LTZktTKj+HIJeNsX8MFJ7qeh92491ysHxc5lNgGkOBM8brkVuUKIADqQB0wNOySp2JWz4RVkMIgPHEO8lqnTj3v9Lv/ABVocqs92kN58gtjLJktFFhOu8DwJRszXTI/orTRnTP6XeS0LJ+b4TyVmMp1DgWDTAaZ4SFB2Uqpwe0H/wCME85juRsxenkE20w0z2sI9lybs1qPVuphrp2NOB5IzbfV1NI/EADhfgpU8o1AdHwjxSbbQnjn2IVqDyQc0gXaDzUKj4MuDuDT81bnKtTG6Nw5IJyk8mc1p3z6CWv8L2ysrDUafdfP5bljXT7WcNzZ4egrL7WiOwzfH1UzlcERmAzq+SerD9pUvr33m6APZIN24LZrs1n4SrT7TpMBL2DNxJm/jclG9J6AJb1IJPst0kAYki4ctKNSXkyJ0Ldcw4E/C7yUHOGsn9LvJP2fL1EXupFovwv+S3U6SUbs2icdJACFEe+RCFNwBm/Z2XeS317b4J5OjwThy9I7NnHF0crvUoP22NNFo3uMeCelic8nbFusEGZ35p8lOy23NMnCIwK3U6QnNcOoZq9qZB1XXcVA9IGiM6gGzh2rj3I0FKcpKmDe4YkjSiVK7TdI4EKL8vD/ANuD+v6KAyy3+g0Ha76J6MFlkvoZp1Wx7Q5hYlDlkf0WfER/2rEaMPVkWVKgZvPCVbWKm2DIB+aqqL70wyuRpTRpJtoftFkZiB3m7gCq99lv18JUhbXIra5M4JtJitoW6nNO/wBaFoG+EcvJJ2AKFO8mVLBEerv9H5KZp33LYxR27kFi8aDGxR6uIRrQQgl8+SoRsRDt/kq2vT7ZTwnNKRrTedV3es/szg6mTpMm67nimX0Rp9d25V1KoQceSYFQkxJhM6WqDZt492cL5PHyTWYImBOGKTIJMX4zuRLTObB1jZ6+qqiW7GGxFwj1sUIGE/IoLX3arzt7lEVLjrSCgloN0XXeKW67s3C/x9Qpu18/7IDZJ9etdydjSI9Y44IrKg1etkrdMmbxxuRqw7Q+iE2NidtpzTqAjQVymQ6f+8uBvhhiTh2m4Suxt85jgNR1rmMlhvXOOkNI3SR5eKuPZzZe0XD6BJ2bkxZrOBt9aFqlVwwTdBt2NyfQ/l2adTwugIb2CZOo3CNW7XrR6pIE6Dr8oSlTtXgTumLk12KXQuabvwhpm8g89EoQoO1zcb4zRx2z/ZP0WCb7uMjYEV+aCSMdm3WMOKbJiUTqYJgG/SGT5KPVuHumN3cra0tESRJ0YjXiMJVe5ucb4v59yEwoEWbAOS0pOZqcQNUnyWJ8ByPuygNZH6XeSxuU26Q/kPNbOXCRc0T+QeS1SyuRiwHV2R8jcsKZO0woyqz7ruDUWjllrfceeAHzQ3Zbbd2B8P1RWZabqbslk90jxS5G9/swZZbJOYeM3clJmWG45u8Qb+65CrZdvgCmTqFM4SL73HWm2245udmtjWGCJKTYk5t0gLMrARcd0FSOVRqO+CPkiPylIuEn8jQBvuKUOUrQLjTpgHS4YcG4nBF2aJZUGOU9YPI+Sh9pU8SXbs0odLKdT3m0zubd3FbFrBkFlM6iAQDsvNxRYOOQYsNtY/OzTgDcRB1ykBlVlNz3Pm/C4mbr7lGu9pI7GYfvCbpuMwU5ZsjlretzqYiHBzw2qxw0jNgQdoJ4I4IltF2ytqZYsxM52bP4XAaJuKco5csbPae4zeOw7xiCupsWU7CxoLxRzie0TTnZLIbcLhdvTNo6TZOiM0PGykCN3bhdEcS7tf7M3+TLpnK/7TWYC4OO5vnelq/SWg8XZ4M3y271wXS/bGSnH/LMH/0U/kim3ZKH/p6ez+BT+YVemvKEs7X0cj/tDZzDQXA4nsOi/Vr7sNChTy1RB7RJGPskHdiuyo07DULHUG2cPec0tNOztdTF/aLXDtDdJvCrct5DLHF1Wz0BTIAAa0MJIxc11ItMQRcZvlDw+B/5TKJ+XbNEjPnVGnehU8tUge1nAbp+fitWmw2X/iU51ZtUcAc0j4ipUsiWd2FoaTqI6oj/AJnZ5EqHia+i4/kX9h/tyzi8Od8J8Vn+0dnvvcDtb4QShWjo3mDOl2boObIP6gYRMgZJpiqHxn5uAe0Fs64vmFHRrc2SsVvZanto0jL3fhcABrkjAJi29B32YOqtqGpgXNaM0iJvbJOcL9Ma9i7AHOzapAL2AwYEgaWjZcmq9oBgi8Hklsl0S7b5OePRBwpB3Wy+JzYIbOqZnjHBcw62hhcx1zmmCIJgjGbl6O+v2Q3Vgdm3aMEpa7NTrMNOo0EG8axrg6DeOaNgTdHCfaAcLgY4/K5DNraCIc7cNGwxiFYW7o8KRMPkHDsyeJzhel2WJp98jX2HfJyrcesnzQFtuaCYbO2L9em/msflVrgZaRtOHPQjV2GnEmRr0d6BYR1+fBDQDGkzy43JbWxU+gZt2dN8xN4F+67DftSJtsmbnDTGjjhwKv25HaDfUx/CB4lQdkulOL42ZsSb5Fyrb+BpIoza26p4+S2ulpdF6RaD1j8NAb5LEWKmVnUAC4QlqjgBJj1KdrOu0KtdSk9o3TN93JEY3ywlNrhGi4ROjWL1p0g4X9yZbjs7h9UN1GDIn6J2hqLXNnP5ekNY4Ez2hOB0al2eQf8AL0Wn+nTkY+6PBczlumC1uwO7yO9XFlrwynjIYzRAHZF8n5JT5RON1JlwTqHIIFYANmQNa22prcJ4eSrq7hJJM7zcNwFyxo7U+Cb6jfxHj8ok96i57YkzGMifJBFVpMC8nADSdShUNSZZTMj8HdeqolyO+6FZDsj2tq1KgqVCTFN5ADdF7PfkcNi6PKfRizVZLqUHWxzmdzCATGxeOWO2GrOcZj2AbwGkAyBrJLpOmU3RypXpf4daoyNAe4DlMLp3hH2tHA8U8vvs789CGuAAfAgQCwAgRcDBx4BaZ0EGmpF+hszvlchT6a29v88nexh781ZX6bW913Xlv5WMHfCX6vBPpZfJ3LOhVECS9/CAO8JG22TJNCetrgke6Kjnu+Fi88tdvrVf8WrUf+d5I5EwlhZwdCTnFdRLj+PJ9yOttuXsmMDupsr6m15zG37yT3BVNfLtSqA0Np02DBrG4bnGTyjBU9amGsKnk9s02nWXdzip2bLWKKlQ85geBNx13IFoobUzQbrTXUNcJJu7/DBHqSQ3hg/oWyBlyrYavWMpGoHDNczQ5p26DdirytlNrq7nhzgHwRSLWgUuy2Wsc0w9pMumBeTiudq04BI0XX3d5HghWesXNLcC0yNyqc3KNERwqErTPQbDaZwUrC4gBr/xAaozjm8YhUeQraIEnEK0tNsgArnN6LKNCm5oBVHaMpEkEIVa1OdF+CAoP0kcwtBGg6MQVRNtEYgHTKat9SQN48UGnZQRIOHrSg0hJJcgsoGaYMz3cELou3sPOtxw3lTtJIaQ4AQbr8fLFZkC5h3nfjq1Joh8zLRzb8Rv1cFlRmdMYaZ2d6HVad5Ww+JVlsjVq3nTxCxIuJk3+ua0lYUirqWun98eGGyUN9tYQTnifFHbkV/9Rg3Nce65aOQXO/ns/wCW7/yVbHLrLwKVcoMBud65LGZSZ94HTsPAKNXIbp/xm/C7zQhkn/ijdmnzStF+/wAA6tc1c7UBqiZjXuVx0XoVbUCxsN6sdp5uaJwF15J1BK2DJIdUYw1cSJhpw0xJXoeSLE2mxwY0NBNwGzSdZ2qXIlRa7NZByW1jiXgPOgkXCNIB0p+2ZAs1R2c6mJ2EtB3gGEyxgEIlV8IXQ3J3wV1Ww0qI/h02NJic0RI261zXSwNf1QYAapJAbLWkgCSJdcuotckFeb9M7YaVYOLnQWBoDbs4knOBOMEBtwxjYnjipToJycY2insFcDOzmkyBB1QXaVZC0tIxM7p71XuoFlGnVIjO9oTJadE7CAN2CZstjqFodc0HAON5GvdvV5OZOicTkopBevaNB5LOvE4FCq2aoDi2EPqnj3u5Z8mvvGjVGo8vqt9aRi093mgspvHvDkUWn1p1JWP3grQZabiFuw1h1bWkwWzoOkzKKKTjiRyWMsz74I5fVFhrO7oM22tGnuKwZTYDfJ4IYsbz77eX1UHZJe7328Wn5I2HrPwRtGU2O18kgLaA6RgcUza8hOb7zDuB+aq7RkeqMCzvHyVppmcoz8F9k20DOgm7eugNokATK89sdWrRP8QDNmAQZg+S6iw28ERMpSjyOMi7BR6JuVe2sNabDrlBRC3RCTZlmk0TDnHUJA5wmq7JBkhUtWnSEiak4RDMVSRLdDb7Ua8S0ACbgIxvUcnW0UyWkQIMGLpnVoKFTbTug1O4TojScSjuoMIBh4ja3ukBKmgvm0WjcpUji48igvyjT2kflKrjQboztWIv4ZuHmFo0wJ9q7Td5KuQuQ263UdbvgPksSBotGh3xErFVMVyHDbRI9AcEOrWIOIPdG8DFJOqX6lB1XSpNkMFxBvgnmlK9b+62XzOlK19/FCQmzp+ilkGY6qcThsA+vguzs9OGASuM6J2oGnmaZj5/Ndg1pACl9mTdjjnXBac9DDkGo6L0rCglV4AMrna+TaVeoHPYHZuE4Dgm7ZbVVVMpCmCZSvkpHO9NawaDSYABpTedIF0QOYVD0gq5+c86b1ZiphuB7sFquiV8mMClOKmKABUKQlHkINOSHV7EVlK5YHTKMWARr1bIF875SGmwdGkDo0rbrNMwiUimGsM79Rw+aVF2xCnZxpRn0oIToZdjJi7noUXOubdhCVBsL1KcoVpsgc2YjFM1amaQouqgg60xNs43K1HsnekLFXLDebruE/2XQZfpdneQuafgSRdnNu4XrWCvg5szqVnovR3I1Su0O9hhwJxO5uraV2VlyBRbEgv/ADG7kIHNC6POz6bHDAgEcQr4N2LWONI5pZZMDRsVJtwpsG5jR8lyvTPIVBhZXazMJdmvzbhgSDdgbiJ2rtAlcqWMWijUpO94XHUdB5wrrghS5PLetbPZwm5N16ghsbtaQ6mmwkPc4OBjNOiPqjVbSHFoGjG7Zj3rCUTrjLigpAuwGrBRe514aDf4CPJDeJPZuv8Al9AsNR7SBKSRVgs+Mb+CxMmgTffwWKrRGjKH9/pD3uV6F+/U49scQVtmTaeAL9mEHZhiityNSzZJfuka8LhIWRtcl4FzlCmPenYAee5LVcp09vcmq2R6AwNXi4f+MJKtkemfZfVnV2XX8IVpIiTmegfsy6MuqNfaHvIpPdNNoHaIAguM3ASLtcTdcvQzkpmAL+4/JB6OWT93s9GjiKdNrJ1kAAnmrQPC6PTi+zheWV8MrKmSvuu5iPBVOVGupg5wjUdB3FdVOpKZRotqMc1wuIv9a1nPBFrg0hnknyeW5RykGgyVzte155kuG6UrlGjU62o1772uc2Iu7JI+SjTsYOLu5YqB17PsnlYBzCARcBcDsVjYw14Z2hgO4XpWlYWme0btiJTyO04PPIdyVVwCu7LPsj3xzCnn0zg9vMJGnkmmPfcDtART0cYby93NFFXIMwj7w5j5I5tTRi4a8RzVU7o1SNwc/fI77vUqVXomG39Y5Ol5DaXgsmWqm4xnC/amm5Qpy7OeBxErg8rVX0HOEB2bdOEiAQe9X9HIxf8AzYOrNGnQJhLT7D1ZS4SOgs+VbLeTaKcjWQPHepNtDHQWva4b/W5c3aOjFIh2e99+JGaPNLHItKRBfdpkeEIaj5Bb+DoLVaM7TPG9AFXSq1uSMe0cMSAYUTkoj34nYB3KaNLl4/6Fyy8uZxXOVGnNeNoPcrupknT1h3ZsTxlVlrsIN2eQd0x3rSLo58kXJ3R6X+znKvWUmMm9jQDrBbd33Hiu+YCvBugFoNmtbWl8tqkAmIILc4t033mOS92sr84AgrpizjmqYZsbipXrCycQtBsKyDzr9oNibReKpcAyqYIJjtgXxovAngVx/wC/0x/MbzHdC9Y6a5N/eLJVZGc5o6xmvOZfm/qEt/UvHrPk0uDXAMGrZw1361hk4Z04rkuCxo29gF7xOGPl5ojLcyR224/JJ08huxDmjHdedWyLtibbkXNEmoJ2DFZbI39ObHBbqX9RqxIuyYJ9s/CFinYr0pgqJEjPuCzO0jxWG8fUDmgPqximimTrvlWHQ7Jor2yk0+y09Y7cwg8ic0cSueNSSvTf2XZPzKdS0OxqHNb+VpvPF136FpBWznyyqJ3tMhbDxoCg14uU2uBXUcJhA1JHKVYNY4zzTVWpC4/9oWUMyzhoN9SW8Ls48ruKmTpFRjbo81t9XrKlWoMHPc7gST81Gm2Asct5/Lkuc7/oZsxTjXQL+SrqL+SJVrfVZvs0XQyasRfO9N0q0CDA1Xqra+QSisk3pFdluwQNa0XEi8m7kk6VogaVL942JDRynSwzUd+kf6QuvsjZhcp0gALyNo8GrprNU8ZuVv4mUfmw9tvIMydcylSTIE3KdVhnG5Zoknd81FG6dE+p0hLVmBNucDBE4YRdzStY33ooSYB4nx3qutLLiYVhrSFUTMc/WhNGcmV9J+Y9j7+y5ruRBjuXvOTC0tBxm9eCWpq9n6I2pn7rQc90OcxsjXdE8YniujGceY6Zo1FEk6UCnamaAeRRRUaVqYGOC8lyjYRTtFVmAa4xuxF24hetFcN09sma9lUYOGa6NYw7p+FZ5VcTo/GlUq8lFox2au5QoPbJnuCRD+0t9ZBwG1c1Hff0WQadaxKio3WVpAcnMfblLCHDglK2WGHX8KsnWCz6KY3lziB3pa02agf5TRzHz9QtEkc7c/4JU7WKj2MZOc9waLtLiABzK+iMl2JtGlTpNwa0NHDSvIv2dZBp1bY14pw2j25MntYMF+2/9K9pYFtBI5c0m3TCFwUXMacDBW8/UJUC5pxbBWhiRL57JjO0bdi8w/ahax1tBmlrXuwn23Af9hXo9sgAkCCF5J03q9bbKpI9kMaL9GbneLispvg2wq5cFCy2tOAM4YQtfvg1H1xW2WRmo81hsFPURjgVkdVSIfaIwg8ls24anJTKdEUYc0TIOJOIjaiWOzucQXtkENILThdfIO9CiS8jXDHKNuH3XdyablAfdKE2ys+6ccc67iJBTDKDToHAEd0qZRLjKRH7RZGB5KDMpt0gojrOz7o5mfFAfZm6W95S1L3kL5VAd2o1FWNDKVMaTxBQwGxGbM7SsbZaRnskfqPNH8Jp3fkNUyoyCQ6dF7ThrCXdlugGgF8EfhdhyRP3GjjDj+sqbMkWc4sMC6SSUJIq5fwlTyvQgfxOAY7nMKLspUXe/wD6TKI3I1n+4BxchPyHZocbwRoBMp0hXL+C9TKLNDjtuPkkq2UGfe7ikcq0DSe5oJI92TfenLVkmk2BDnGBJzuZgYKkkQ5SboRq21uuV6p+zK1sqWdriC5wc5oGoNwngV5TWsFKcP8AU7zXo/7Ic1jK7W/1AcScWgTf+VaRowy3XJ6fTq/gRQ4ITHIoK1OY04Kn6S2TrbPUGkDOG9t/mOKuSgOQ1ZSdOzxN+U6VxDwdYAN+1BGUqZOJ5FNZZyJTpV6tPNwcYv0G9o5EIVPJtP7g5u0cdi5Geitu+DX2gz8fL6rEQ5Op/d7z5raQ/f5QpKgSDN2OkHwH0W3uGycFLJ9lNarTpT7bg27EDSeAk8FqkYOR6b+z/JvVWYOI7VXtnd7o3Rf+orq2lK2ZgaAAIAEAbAmWlbLg427dhA/QblGqw79qy7UoZ5F0xOBTEIZVtGZSeXYNaSTsAXkFtrdZUfUOLiT5D1qXqfSq1EWas14F7HAHaRd3ryh2KzmdOBdsiwLVQYItNi3VZyWZ0plJ0q9mk0an7PupyzZ0AezAjG47UDpTH8PdHMpxrCbwrT4MJK5MYcNXopmjWbmNGmbzxSTXYTq3fNRGOCmSLgyxq5ujXpQqlKUpUEwQ1FYTJvjikkOTIwRdFyLSAvE80J1Iz7RPD6qdOlodovN929OkLZ1Qam1s6J9d6ccIaVX02gHR4JuAQk0NSsiytm43hZVrzogaNN29LVK5b2YmdOkcUs6033j58k6DZFd0kfNSjdq/6pVraWgyYnQcJnRpVTlcAlp1R4/RWptAgyNl+HdpQxJ8tlRXZiYjVC679llXNq1m6XNYR+kuBPeFydpacZ2K9/Z5XzbU4A9pzIHxNJ43eKqJGTpns1JwTDXKvs7xovTjHLQ5QpKE9TlDqJgeeftAssV21ND2X72m88iFRU4BE+sF23TamDTY/wC66ODh5gLiHB2I/sueapnfhlcEbFTcsQrtPiFig2K2uIPEq26Df5unuf4LaxbROPJ0euU0wxYsWpyhQEK0YFYsTA5T9oR/3Zv52+Dl52cFixYz7OrD8RqqMOKUrY8VixQbR7K7Lvss4fJOD2XbltYhdEr5DFmHZf8AlPzUmDtt3LFibKj0Ayie0Bo1aOS2z2WrFiF0TLti7f8AE4lMUDcePgsWJsiIVmPrapPPiFixAArJeb9OO25VhxdsKxYqXYn0he0XwmKrjHrUtLFH2VEqbVi3er3oc4/vtH9f/wCblpYqQp9M9psWATzFixWcxNRqLFiYjmumX+Xd+Zn/AFBcMcCsWLKfZ14PiAp4BYsWKDY//9k="/>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0180" name="AutoShape 4" descr="data:image/jpeg;base64,/9j/4AAQSkZJRgABAQAAAQABAAD/2wCEAAkGBxISEhITExMWFhUXGRgYGBgXFxgXGBcaFxgaGhoVFhcYHiggGholHRcXITEhJSkrLi4uFx8zODMsNygtLisBCgoKDg0OGhAQGy0lHyUtLS0tLS0tLS0tLS0tLS0tLS0tLS0tLS0tLS0tLS0tLS0tLS0tLS0tLS0tLS0tLS0tLf/AABEIAMIBAwMBIgACEQEDEQH/xAAcAAACAgMBAQAAAAAAAAAAAAADBAIFAAEGBwj/xABJEAABAwEDCAcFBQYDBwUAAAABAAIRAwQhMQUSQVFhcYGRBhMiobHR8DJCksHhFVJicoIHFCNDU/EzNKIWJGOTssLSRFRzg7P/xAAZAQADAQEBAAAAAAAAAAAAAAAAAQIDBAX/xAAmEQACAgICAQQDAAMAAAAAAAAAAQIRAxIhMVETIjJBBCNhFJGh/9oADAMBAAIRAxEAPwA9nyhm3mQb4InvuRBlJkkOuGiCXTtIgAFMtym5wkU6f+ryUH2x+kU/+W4jHXnYFePR6icyQyvRiDMRiA6fDFRdlOkbs50flPjCH9t/8KnIxuPdgtPy3p6umP0nT+pPVsnaaGKeVqIEZxHB3kpfbdIGc4/CfJL0bc5/8ulxBHzROuLHHrKdMt1AERuN5KloblM2/L1E6Sf0lCOXKcAAvO5scLypstFN5P8ACYB+Yz4Rf6CN1dGey0DiT8oQNPIBp5YF3tHeFI5UadD/AIbk717QLmgcJ+YW3ZSazFo4gR3BFMNplW+1iLs7i0/2TFtyuSxoax0+9nCAN2KOcvG4CnTjSS087ijvyqSPZpHe1wjkSjXyD3mUrcoP+4eB8wittTj/AFJ4HuuTT8qQfYYZ2EQi/bBGDWAflzvmFVA/U8ibapH9QzfeAb+K1M+4+d31TzsuOA9z4T9QonLhic4bs0Cdxi69KiayIWa78FQ8kWnUcMKT/XFHblBxv62NkN164S9or1i5pFapdhECb9IAg8kuEJufRmdj/BfJx9SoZjv6VTkPNNuynUPvOB2CB3D1tWfadTAOf3c8FO0TSKy1wJ9U8YU6nIeakWuwLH8W+Upl2V6g95x1+z8wonLdT75HBp+SrZFftF7OAwzDvhd4gKys9tb23Q7DDNdyGtK1MuVB55rfCFr/AGgfpA+EIslwyS+iLLWBiTBxkHHkhttdNuk8GunwRjlqTe2eA+SE7Kv4RyBU0hqORKgDrax2h2/NN62bSy+83/gdow0Iwysf6bPhPmonLH4WfCfkU6QJZQD7VT1kfpdzwWm25miT+k6sIhFq5UH3GH9JHzUX5SMRTpNnXfdw+qVIJSypWyDrZMdh3AEX8r/qotrkT2H7LtekbU8y3VLuywTqb5lbdaqo881o4RCOAUsj6K19VxOD/hWJ92UXC6R8LVpMf7BEVgLr/Wtaqm4ibtQU3WTkhVxE6Ablq+yl0L9WDAHHxuR/3ZxAkAjbp2jn3ITXQZi8RGrbh6vVg+0TB1hNsmKt8izGgEJ/KrJN193kq6s6eehWWVPdIvkDXsUP6FkfuQBhZcCwapvvUs1uoiCh0843gR4Ije/1pRwachC6Lx62IL2AzOKj1l+sKVSMZjl/ZOhbcCBcAYHFWVN0tuCS/eAcGjgVNldNjSSQepAITVmpNdee9VvX5yep2sAYFANIJWsbcUu+xDXEX+rllW2nUoi1pAo32Gs7Q0EESYu9QmaTBmTuQGVwdh9YJqg2aRKU3wjCaqQjUdfoGN4/uol0AjAePFTe32bwB46ZQaziDGmb9KxSR2x6oi5xn1u0rTZvhQa8g+uSYDYEnE37FY6BEXEnh60IbmiYF8bZ71MjHUolpu0pgY0aRf8A3wUyyRM+tixrY0LQdJvTEYGY6PWlRpsOnDXEojSL7vNSN41XzonQAPFSwE6tLtJqxUxq5INYkgA3X4801k4C+NqZjn+JKo6D60f2RG1QThq2+KBWcO1KFWuF10DHWUkgxr2jVQtJmO/6LEFmAg98LE6RViVO0NAgVOHrQs7GOePHwVmys37jRwuRjXu9hvwfVPkw1yUU76jNZnY0lQFRuEkD8rvJXTrcRiGAjEZt3NRGUDqYf0ieUhK6FrkKttdgxceTvJPVrbRe1gDoc0QZB0aZPq9NMtYd/LaeHym5GaW6aTRxhHZMt32U4qN0VG8x5qZrt0vb8QViH0wTLBuj5hRdXp/0m8/okX+zsqXVhNz27bwoXHF7QdecD6+qu8ykRPVDw+SiWUceru2H6LTZktTKj+HIJeNsX8MFJ7qeh92491ysHxc5lNgGkOBM8brkVuUKIADqQB0wNOySp2JWz4RVkMIgPHEO8lqnTj3v9Lv/ABVocqs92kN58gtjLJktFFhOu8DwJRszXTI/orTRnTP6XeS0LJ+b4TyVmMp1DgWDTAaZ4SFB2Uqpwe0H/wCME85juRsxenkE20w0z2sI9lybs1qPVuphrp2NOB5IzbfV1NI/EADhfgpU8o1AdHwjxSbbQnjn2IVqDyQc0gXaDzUKj4MuDuDT81bnKtTG6Nw5IJyk8mc1p3z6CWv8L2ysrDUafdfP5bljXT7WcNzZ4egrL7WiOwzfH1UzlcERmAzq+SerD9pUvr33m6APZIN24LZrs1n4SrT7TpMBL2DNxJm/jclG9J6AJb1IJPst0kAYki4ctKNSXkyJ0Ldcw4E/C7yUHOGsn9LvJP2fL1EXupFovwv+S3U6SUbs2icdJACFEe+RCFNwBm/Z2XeS317b4J5OjwThy9I7NnHF0crvUoP22NNFo3uMeCelic8nbFusEGZ35p8lOy23NMnCIwK3U6QnNcOoZq9qZB1XXcVA9IGiM6gGzh2rj3I0FKcpKmDe4YkjSiVK7TdI4EKL8vD/ANuD+v6KAyy3+g0Ha76J6MFlkvoZp1Wx7Q5hYlDlkf0WfER/2rEaMPVkWVKgZvPCVbWKm2DIB+aqqL70wyuRpTRpJtoftFkZiB3m7gCq99lv18JUhbXIra5M4JtJitoW6nNO/wBaFoG+EcvJJ2AKFO8mVLBEerv9H5KZp33LYxR27kFi8aDGxR6uIRrQQgl8+SoRsRDt/kq2vT7ZTwnNKRrTedV3es/szg6mTpMm67nimX0Rp9d25V1KoQceSYFQkxJhM6WqDZt492cL5PHyTWYImBOGKTIJMX4zuRLTObB1jZ6+qqiW7GGxFwj1sUIGE/IoLX3arzt7lEVLjrSCgloN0XXeKW67s3C/x9Qpu18/7IDZJ9etdydjSI9Y44IrKg1etkrdMmbxxuRqw7Q+iE2NidtpzTqAjQVymQ6f+8uBvhhiTh2m4Suxt85jgNR1rmMlhvXOOkNI3SR5eKuPZzZe0XD6BJ2bkxZrOBt9aFqlVwwTdBt2NyfQ/l2adTwugIb2CZOo3CNW7XrR6pIE6Dr8oSlTtXgTumLk12KXQuabvwhpm8g89EoQoO1zcb4zRx2z/ZP0WCb7uMjYEV+aCSMdm3WMOKbJiUTqYJgG/SGT5KPVuHumN3cra0tESRJ0YjXiMJVe5ucb4v59yEwoEWbAOS0pOZqcQNUnyWJ8ByPuygNZH6XeSxuU26Q/kPNbOXCRc0T+QeS1SyuRiwHV2R8jcsKZO0woyqz7ruDUWjllrfceeAHzQ3Zbbd2B8P1RWZabqbslk90jxS5G9/swZZbJOYeM3clJmWG45u8Qb+65CrZdvgCmTqFM4SL73HWm2245udmtjWGCJKTYk5t0gLMrARcd0FSOVRqO+CPkiPylIuEn8jQBvuKUOUrQLjTpgHS4YcG4nBF2aJZUGOU9YPI+Sh9pU8SXbs0odLKdT3m0zubd3FbFrBkFlM6iAQDsvNxRYOOQYsNtY/OzTgDcRB1ykBlVlNz3Pm/C4mbr7lGu9pI7GYfvCbpuMwU5ZsjlretzqYiHBzw2qxw0jNgQdoJ4I4IltF2ytqZYsxM52bP4XAaJuKco5csbPae4zeOw7xiCupsWU7CxoLxRzie0TTnZLIbcLhdvTNo6TZOiM0PGykCN3bhdEcS7tf7M3+TLpnK/7TWYC4OO5vnelq/SWg8XZ4M3y271wXS/bGSnH/LMH/0U/kim3ZKH/p6ez+BT+YVemvKEs7X0cj/tDZzDQXA4nsOi/Vr7sNChTy1RB7RJGPskHdiuyo07DULHUG2cPec0tNOztdTF/aLXDtDdJvCrct5DLHF1Wz0BTIAAa0MJIxc11ItMQRcZvlDw+B/5TKJ+XbNEjPnVGnehU8tUge1nAbp+fitWmw2X/iU51ZtUcAc0j4ipUsiWd2FoaTqI6oj/AJnZ5EqHia+i4/kX9h/tyzi8Od8J8Vn+0dnvvcDtb4QShWjo3mDOl2boObIP6gYRMgZJpiqHxn5uAe0Fs64vmFHRrc2SsVvZanto0jL3fhcABrkjAJi29B32YOqtqGpgXNaM0iJvbJOcL9Ma9i7AHOzapAL2AwYEgaWjZcmq9oBgi8Hklsl0S7b5OePRBwpB3Wy+JzYIbOqZnjHBcw62hhcx1zmmCIJgjGbl6O+v2Q3Vgdm3aMEpa7NTrMNOo0EG8axrg6DeOaNgTdHCfaAcLgY4/K5DNraCIc7cNGwxiFYW7o8KRMPkHDsyeJzhel2WJp98jX2HfJyrcesnzQFtuaCYbO2L9em/msflVrgZaRtOHPQjV2GnEmRr0d6BYR1+fBDQDGkzy43JbWxU+gZt2dN8xN4F+67DftSJtsmbnDTGjjhwKv25HaDfUx/CB4lQdkulOL42ZsSb5Fyrb+BpIoza26p4+S2ulpdF6RaD1j8NAb5LEWKmVnUAC4QlqjgBJj1KdrOu0KtdSk9o3TN93JEY3ywlNrhGi4ROjWL1p0g4X9yZbjs7h9UN1GDIn6J2hqLXNnP5ekNY4Ez2hOB0al2eQf8AL0Wn+nTkY+6PBczlumC1uwO7yO9XFlrwynjIYzRAHZF8n5JT5RON1JlwTqHIIFYANmQNa22prcJ4eSrq7hJJM7zcNwFyxo7U+Cb6jfxHj8ok96i57YkzGMifJBFVpMC8nADSdShUNSZZTMj8HdeqolyO+6FZDsj2tq1KgqVCTFN5ADdF7PfkcNi6PKfRizVZLqUHWxzmdzCATGxeOWO2GrOcZj2AbwGkAyBrJLpOmU3RypXpf4daoyNAe4DlMLp3hH2tHA8U8vvs789CGuAAfAgQCwAgRcDBx4BaZ0EGmpF+hszvlchT6a29v88nexh781ZX6bW913Xlv5WMHfCX6vBPpZfJ3LOhVECS9/CAO8JG22TJNCetrgke6Kjnu+Fi88tdvrVf8WrUf+d5I5EwlhZwdCTnFdRLj+PJ9yOttuXsmMDupsr6m15zG37yT3BVNfLtSqA0Np02DBrG4bnGTyjBU9amGsKnk9s02nWXdzip2bLWKKlQ85geBNx13IFoobUzQbrTXUNcJJu7/DBHqSQ3hg/oWyBlyrYavWMpGoHDNczQ5p26DdirytlNrq7nhzgHwRSLWgUuy2Wsc0w9pMumBeTiudq04BI0XX3d5HghWesXNLcC0yNyqc3KNERwqErTPQbDaZwUrC4gBr/xAaozjm8YhUeQraIEnEK0tNsgArnN6LKNCm5oBVHaMpEkEIVa1OdF+CAoP0kcwtBGg6MQVRNtEYgHTKat9SQN48UGnZQRIOHrSg0hJJcgsoGaYMz3cELou3sPOtxw3lTtJIaQ4AQbr8fLFZkC5h3nfjq1Joh8zLRzb8Rv1cFlRmdMYaZ2d6HVad5Ww+JVlsjVq3nTxCxIuJk3+ua0lYUirqWun98eGGyUN9tYQTnifFHbkV/9Rg3Nce65aOQXO/ns/wCW7/yVbHLrLwKVcoMBud65LGZSZ94HTsPAKNXIbp/xm/C7zQhkn/ijdmnzStF+/wAA6tc1c7UBqiZjXuVx0XoVbUCxsN6sdp5uaJwF15J1BK2DJIdUYw1cSJhpw0xJXoeSLE2mxwY0NBNwGzSdZ2qXIlRa7NZByW1jiXgPOgkXCNIB0p+2ZAs1R2c6mJ2EtB3gGEyxgEIlV8IXQ3J3wV1Ww0qI/h02NJic0RI261zXSwNf1QYAapJAbLWkgCSJdcuotckFeb9M7YaVYOLnQWBoDbs4knOBOMEBtwxjYnjipToJycY2insFcDOzmkyBB1QXaVZC0tIxM7p71XuoFlGnVIjO9oTJadE7CAN2CZstjqFodc0HAON5GvdvV5OZOicTkopBevaNB5LOvE4FCq2aoDi2EPqnj3u5Z8mvvGjVGo8vqt9aRi093mgspvHvDkUWn1p1JWP3grQZabiFuw1h1bWkwWzoOkzKKKTjiRyWMsz74I5fVFhrO7oM22tGnuKwZTYDfJ4IYsbz77eX1UHZJe7328Wn5I2HrPwRtGU2O18kgLaA6RgcUza8hOb7zDuB+aq7RkeqMCzvHyVppmcoz8F9k20DOgm7eugNokATK89sdWrRP8QDNmAQZg+S6iw28ERMpSjyOMi7BR6JuVe2sNabDrlBRC3RCTZlmk0TDnHUJA5wmq7JBkhUtWnSEiak4RDMVSRLdDb7Ua8S0ACbgIxvUcnW0UyWkQIMGLpnVoKFTbTug1O4TojScSjuoMIBh4ja3ukBKmgvm0WjcpUji48igvyjT2kflKrjQboztWIv4ZuHmFo0wJ9q7Td5KuQuQ263UdbvgPksSBotGh3xErFVMVyHDbRI9AcEOrWIOIPdG8DFJOqX6lB1XSpNkMFxBvgnmlK9b+62XzOlK19/FCQmzp+ilkGY6qcThsA+vguzs9OGASuM6J2oGnmaZj5/Ndg1pACl9mTdjjnXBac9DDkGo6L0rCglV4AMrna+TaVeoHPYHZuE4Dgm7ZbVVVMpCmCZSvkpHO9NawaDSYABpTedIF0QOYVD0gq5+c86b1ZiphuB7sFquiV8mMClOKmKABUKQlHkINOSHV7EVlK5YHTKMWARr1bIF875SGmwdGkDo0rbrNMwiUimGsM79Rw+aVF2xCnZxpRn0oIToZdjJi7noUXOubdhCVBsL1KcoVpsgc2YjFM1amaQouqgg60xNs43K1HsnekLFXLDebruE/2XQZfpdneQuafgSRdnNu4XrWCvg5szqVnovR3I1Su0O9hhwJxO5uraV2VlyBRbEgv/ADG7kIHNC6POz6bHDAgEcQr4N2LWONI5pZZMDRsVJtwpsG5jR8lyvTPIVBhZXazMJdmvzbhgSDdgbiJ2rtAlcqWMWijUpO94XHUdB5wrrghS5PLetbPZwm5N16ghsbtaQ6mmwkPc4OBjNOiPqjVbSHFoGjG7Zj3rCUTrjLigpAuwGrBRe514aDf4CPJDeJPZuv8Al9AsNR7SBKSRVgs+Mb+CxMmgTffwWKrRGjKH9/pD3uV6F+/U49scQVtmTaeAL9mEHZhiityNSzZJfuka8LhIWRtcl4FzlCmPenYAee5LVcp09vcmq2R6AwNXi4f+MJKtkemfZfVnV2XX8IVpIiTmegfsy6MuqNfaHvIpPdNNoHaIAguM3ASLtcTdcvQzkpmAL+4/JB6OWT93s9GjiKdNrJ1kAAnmrQPC6PTi+zheWV8MrKmSvuu5iPBVOVGupg5wjUdB3FdVOpKZRotqMc1wuIv9a1nPBFrg0hnknyeW5RykGgyVzte155kuG6UrlGjU62o1772uc2Iu7JI+SjTsYOLu5YqB17PsnlYBzCARcBcDsVjYw14Z2hgO4XpWlYWme0btiJTyO04PPIdyVVwCu7LPsj3xzCnn0zg9vMJGnkmmPfcDtART0cYby93NFFXIMwj7w5j5I5tTRi4a8RzVU7o1SNwc/fI77vUqVXomG39Y5Ol5DaXgsmWqm4xnC/amm5Qpy7OeBxErg8rVX0HOEB2bdOEiAQe9X9HIxf8AzYOrNGnQJhLT7D1ZS4SOgs+VbLeTaKcjWQPHepNtDHQWva4b/W5c3aOjFIh2e99+JGaPNLHItKRBfdpkeEIaj5Bb+DoLVaM7TPG9AFXSq1uSMe0cMSAYUTkoj34nYB3KaNLl4/6Fyy8uZxXOVGnNeNoPcrupknT1h3ZsTxlVlrsIN2eQd0x3rSLo58kXJ3R6X+znKvWUmMm9jQDrBbd33Hiu+YCvBugFoNmtbWl8tqkAmIILc4t033mOS92sr84AgrpizjmqYZsbipXrCycQtBsKyDzr9oNibReKpcAyqYIJjtgXxovAngVx/wC/0x/MbzHdC9Y6a5N/eLJVZGc5o6xmvOZfm/qEt/UvHrPk0uDXAMGrZw1361hk4Z04rkuCxo29gF7xOGPl5ojLcyR224/JJ08huxDmjHdedWyLtibbkXNEmoJ2DFZbI39ObHBbqX9RqxIuyYJ9s/CFinYr0pgqJEjPuCzO0jxWG8fUDmgPqximimTrvlWHQ7Jor2yk0+y09Y7cwg8ic0cSueNSSvTf2XZPzKdS0OxqHNb+VpvPF136FpBWznyyqJ3tMhbDxoCg14uU2uBXUcJhA1JHKVYNY4zzTVWpC4/9oWUMyzhoN9SW8Ls48ruKmTpFRjbo81t9XrKlWoMHPc7gST81Gm2Asct5/Lkuc7/oZsxTjXQL+SrqL+SJVrfVZvs0XQyasRfO9N0q0CDA1Xqra+QSisk3pFdluwQNa0XEi8m7kk6VogaVL942JDRynSwzUd+kf6QuvsjZhcp0gALyNo8GrprNU8ZuVv4mUfmw9tvIMydcylSTIE3KdVhnG5Zoknd81FG6dE+p0hLVmBNucDBE4YRdzStY33ooSYB4nx3qutLLiYVhrSFUTMc/WhNGcmV9J+Y9j7+y5ruRBjuXvOTC0tBxm9eCWpq9n6I2pn7rQc90OcxsjXdE8YniujGceY6Zo1FEk6UCnamaAeRRRUaVqYGOC8lyjYRTtFVmAa4xuxF24hetFcN09sma9lUYOGa6NYw7p+FZ5VcTo/GlUq8lFox2au5QoPbJnuCRD+0t9ZBwG1c1Hff0WQadaxKio3WVpAcnMfblLCHDglK2WGHX8KsnWCz6KY3lziB3pa02agf5TRzHz9QtEkc7c/4JU7WKj2MZOc9waLtLiABzK+iMl2JtGlTpNwa0NHDSvIv2dZBp1bY14pw2j25MntYMF+2/9K9pYFtBI5c0m3TCFwUXMacDBW8/UJUC5pxbBWhiRL57JjO0bdi8w/ahax1tBmlrXuwn23Af9hXo9sgAkCCF5J03q9bbKpI9kMaL9GbneLispvg2wq5cFCy2tOAM4YQtfvg1H1xW2WRmo81hsFPURjgVkdVSIfaIwg8ls24anJTKdEUYc0TIOJOIjaiWOzucQXtkENILThdfIO9CiS8jXDHKNuH3XdyablAfdKE2ys+6ccc67iJBTDKDToHAEd0qZRLjKRH7RZGB5KDMpt0gojrOz7o5mfFAfZm6W95S1L3kL5VAd2o1FWNDKVMaTxBQwGxGbM7SsbZaRnskfqPNH8Jp3fkNUyoyCQ6dF7ThrCXdlugGgF8EfhdhyRP3GjjDj+sqbMkWc4sMC6SSUJIq5fwlTyvQgfxOAY7nMKLspUXe/wD6TKI3I1n+4BxchPyHZocbwRoBMp0hXL+C9TKLNDjtuPkkq2UGfe7ikcq0DSe5oJI92TfenLVkmk2BDnGBJzuZgYKkkQ5SboRq21uuV6p+zK1sqWdriC5wc5oGoNwngV5TWsFKcP8AU7zXo/7Ic1jK7W/1AcScWgTf+VaRowy3XJ6fTq/gRQ4ITHIoK1OY04Kn6S2TrbPUGkDOG9t/mOKuSgOQ1ZSdOzxN+U6VxDwdYAN+1BGUqZOJ5FNZZyJTpV6tPNwcYv0G9o5EIVPJtP7g5u0cdi5Geitu+DX2gz8fL6rEQ5Op/d7z5raQ/f5QpKgSDN2OkHwH0W3uGycFLJ9lNarTpT7bg27EDSeAk8FqkYOR6b+z/JvVWYOI7VXtnd7o3Rf+orq2lK2ZgaAAIAEAbAmWlbLg427dhA/QblGqw79qy7UoZ5F0xOBTEIZVtGZSeXYNaSTsAXkFtrdZUfUOLiT5D1qXqfSq1EWas14F7HAHaRd3ryh2KzmdOBdsiwLVQYItNi3VZyWZ0plJ0q9mk0an7PupyzZ0AezAjG47UDpTH8PdHMpxrCbwrT4MJK5MYcNXopmjWbmNGmbzxSTXYTq3fNRGOCmSLgyxq5ujXpQqlKUpUEwQ1FYTJvjikkOTIwRdFyLSAvE80J1Iz7RPD6qdOlodovN929OkLZ1Qam1s6J9d6ccIaVX02gHR4JuAQk0NSsiytm43hZVrzogaNN29LVK5b2YmdOkcUs6033j58k6DZFd0kfNSjdq/6pVraWgyYnQcJnRpVTlcAlp1R4/RWptAgyNl+HdpQxJ8tlRXZiYjVC679llXNq1m6XNYR+kuBPeFydpacZ2K9/Z5XzbU4A9pzIHxNJ43eKqJGTpns1JwTDXKvs7xovTjHLQ5QpKE9TlDqJgeeftAssV21ND2X72m88iFRU4BE+sF23TamDTY/wC66ODh5gLiHB2I/sueapnfhlcEbFTcsQrtPiFig2K2uIPEq26Df5unuf4LaxbROPJ0euU0wxYsWpyhQEK0YFYsTA5T9oR/3Zv52+Dl52cFixYz7OrD8RqqMOKUrY8VixQbR7K7Lvss4fJOD2XbltYhdEr5DFmHZf8AlPzUmDtt3LFibKj0Ayie0Bo1aOS2z2WrFiF0TLti7f8AE4lMUDcePgsWJsiIVmPrapPPiFixAArJeb9OO25VhxdsKxYqXYn0he0XwmKrjHrUtLFH2VEqbVi3er3oc4/vtH9f/wCblpYqQp9M9psWATzFixWcxNRqLFiYjmumX+Xd+Zn/AFBcMcCsWLKfZ14PiAp4BYsWKDY//9k="/>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50182" name="AutoShape 6" descr="https://blog.ihome.ir/wp-content/uploads/2017/11/%D8%A8%D9%86%D8%AF-%DA%A9%D8%B4%DB%8C-%D8%AF%DB%8C%D9%88%D8%A7%D8%B1-%D8%A2%D8%AC%D8%B1%DB%8C-2.jpg"/>
          <p:cNvSpPr>
            <a:spLocks noChangeAspect="1" noChangeArrowheads="1"/>
          </p:cNvSpPr>
          <p:nvPr/>
        </p:nvSpPr>
        <p:spPr bwMode="auto">
          <a:xfrm>
            <a:off x="10742613" y="-2795588"/>
            <a:ext cx="7781925" cy="58388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6" name="Picture 30" descr="نتیجه تصویری برای ‪Trowel briclying‬‏"/>
          <p:cNvPicPr>
            <a:picLocks noChangeAspect="1" noChangeArrowheads="1"/>
          </p:cNvPicPr>
          <p:nvPr/>
        </p:nvPicPr>
        <p:blipFill>
          <a:blip r:embed="rId2" cstate="print"/>
          <a:srcRect/>
          <a:stretch>
            <a:fillRect/>
          </a:stretch>
        </p:blipFill>
        <p:spPr bwMode="auto">
          <a:xfrm>
            <a:off x="1116195" y="3159176"/>
            <a:ext cx="3425824" cy="2603652"/>
          </a:xfrm>
          <a:prstGeom prst="rect">
            <a:avLst/>
          </a:prstGeom>
          <a:noFill/>
        </p:spPr>
      </p:pic>
      <p:pic>
        <p:nvPicPr>
          <p:cNvPr id="50194" name="Picture 18" descr="تصویر مرتبط"/>
          <p:cNvPicPr>
            <a:picLocks noChangeAspect="1" noChangeArrowheads="1"/>
          </p:cNvPicPr>
          <p:nvPr/>
        </p:nvPicPr>
        <p:blipFill>
          <a:blip r:embed="rId3" cstate="print"/>
          <a:srcRect/>
          <a:stretch>
            <a:fillRect/>
          </a:stretch>
        </p:blipFill>
        <p:spPr bwMode="auto">
          <a:xfrm>
            <a:off x="5530381" y="2673245"/>
            <a:ext cx="4483047" cy="3800349"/>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1349830" y="372836"/>
            <a:ext cx="9524320" cy="5807224"/>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www.vidoal.com/Content/uploads/3323/photos/668.jpg"/>
          <p:cNvPicPr>
            <a:picLocks noChangeAspect="1" noChangeArrowheads="1"/>
          </p:cNvPicPr>
          <p:nvPr/>
        </p:nvPicPr>
        <p:blipFill>
          <a:blip r:embed="rId2" cstate="print"/>
          <a:srcRect/>
          <a:stretch>
            <a:fillRect/>
          </a:stretch>
        </p:blipFill>
        <p:spPr bwMode="auto">
          <a:xfrm>
            <a:off x="3193142" y="174172"/>
            <a:ext cx="6763658" cy="6505100"/>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2" cstate="print"/>
          <a:srcRect/>
          <a:stretch>
            <a:fillRect/>
          </a:stretch>
        </p:blipFill>
        <p:spPr bwMode="auto">
          <a:xfrm>
            <a:off x="2336800" y="177261"/>
            <a:ext cx="7329714" cy="6415173"/>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noChangeArrowheads="1"/>
          </p:cNvPicPr>
          <p:nvPr/>
        </p:nvPicPr>
        <p:blipFill>
          <a:blip r:embed="rId2" cstate="print"/>
          <a:srcRect/>
          <a:stretch>
            <a:fillRect/>
          </a:stretch>
        </p:blipFill>
        <p:spPr bwMode="auto">
          <a:xfrm>
            <a:off x="1397000" y="520700"/>
            <a:ext cx="9396413" cy="581660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s://www.vidoal.com/Content/uploads/3323/photos/672.jpg"/>
          <p:cNvPicPr>
            <a:picLocks noChangeAspect="1" noChangeArrowheads="1"/>
          </p:cNvPicPr>
          <p:nvPr/>
        </p:nvPicPr>
        <p:blipFill>
          <a:blip r:embed="rId2" cstate="print"/>
          <a:srcRect/>
          <a:stretch>
            <a:fillRect/>
          </a:stretch>
        </p:blipFill>
        <p:spPr bwMode="auto">
          <a:xfrm>
            <a:off x="2510971" y="377370"/>
            <a:ext cx="7489698" cy="6190251"/>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s://www.vidoal.com/Content/uploads/3323/photos/673.jpg"/>
          <p:cNvPicPr>
            <a:picLocks noChangeAspect="1" noChangeArrowheads="1"/>
          </p:cNvPicPr>
          <p:nvPr/>
        </p:nvPicPr>
        <p:blipFill>
          <a:blip r:embed="rId2" cstate="print"/>
          <a:srcRect/>
          <a:stretch>
            <a:fillRect/>
          </a:stretch>
        </p:blipFill>
        <p:spPr bwMode="auto">
          <a:xfrm>
            <a:off x="2624007" y="203199"/>
            <a:ext cx="7202164" cy="6432993"/>
          </a:xfrm>
          <a:prstGeom prst="rect">
            <a:avLst/>
          </a:prstGeom>
          <a:noFill/>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noChangeArrowheads="1"/>
          </p:cNvPicPr>
          <p:nvPr/>
        </p:nvPicPr>
        <p:blipFill>
          <a:blip r:embed="rId2" cstate="print"/>
          <a:srcRect/>
          <a:stretch>
            <a:fillRect/>
          </a:stretch>
        </p:blipFill>
        <p:spPr bwMode="auto">
          <a:xfrm>
            <a:off x="2365829" y="174172"/>
            <a:ext cx="7213600" cy="6474113"/>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p:cNvPicPr>
            <a:picLocks noChangeAspect="1" noChangeArrowheads="1"/>
          </p:cNvPicPr>
          <p:nvPr/>
        </p:nvPicPr>
        <p:blipFill>
          <a:blip r:embed="rId2" cstate="print"/>
          <a:srcRect/>
          <a:stretch>
            <a:fillRect/>
          </a:stretch>
        </p:blipFill>
        <p:spPr bwMode="auto">
          <a:xfrm>
            <a:off x="1901371" y="72918"/>
            <a:ext cx="8723085" cy="6603654"/>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1384300" y="196850"/>
            <a:ext cx="9421813" cy="6462713"/>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22400" y="188683"/>
            <a:ext cx="9345613" cy="6415314"/>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Slate</Template>
  <TotalTime>4120</TotalTime>
  <Words>13283</Words>
  <Application>Microsoft Office PowerPoint</Application>
  <PresentationFormat>Custom</PresentationFormat>
  <Paragraphs>511</Paragraphs>
  <Slides>153</Slides>
  <Notes>0</Notes>
  <HiddenSlides>0</HiddenSlides>
  <MMClips>0</MMClips>
  <ScaleCrop>false</ScaleCrop>
  <HeadingPairs>
    <vt:vector size="4" baseType="variant">
      <vt:variant>
        <vt:lpstr>Theme</vt:lpstr>
      </vt:variant>
      <vt:variant>
        <vt:i4>1</vt:i4>
      </vt:variant>
      <vt:variant>
        <vt:lpstr>Slide Titles</vt:lpstr>
      </vt:variant>
      <vt:variant>
        <vt:i4>153</vt:i4>
      </vt:variant>
    </vt:vector>
  </HeadingPairs>
  <TitlesOfParts>
    <vt:vector size="154" baseType="lpstr">
      <vt:lpstr>Slate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vector>
  </TitlesOfParts>
  <Company>madsg.com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KhastKhodaei;Me</dc:creator>
  <dc:description>madsg.com</dc:description>
  <cp:lastModifiedBy>HOBAB11</cp:lastModifiedBy>
  <cp:revision>330</cp:revision>
  <dcterms:created xsi:type="dcterms:W3CDTF">2014-03-11T10:08:57Z</dcterms:created>
  <dcterms:modified xsi:type="dcterms:W3CDTF">2019-11-15T17:40:23Z</dcterms:modified>
</cp:coreProperties>
</file>