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26.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notesSlides/notesSlide123.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diagrams/drawing4.xml" ContentType="application/vnd.ms-office.drawingml.diagramDrawing+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s/slide109.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Lst>
  <p:notesMasterIdLst>
    <p:notesMasterId r:id="rId145"/>
  </p:notesMasterIdLst>
  <p:sldIdLst>
    <p:sldId id="257" r:id="rId3"/>
    <p:sldId id="272" r:id="rId4"/>
    <p:sldId id="273" r:id="rId5"/>
    <p:sldId id="277" r:id="rId6"/>
    <p:sldId id="287" r:id="rId7"/>
    <p:sldId id="302" r:id="rId8"/>
    <p:sldId id="304" r:id="rId9"/>
    <p:sldId id="305" r:id="rId10"/>
    <p:sldId id="306" r:id="rId11"/>
    <p:sldId id="276" r:id="rId12"/>
    <p:sldId id="288" r:id="rId13"/>
    <p:sldId id="289" r:id="rId14"/>
    <p:sldId id="290" r:id="rId15"/>
    <p:sldId id="292" r:id="rId16"/>
    <p:sldId id="291" r:id="rId17"/>
    <p:sldId id="293" r:id="rId18"/>
    <p:sldId id="294" r:id="rId19"/>
    <p:sldId id="274" r:id="rId20"/>
    <p:sldId id="297" r:id="rId21"/>
    <p:sldId id="298" r:id="rId22"/>
    <p:sldId id="300" r:id="rId23"/>
    <p:sldId id="295" r:id="rId24"/>
    <p:sldId id="323" r:id="rId25"/>
    <p:sldId id="275" r:id="rId26"/>
    <p:sldId id="309" r:id="rId27"/>
    <p:sldId id="307" r:id="rId28"/>
    <p:sldId id="308" r:id="rId29"/>
    <p:sldId id="278" r:id="rId30"/>
    <p:sldId id="317" r:id="rId31"/>
    <p:sldId id="316" r:id="rId32"/>
    <p:sldId id="315" r:id="rId33"/>
    <p:sldId id="314" r:id="rId34"/>
    <p:sldId id="313" r:id="rId35"/>
    <p:sldId id="312" r:id="rId36"/>
    <p:sldId id="311" r:id="rId37"/>
    <p:sldId id="332" r:id="rId38"/>
    <p:sldId id="322" r:id="rId39"/>
    <p:sldId id="321" r:id="rId40"/>
    <p:sldId id="320" r:id="rId41"/>
    <p:sldId id="319" r:id="rId42"/>
    <p:sldId id="318" r:id="rId43"/>
    <p:sldId id="310" r:id="rId44"/>
    <p:sldId id="325" r:id="rId45"/>
    <p:sldId id="326" r:id="rId46"/>
    <p:sldId id="327" r:id="rId47"/>
    <p:sldId id="331" r:id="rId48"/>
    <p:sldId id="330" r:id="rId49"/>
    <p:sldId id="329" r:id="rId50"/>
    <p:sldId id="328" r:id="rId51"/>
    <p:sldId id="282" r:id="rId52"/>
    <p:sldId id="333" r:id="rId53"/>
    <p:sldId id="334" r:id="rId54"/>
    <p:sldId id="335" r:id="rId55"/>
    <p:sldId id="336" r:id="rId56"/>
    <p:sldId id="281" r:id="rId57"/>
    <p:sldId id="339" r:id="rId58"/>
    <p:sldId id="338" r:id="rId59"/>
    <p:sldId id="344" r:id="rId60"/>
    <p:sldId id="280" r:id="rId61"/>
    <p:sldId id="343" r:id="rId62"/>
    <p:sldId id="342" r:id="rId63"/>
    <p:sldId id="341" r:id="rId64"/>
    <p:sldId id="346" r:id="rId65"/>
    <p:sldId id="345" r:id="rId66"/>
    <p:sldId id="347" r:id="rId67"/>
    <p:sldId id="340" r:id="rId68"/>
    <p:sldId id="337" r:id="rId69"/>
    <p:sldId id="283" r:id="rId70"/>
    <p:sldId id="384" r:id="rId71"/>
    <p:sldId id="354" r:id="rId72"/>
    <p:sldId id="353" r:id="rId73"/>
    <p:sldId id="355" r:id="rId74"/>
    <p:sldId id="352" r:id="rId75"/>
    <p:sldId id="356" r:id="rId76"/>
    <p:sldId id="371" r:id="rId77"/>
    <p:sldId id="279" r:id="rId78"/>
    <p:sldId id="372" r:id="rId79"/>
    <p:sldId id="373" r:id="rId80"/>
    <p:sldId id="374" r:id="rId81"/>
    <p:sldId id="375" r:id="rId82"/>
    <p:sldId id="376" r:id="rId83"/>
    <p:sldId id="377" r:id="rId84"/>
    <p:sldId id="380" r:id="rId85"/>
    <p:sldId id="379" r:id="rId86"/>
    <p:sldId id="378" r:id="rId87"/>
    <p:sldId id="382" r:id="rId88"/>
    <p:sldId id="381" r:id="rId89"/>
    <p:sldId id="284" r:id="rId90"/>
    <p:sldId id="351" r:id="rId91"/>
    <p:sldId id="369" r:id="rId92"/>
    <p:sldId id="350" r:id="rId93"/>
    <p:sldId id="349" r:id="rId94"/>
    <p:sldId id="358" r:id="rId95"/>
    <p:sldId id="368" r:id="rId96"/>
    <p:sldId id="367" r:id="rId97"/>
    <p:sldId id="360" r:id="rId98"/>
    <p:sldId id="359" r:id="rId99"/>
    <p:sldId id="385" r:id="rId100"/>
    <p:sldId id="357" r:id="rId101"/>
    <p:sldId id="361" r:id="rId102"/>
    <p:sldId id="348" r:id="rId103"/>
    <p:sldId id="285" r:id="rId104"/>
    <p:sldId id="386" r:id="rId105"/>
    <p:sldId id="387" r:id="rId106"/>
    <p:sldId id="388" r:id="rId107"/>
    <p:sldId id="391" r:id="rId108"/>
    <p:sldId id="286" r:id="rId109"/>
    <p:sldId id="393" r:id="rId110"/>
    <p:sldId id="392" r:id="rId111"/>
    <p:sldId id="390" r:id="rId112"/>
    <p:sldId id="395" r:id="rId113"/>
    <p:sldId id="394" r:id="rId114"/>
    <p:sldId id="398" r:id="rId115"/>
    <p:sldId id="397" r:id="rId116"/>
    <p:sldId id="399" r:id="rId117"/>
    <p:sldId id="396" r:id="rId118"/>
    <p:sldId id="400" r:id="rId119"/>
    <p:sldId id="401" r:id="rId120"/>
    <p:sldId id="402" r:id="rId121"/>
    <p:sldId id="405" r:id="rId122"/>
    <p:sldId id="404" r:id="rId123"/>
    <p:sldId id="409" r:id="rId124"/>
    <p:sldId id="408" r:id="rId125"/>
    <p:sldId id="407" r:id="rId126"/>
    <p:sldId id="406" r:id="rId127"/>
    <p:sldId id="403" r:id="rId128"/>
    <p:sldId id="410" r:id="rId129"/>
    <p:sldId id="411" r:id="rId130"/>
    <p:sldId id="412" r:id="rId131"/>
    <p:sldId id="413" r:id="rId132"/>
    <p:sldId id="417" r:id="rId133"/>
    <p:sldId id="416" r:id="rId134"/>
    <p:sldId id="415" r:id="rId135"/>
    <p:sldId id="420" r:id="rId136"/>
    <p:sldId id="419" r:id="rId137"/>
    <p:sldId id="422" r:id="rId138"/>
    <p:sldId id="423" r:id="rId139"/>
    <p:sldId id="424" r:id="rId140"/>
    <p:sldId id="425" r:id="rId141"/>
    <p:sldId id="426" r:id="rId142"/>
    <p:sldId id="427" r:id="rId143"/>
    <p:sldId id="428" r:id="rId1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990000"/>
    <a:srgbClr val="FF33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780" y="-96"/>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9D88D-80A8-4998-9900-AB94ADBE7458}" type="doc">
      <dgm:prSet loTypeId="urn:microsoft.com/office/officeart/2005/8/layout/chevron1" loCatId="process" qsTypeId="urn:microsoft.com/office/officeart/2005/8/quickstyle/simple1" qsCatId="simple" csTypeId="urn:microsoft.com/office/officeart/2005/8/colors/accent1_2" csCatId="accent1" phldr="1"/>
      <dgm:spPr/>
    </dgm:pt>
    <dgm:pt modelId="{13406C83-F5A6-4A33-9AB6-FC610FE532F6}">
      <dgm:prSet phldrT="[Text]" custT="1"/>
      <dgm:spPr>
        <a:solidFill>
          <a:srgbClr val="FF0000"/>
        </a:solidFill>
        <a:ln>
          <a:solidFill>
            <a:srgbClr val="FFFF00"/>
          </a:solidFill>
        </a:ln>
      </dgm:spPr>
      <dgm:t>
        <a:bodyPr/>
        <a:lstStyle/>
        <a:p>
          <a:pPr rtl="1"/>
          <a:r>
            <a:rPr lang="fa-IR" sz="2000" dirty="0" smtClean="0">
              <a:solidFill>
                <a:schemeClr val="tx1"/>
              </a:solidFill>
              <a:cs typeface="B Titr" pitchFamily="2" charset="-78"/>
            </a:rPr>
            <a:t>مدت زمان مجاز استفاده از ملات</a:t>
          </a:r>
          <a:endParaRPr lang="fa-IR" sz="2000" dirty="0">
            <a:solidFill>
              <a:schemeClr val="tx1"/>
            </a:solidFill>
            <a:cs typeface="B Titr" pitchFamily="2" charset="-78"/>
          </a:endParaRPr>
        </a:p>
      </dgm:t>
    </dgm:pt>
    <dgm:pt modelId="{A365AF5E-E06E-472D-9AB5-2FABFB2ED4DE}" type="parTrans" cxnId="{C847CCD9-4563-4E8D-89F6-FEA919292643}">
      <dgm:prSet/>
      <dgm:spPr/>
      <dgm:t>
        <a:bodyPr/>
        <a:lstStyle/>
        <a:p>
          <a:pPr rtl="1"/>
          <a:endParaRPr lang="fa-IR" sz="1800"/>
        </a:p>
      </dgm:t>
    </dgm:pt>
    <dgm:pt modelId="{414C0C9B-7297-4D8D-B0C0-C344AEE65D47}" type="sibTrans" cxnId="{C847CCD9-4563-4E8D-89F6-FEA919292643}">
      <dgm:prSet/>
      <dgm:spPr/>
      <dgm:t>
        <a:bodyPr/>
        <a:lstStyle/>
        <a:p>
          <a:pPr rtl="1"/>
          <a:endParaRPr lang="fa-IR" sz="1800"/>
        </a:p>
      </dgm:t>
    </dgm:pt>
    <dgm:pt modelId="{7CBEC734-88DB-45E6-9BAF-E44F6600E591}">
      <dgm:prSet phldrT="[Text]" custT="1"/>
      <dgm:spPr>
        <a:solidFill>
          <a:srgbClr val="002060"/>
        </a:solidFill>
      </dgm:spPr>
      <dgm:t>
        <a:bodyPr/>
        <a:lstStyle/>
        <a:p>
          <a:pPr rtl="1"/>
          <a:r>
            <a:rPr lang="fa-IR" sz="2000" dirty="0" smtClean="0">
              <a:solidFill>
                <a:schemeClr val="accent1">
                  <a:lumMod val="75000"/>
                </a:schemeClr>
              </a:solidFill>
              <a:cs typeface="B Titr" pitchFamily="2" charset="-78"/>
            </a:rPr>
            <a:t>2/5 ساعت</a:t>
          </a:r>
          <a:endParaRPr lang="fa-IR" sz="2000" dirty="0">
            <a:solidFill>
              <a:schemeClr val="accent1">
                <a:lumMod val="75000"/>
              </a:schemeClr>
            </a:solidFill>
            <a:cs typeface="B Titr" pitchFamily="2" charset="-78"/>
          </a:endParaRPr>
        </a:p>
      </dgm:t>
    </dgm:pt>
    <dgm:pt modelId="{02A37468-6543-402B-8C65-2B4F5A4A7D6F}" type="parTrans" cxnId="{4FFD090A-E974-4F62-BF7B-2343E860CB79}">
      <dgm:prSet/>
      <dgm:spPr/>
      <dgm:t>
        <a:bodyPr/>
        <a:lstStyle/>
        <a:p>
          <a:pPr rtl="1"/>
          <a:endParaRPr lang="fa-IR" sz="1800"/>
        </a:p>
      </dgm:t>
    </dgm:pt>
    <dgm:pt modelId="{3F3414E5-A4C4-4EF9-A210-AEC977B79F76}" type="sibTrans" cxnId="{4FFD090A-E974-4F62-BF7B-2343E860CB79}">
      <dgm:prSet/>
      <dgm:spPr/>
      <dgm:t>
        <a:bodyPr/>
        <a:lstStyle/>
        <a:p>
          <a:pPr rtl="1"/>
          <a:endParaRPr lang="fa-IR" sz="1800"/>
        </a:p>
      </dgm:t>
    </dgm:pt>
    <dgm:pt modelId="{371B2143-FDE5-44F2-99A3-914B2218E705}" type="pres">
      <dgm:prSet presAssocID="{F4F9D88D-80A8-4998-9900-AB94ADBE7458}" presName="Name0" presStyleCnt="0">
        <dgm:presLayoutVars>
          <dgm:dir val="rev"/>
          <dgm:animLvl val="lvl"/>
          <dgm:resizeHandles val="exact"/>
        </dgm:presLayoutVars>
      </dgm:prSet>
      <dgm:spPr/>
    </dgm:pt>
    <dgm:pt modelId="{3A17A4D5-706E-4E13-9FC2-77AB725476DB}" type="pres">
      <dgm:prSet presAssocID="{13406C83-F5A6-4A33-9AB6-FC610FE532F6}" presName="parTxOnly" presStyleLbl="node1" presStyleIdx="0" presStyleCnt="2">
        <dgm:presLayoutVars>
          <dgm:chMax val="0"/>
          <dgm:chPref val="0"/>
          <dgm:bulletEnabled val="1"/>
        </dgm:presLayoutVars>
      </dgm:prSet>
      <dgm:spPr/>
      <dgm:t>
        <a:bodyPr/>
        <a:lstStyle/>
        <a:p>
          <a:pPr rtl="1"/>
          <a:endParaRPr lang="fa-IR"/>
        </a:p>
      </dgm:t>
    </dgm:pt>
    <dgm:pt modelId="{0EF5B555-B530-418F-B259-865AF905C4D3}" type="pres">
      <dgm:prSet presAssocID="{414C0C9B-7297-4D8D-B0C0-C344AEE65D47}" presName="parTxOnlySpace" presStyleCnt="0"/>
      <dgm:spPr/>
    </dgm:pt>
    <dgm:pt modelId="{490B35D4-B88A-4F8D-A5A2-B218855F070C}" type="pres">
      <dgm:prSet presAssocID="{7CBEC734-88DB-45E6-9BAF-E44F6600E591}" presName="parTxOnly" presStyleLbl="node1" presStyleIdx="1" presStyleCnt="2">
        <dgm:presLayoutVars>
          <dgm:chMax val="0"/>
          <dgm:chPref val="0"/>
          <dgm:bulletEnabled val="1"/>
        </dgm:presLayoutVars>
      </dgm:prSet>
      <dgm:spPr/>
      <dgm:t>
        <a:bodyPr/>
        <a:lstStyle/>
        <a:p>
          <a:pPr rtl="1"/>
          <a:endParaRPr lang="fa-IR"/>
        </a:p>
      </dgm:t>
    </dgm:pt>
  </dgm:ptLst>
  <dgm:cxnLst>
    <dgm:cxn modelId="{2B2E7B5E-DBE0-4B23-B595-7259E536C7B8}" type="presOf" srcId="{13406C83-F5A6-4A33-9AB6-FC610FE532F6}" destId="{3A17A4D5-706E-4E13-9FC2-77AB725476DB}" srcOrd="0" destOrd="0" presId="urn:microsoft.com/office/officeart/2005/8/layout/chevron1"/>
    <dgm:cxn modelId="{4FFD090A-E974-4F62-BF7B-2343E860CB79}" srcId="{F4F9D88D-80A8-4998-9900-AB94ADBE7458}" destId="{7CBEC734-88DB-45E6-9BAF-E44F6600E591}" srcOrd="1" destOrd="0" parTransId="{02A37468-6543-402B-8C65-2B4F5A4A7D6F}" sibTransId="{3F3414E5-A4C4-4EF9-A210-AEC977B79F76}"/>
    <dgm:cxn modelId="{53D2BF10-FCC5-4FB1-B634-273FC3C482D1}" type="presOf" srcId="{F4F9D88D-80A8-4998-9900-AB94ADBE7458}" destId="{371B2143-FDE5-44F2-99A3-914B2218E705}" srcOrd="0" destOrd="0" presId="urn:microsoft.com/office/officeart/2005/8/layout/chevron1"/>
    <dgm:cxn modelId="{C847CCD9-4563-4E8D-89F6-FEA919292643}" srcId="{F4F9D88D-80A8-4998-9900-AB94ADBE7458}" destId="{13406C83-F5A6-4A33-9AB6-FC610FE532F6}" srcOrd="0" destOrd="0" parTransId="{A365AF5E-E06E-472D-9AB5-2FABFB2ED4DE}" sibTransId="{414C0C9B-7297-4D8D-B0C0-C344AEE65D47}"/>
    <dgm:cxn modelId="{59403511-4F55-48D5-AA09-5BC05F0331DA}" type="presOf" srcId="{7CBEC734-88DB-45E6-9BAF-E44F6600E591}" destId="{490B35D4-B88A-4F8D-A5A2-B218855F070C}" srcOrd="0" destOrd="0" presId="urn:microsoft.com/office/officeart/2005/8/layout/chevron1"/>
    <dgm:cxn modelId="{B1367E53-C416-4C7E-BAA6-0E0F5065CCEE}" type="presParOf" srcId="{371B2143-FDE5-44F2-99A3-914B2218E705}" destId="{3A17A4D5-706E-4E13-9FC2-77AB725476DB}" srcOrd="0" destOrd="0" presId="urn:microsoft.com/office/officeart/2005/8/layout/chevron1"/>
    <dgm:cxn modelId="{0789CC81-1B53-47AA-ADB5-8607976924ED}" type="presParOf" srcId="{371B2143-FDE5-44F2-99A3-914B2218E705}" destId="{0EF5B555-B530-418F-B259-865AF905C4D3}" srcOrd="1" destOrd="0" presId="urn:microsoft.com/office/officeart/2005/8/layout/chevron1"/>
    <dgm:cxn modelId="{B70544C3-2BEA-4A1D-828A-D8A81F2CC54D}" type="presParOf" srcId="{371B2143-FDE5-44F2-99A3-914B2218E705}" destId="{490B35D4-B88A-4F8D-A5A2-B218855F070C}" srcOrd="2"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83E5B2-65C7-4A2C-A3FC-ED8A147BCFB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pPr rtl="1"/>
          <a:endParaRPr lang="fa-IR"/>
        </a:p>
      </dgm:t>
    </dgm:pt>
    <dgm:pt modelId="{D7D0FC0B-F094-40D3-9014-BB01F8280971}">
      <dgm:prSet phldrT="[Text]" custT="1"/>
      <dgm:spPr>
        <a:solidFill>
          <a:srgbClr val="00B0F0"/>
        </a:solidFill>
        <a:ln w="38100">
          <a:solidFill>
            <a:schemeClr val="bg2"/>
          </a:solidFill>
        </a:ln>
      </dgm:spPr>
      <dgm:t>
        <a:bodyPr/>
        <a:lstStyle/>
        <a:p>
          <a:pPr rtl="1"/>
          <a:r>
            <a:rPr lang="fa-IR" sz="1400" dirty="0" smtClean="0">
              <a:solidFill>
                <a:srgbClr val="FF0000"/>
              </a:solidFill>
              <a:cs typeface="B Titr" pitchFamily="2" charset="-78"/>
            </a:rPr>
            <a:t>تقسیم بندی </a:t>
          </a:r>
          <a:r>
            <a:rPr lang="fa-IR" sz="1600" dirty="0" smtClean="0">
              <a:solidFill>
                <a:srgbClr val="FF0000"/>
              </a:solidFill>
              <a:cs typeface="B Titr" pitchFamily="2" charset="-78"/>
            </a:rPr>
            <a:t>ملاتها</a:t>
          </a:r>
          <a:endParaRPr lang="fa-IR" sz="1400" dirty="0">
            <a:solidFill>
              <a:srgbClr val="FF0000"/>
            </a:solidFill>
            <a:cs typeface="B Titr" pitchFamily="2" charset="-78"/>
          </a:endParaRPr>
        </a:p>
      </dgm:t>
    </dgm:pt>
    <dgm:pt modelId="{E239D057-BD8D-4229-93F9-63F37F929571}" type="parTrans" cxnId="{A60AE372-9CDA-4AC6-B290-F0F21FD46A22}">
      <dgm:prSet/>
      <dgm:spPr/>
      <dgm:t>
        <a:bodyPr/>
        <a:lstStyle/>
        <a:p>
          <a:pPr rtl="1"/>
          <a:endParaRPr lang="fa-IR"/>
        </a:p>
      </dgm:t>
    </dgm:pt>
    <dgm:pt modelId="{E73073B5-3A89-4FD6-830E-DBC36C13C701}" type="sibTrans" cxnId="{A60AE372-9CDA-4AC6-B290-F0F21FD46A22}">
      <dgm:prSet/>
      <dgm:spPr/>
      <dgm:t>
        <a:bodyPr/>
        <a:lstStyle/>
        <a:p>
          <a:pPr rtl="1"/>
          <a:endParaRPr lang="fa-IR"/>
        </a:p>
      </dgm:t>
    </dgm:pt>
    <dgm:pt modelId="{62E2AD9B-4AB8-46DD-A104-04D8CF299D35}">
      <dgm:prSet phldrT="[Text]" custT="1"/>
      <dgm:spPr>
        <a:solidFill>
          <a:srgbClr val="00B0F0"/>
        </a:solidFill>
        <a:ln w="38100">
          <a:solidFill>
            <a:schemeClr val="bg2"/>
          </a:solidFill>
        </a:ln>
      </dgm:spPr>
      <dgm:t>
        <a:bodyPr/>
        <a:lstStyle/>
        <a:p>
          <a:pPr rtl="1"/>
          <a:r>
            <a:rPr lang="fa-IR" sz="2000" dirty="0" smtClean="0">
              <a:solidFill>
                <a:srgbClr val="FFFF00"/>
              </a:solidFill>
              <a:cs typeface="B Titr" pitchFamily="2" charset="-78"/>
            </a:rPr>
            <a:t>دسته اول</a:t>
          </a:r>
          <a:endParaRPr lang="fa-IR" sz="2000" dirty="0">
            <a:solidFill>
              <a:srgbClr val="FFFF00"/>
            </a:solidFill>
            <a:cs typeface="B Titr" pitchFamily="2" charset="-78"/>
          </a:endParaRPr>
        </a:p>
      </dgm:t>
    </dgm:pt>
    <dgm:pt modelId="{B32F47C2-0F8F-4282-9A01-B325479B73F8}" type="parTrans" cxnId="{5A3729A0-C05E-4D13-AF82-8741835A3134}">
      <dgm:prSet custT="1"/>
      <dgm:spPr>
        <a:solidFill>
          <a:srgbClr val="00B0F0"/>
        </a:solidFill>
        <a:ln w="57150">
          <a:solidFill>
            <a:srgbClr val="FF0000"/>
          </a:solidFill>
          <a:headEnd type="none" w="med" len="med"/>
          <a:tailEnd type="triangle" w="med" len="med"/>
        </a:ln>
      </dgm:spPr>
      <dgm:t>
        <a:bodyPr/>
        <a:lstStyle/>
        <a:p>
          <a:pPr rtl="1"/>
          <a:endParaRPr lang="fa-IR" sz="1400">
            <a:solidFill>
              <a:srgbClr val="FF0000"/>
            </a:solidFill>
            <a:cs typeface="B Titr" pitchFamily="2" charset="-78"/>
          </a:endParaRPr>
        </a:p>
      </dgm:t>
    </dgm:pt>
    <dgm:pt modelId="{EA6E0789-71AD-48C1-A562-B24137317DEB}" type="sibTrans" cxnId="{5A3729A0-C05E-4D13-AF82-8741835A3134}">
      <dgm:prSet/>
      <dgm:spPr/>
      <dgm:t>
        <a:bodyPr/>
        <a:lstStyle/>
        <a:p>
          <a:pPr rtl="1"/>
          <a:endParaRPr lang="fa-IR"/>
        </a:p>
      </dgm:t>
    </dgm:pt>
    <dgm:pt modelId="{FFB9CA34-0B25-4C72-87CF-E88135F4E527}">
      <dgm:prSet phldrT="[Text]" custT="1"/>
      <dgm:spPr>
        <a:solidFill>
          <a:srgbClr val="00B0F0"/>
        </a:solidFill>
        <a:ln w="38100">
          <a:solidFill>
            <a:schemeClr val="bg2"/>
          </a:solidFill>
        </a:ln>
      </dgm:spPr>
      <dgm:t>
        <a:bodyPr/>
        <a:lstStyle/>
        <a:p>
          <a:pPr rtl="1"/>
          <a:r>
            <a:rPr lang="fa-IR" sz="1400" dirty="0" smtClean="0">
              <a:solidFill>
                <a:srgbClr val="002060"/>
              </a:solidFill>
              <a:cs typeface="B Titr" pitchFamily="2" charset="-78"/>
            </a:rPr>
            <a:t>ملات هایی که فعل و انفعالات در داخل آنها در هوای خشک انجام می گیرد و مقاوم می‌گردند. و در مجاورت رطوبت خواص خود را از دست می دهد.مثل: </a:t>
          </a:r>
          <a:r>
            <a:rPr lang="fa-IR" sz="1400" dirty="0" smtClean="0">
              <a:solidFill>
                <a:srgbClr val="FF0000"/>
              </a:solidFill>
              <a:cs typeface="B Titr" pitchFamily="2" charset="-78"/>
            </a:rPr>
            <a:t>گل،کاهگل</a:t>
          </a:r>
          <a:endParaRPr lang="fa-IR" sz="1400" dirty="0">
            <a:solidFill>
              <a:srgbClr val="FF0000"/>
            </a:solidFill>
            <a:cs typeface="B Titr" pitchFamily="2" charset="-78"/>
          </a:endParaRPr>
        </a:p>
      </dgm:t>
    </dgm:pt>
    <dgm:pt modelId="{08AB666F-5204-478F-ADE4-ED53428DBEE7}" type="parTrans" cxnId="{2803F677-422D-43B6-97E1-A7A277815D6D}">
      <dgm:prSet custT="1"/>
      <dgm:spPr>
        <a:solidFill>
          <a:srgbClr val="00B0F0"/>
        </a:solidFill>
        <a:ln w="57150">
          <a:solidFill>
            <a:srgbClr val="FF0000"/>
          </a:solidFill>
          <a:headEnd type="none" w="med" len="med"/>
          <a:tailEnd type="triangle" w="med" len="med"/>
        </a:ln>
      </dgm:spPr>
      <dgm:t>
        <a:bodyPr/>
        <a:lstStyle/>
        <a:p>
          <a:pPr rtl="1"/>
          <a:endParaRPr lang="fa-IR" sz="1400">
            <a:solidFill>
              <a:srgbClr val="FF0000"/>
            </a:solidFill>
            <a:cs typeface="B Titr" pitchFamily="2" charset="-78"/>
          </a:endParaRPr>
        </a:p>
      </dgm:t>
    </dgm:pt>
    <dgm:pt modelId="{6F33ADC6-7E56-41C0-B3CA-DE49C1138F12}" type="sibTrans" cxnId="{2803F677-422D-43B6-97E1-A7A277815D6D}">
      <dgm:prSet/>
      <dgm:spPr/>
      <dgm:t>
        <a:bodyPr/>
        <a:lstStyle/>
        <a:p>
          <a:pPr rtl="1"/>
          <a:endParaRPr lang="fa-IR"/>
        </a:p>
      </dgm:t>
    </dgm:pt>
    <dgm:pt modelId="{A5CBAAD4-755D-4C48-A8F9-043E0CB68230}">
      <dgm:prSet phldrT="[Text]" custT="1"/>
      <dgm:spPr>
        <a:solidFill>
          <a:srgbClr val="00B0F0"/>
        </a:solidFill>
        <a:ln w="38100">
          <a:solidFill>
            <a:schemeClr val="bg2"/>
          </a:solidFill>
        </a:ln>
      </dgm:spPr>
      <dgm:t>
        <a:bodyPr/>
        <a:lstStyle/>
        <a:p>
          <a:pPr rtl="1"/>
          <a:r>
            <a:rPr lang="fa-IR" sz="1400" dirty="0" smtClean="0">
              <a:solidFill>
                <a:srgbClr val="002060"/>
              </a:solidFill>
              <a:cs typeface="B Titr" pitchFamily="2" charset="-78"/>
            </a:rPr>
            <a:t>ملات های که فعل و انفعالات در داخل آنها در مجاورت رطوبت و یا در زیر آب انجام می شود و مقاوم می ‌گردند. اگر این ملات ها نیز در مجاورت هوای خشک قرار بگیرند خاصیت خود را از دست خواهند داد.مثل:</a:t>
          </a:r>
          <a:r>
            <a:rPr lang="fa-IR" sz="1400" dirty="0" smtClean="0">
              <a:solidFill>
                <a:srgbClr val="FF0000"/>
              </a:solidFill>
              <a:cs typeface="B Titr" pitchFamily="2" charset="-78"/>
            </a:rPr>
            <a:t>ماسه سیمان،گل آهک</a:t>
          </a:r>
        </a:p>
      </dgm:t>
    </dgm:pt>
    <dgm:pt modelId="{DCB608EB-BAC9-4E45-864C-3828217A61E7}" type="parTrans" cxnId="{3BE5693C-D8B0-4E37-8DC9-900E3C7D5D88}">
      <dgm:prSet custT="1"/>
      <dgm:spPr>
        <a:solidFill>
          <a:srgbClr val="00B0F0"/>
        </a:solidFill>
        <a:ln w="57150">
          <a:solidFill>
            <a:srgbClr val="FF0000"/>
          </a:solidFill>
          <a:headEnd type="none" w="med" len="med"/>
          <a:tailEnd type="triangle" w="med" len="med"/>
        </a:ln>
      </dgm:spPr>
      <dgm:t>
        <a:bodyPr/>
        <a:lstStyle/>
        <a:p>
          <a:pPr rtl="1"/>
          <a:endParaRPr lang="fa-IR" sz="1400">
            <a:solidFill>
              <a:srgbClr val="FF0000"/>
            </a:solidFill>
            <a:cs typeface="B Titr" pitchFamily="2" charset="-78"/>
          </a:endParaRPr>
        </a:p>
      </dgm:t>
    </dgm:pt>
    <dgm:pt modelId="{A464F1A7-C4D9-497C-9238-C3C982375683}" type="sibTrans" cxnId="{3BE5693C-D8B0-4E37-8DC9-900E3C7D5D88}">
      <dgm:prSet/>
      <dgm:spPr/>
      <dgm:t>
        <a:bodyPr/>
        <a:lstStyle/>
        <a:p>
          <a:pPr rtl="1"/>
          <a:endParaRPr lang="fa-IR"/>
        </a:p>
      </dgm:t>
    </dgm:pt>
    <dgm:pt modelId="{A102E41F-7A72-4855-A247-757BC28F7C2B}">
      <dgm:prSet phldrT="[Text]" custT="1"/>
      <dgm:spPr>
        <a:solidFill>
          <a:srgbClr val="00B0F0"/>
        </a:solidFill>
        <a:ln w="38100">
          <a:solidFill>
            <a:schemeClr val="bg2"/>
          </a:solidFill>
        </a:ln>
      </dgm:spPr>
      <dgm:t>
        <a:bodyPr/>
        <a:lstStyle/>
        <a:p>
          <a:pPr rtl="1"/>
          <a:r>
            <a:rPr lang="fa-IR" sz="2000" dirty="0" smtClean="0">
              <a:solidFill>
                <a:srgbClr val="FFFF00"/>
              </a:solidFill>
              <a:cs typeface="B Titr" pitchFamily="2" charset="-78"/>
            </a:rPr>
            <a:t>دسته دوم </a:t>
          </a:r>
          <a:endParaRPr lang="fa-IR" sz="2000" dirty="0">
            <a:solidFill>
              <a:srgbClr val="FFFF00"/>
            </a:solidFill>
            <a:cs typeface="B Titr" pitchFamily="2" charset="-78"/>
          </a:endParaRPr>
        </a:p>
      </dgm:t>
    </dgm:pt>
    <dgm:pt modelId="{AC3A49C9-2461-47E8-82CF-108EFADF3ACC}" type="parTrans" cxnId="{9780A814-04A5-4AB6-BA38-B4A6AA6770C6}">
      <dgm:prSet custT="1"/>
      <dgm:spPr>
        <a:solidFill>
          <a:srgbClr val="00B0F0"/>
        </a:solidFill>
        <a:ln w="57150">
          <a:solidFill>
            <a:srgbClr val="FF0000"/>
          </a:solidFill>
          <a:headEnd type="none" w="med" len="med"/>
          <a:tailEnd type="triangle" w="med" len="med"/>
        </a:ln>
      </dgm:spPr>
      <dgm:t>
        <a:bodyPr/>
        <a:lstStyle/>
        <a:p>
          <a:pPr rtl="1"/>
          <a:endParaRPr lang="fa-IR" sz="1400">
            <a:solidFill>
              <a:srgbClr val="FF0000"/>
            </a:solidFill>
            <a:cs typeface="B Titr" pitchFamily="2" charset="-78"/>
          </a:endParaRPr>
        </a:p>
      </dgm:t>
    </dgm:pt>
    <dgm:pt modelId="{ADBC8E78-24C6-4455-9B01-CB663D734F26}" type="sibTrans" cxnId="{9780A814-04A5-4AB6-BA38-B4A6AA6770C6}">
      <dgm:prSet/>
      <dgm:spPr/>
      <dgm:t>
        <a:bodyPr/>
        <a:lstStyle/>
        <a:p>
          <a:pPr rtl="1"/>
          <a:endParaRPr lang="fa-IR"/>
        </a:p>
      </dgm:t>
    </dgm:pt>
    <dgm:pt modelId="{F779AC1F-86B3-4C62-ACD0-B38CC258144B}">
      <dgm:prSet phldrT="[Text]" custT="1"/>
      <dgm:spPr>
        <a:solidFill>
          <a:srgbClr val="00B0F0"/>
        </a:solidFill>
        <a:ln w="38100">
          <a:solidFill>
            <a:schemeClr val="bg2"/>
          </a:solidFill>
        </a:ln>
      </dgm:spPr>
      <dgm:t>
        <a:bodyPr/>
        <a:lstStyle/>
        <a:p>
          <a:pPr rtl="1"/>
          <a:r>
            <a:rPr lang="fa-IR" sz="1400" dirty="0" smtClean="0">
              <a:solidFill>
                <a:srgbClr val="002060"/>
              </a:solidFill>
              <a:cs typeface="B Titr" pitchFamily="2" charset="-78"/>
            </a:rPr>
            <a:t>ملات هایی که عموما دارای ماده چسبنده گچ در داخل خود هستند. اين ملاتها بسيار زود سفت می شوند بطوريكه پس از 4 الي 5 دقيقه بعد از اختلاط با آب شروع به سفت و سخت شدن می نمایند و بعد از 10 الي 20 دقيقه عمل سخت شدن در آنها به پايان مي رسد.مثل:</a:t>
          </a:r>
          <a:r>
            <a:rPr lang="fa-IR" sz="1400" dirty="0" smtClean="0">
              <a:solidFill>
                <a:srgbClr val="FF0000"/>
              </a:solidFill>
              <a:cs typeface="B Titr" pitchFamily="2" charset="-78"/>
            </a:rPr>
            <a:t>گچ</a:t>
          </a:r>
        </a:p>
      </dgm:t>
    </dgm:pt>
    <dgm:pt modelId="{F0D82986-B260-4F79-8B88-C26163338D8A}" type="parTrans" cxnId="{A0C41413-69A2-46A5-8F4C-0E7AC80B7259}">
      <dgm:prSet custT="1"/>
      <dgm:spPr>
        <a:solidFill>
          <a:srgbClr val="00B0F0"/>
        </a:solidFill>
        <a:ln w="57150">
          <a:solidFill>
            <a:srgbClr val="FF0000"/>
          </a:solidFill>
          <a:headEnd type="none" w="med" len="med"/>
          <a:tailEnd type="triangle" w="med" len="med"/>
        </a:ln>
      </dgm:spPr>
      <dgm:t>
        <a:bodyPr/>
        <a:lstStyle/>
        <a:p>
          <a:pPr rtl="1"/>
          <a:endParaRPr lang="fa-IR" sz="1400">
            <a:solidFill>
              <a:srgbClr val="FF0000"/>
            </a:solidFill>
            <a:cs typeface="B Titr" pitchFamily="2" charset="-78"/>
          </a:endParaRPr>
        </a:p>
      </dgm:t>
    </dgm:pt>
    <dgm:pt modelId="{378BED9E-A04B-4414-A281-C1757FBBFE70}" type="sibTrans" cxnId="{A0C41413-69A2-46A5-8F4C-0E7AC80B7259}">
      <dgm:prSet/>
      <dgm:spPr/>
      <dgm:t>
        <a:bodyPr/>
        <a:lstStyle/>
        <a:p>
          <a:pPr rtl="1"/>
          <a:endParaRPr lang="fa-IR"/>
        </a:p>
      </dgm:t>
    </dgm:pt>
    <dgm:pt modelId="{A33B7B89-E757-4B4E-8B4E-E5316685F083}">
      <dgm:prSet phldrT="[Text]" custT="1"/>
      <dgm:spPr>
        <a:solidFill>
          <a:srgbClr val="00B0F0"/>
        </a:solidFill>
        <a:ln w="38100">
          <a:solidFill>
            <a:schemeClr val="bg2"/>
          </a:solidFill>
        </a:ln>
      </dgm:spPr>
      <dgm:t>
        <a:bodyPr/>
        <a:lstStyle/>
        <a:p>
          <a:pPr rtl="1"/>
          <a:r>
            <a:rPr lang="fa-IR" sz="2400" dirty="0" smtClean="0">
              <a:solidFill>
                <a:srgbClr val="990000"/>
              </a:solidFill>
              <a:cs typeface="B Titr" pitchFamily="2" charset="-78"/>
            </a:rPr>
            <a:t>دیرگیر</a:t>
          </a:r>
        </a:p>
      </dgm:t>
    </dgm:pt>
    <dgm:pt modelId="{A584ACC5-EBB5-4959-84AB-1C22C6640BEA}" type="parTrans" cxnId="{992DD0D7-DA0F-45CB-8E42-9068286C017B}">
      <dgm:prSet custT="1"/>
      <dgm:spPr>
        <a:solidFill>
          <a:srgbClr val="00B0F0"/>
        </a:solidFill>
        <a:ln w="57150">
          <a:solidFill>
            <a:srgbClr val="FF0000"/>
          </a:solidFill>
          <a:headEnd type="none" w="med" len="med"/>
          <a:tailEnd type="triangle" w="med" len="med"/>
        </a:ln>
      </dgm:spPr>
      <dgm:t>
        <a:bodyPr/>
        <a:lstStyle/>
        <a:p>
          <a:pPr rtl="1"/>
          <a:endParaRPr lang="fa-IR" sz="1400">
            <a:solidFill>
              <a:srgbClr val="FF0000"/>
            </a:solidFill>
          </a:endParaRPr>
        </a:p>
      </dgm:t>
    </dgm:pt>
    <dgm:pt modelId="{9BF2E5D5-9F3B-4AB9-9D00-0E9943DAAB28}" type="sibTrans" cxnId="{992DD0D7-DA0F-45CB-8E42-9068286C017B}">
      <dgm:prSet/>
      <dgm:spPr/>
      <dgm:t>
        <a:bodyPr/>
        <a:lstStyle/>
        <a:p>
          <a:pPr rtl="1"/>
          <a:endParaRPr lang="fa-IR"/>
        </a:p>
      </dgm:t>
    </dgm:pt>
    <dgm:pt modelId="{BF378401-EC89-4CA9-BB72-381292D44216}">
      <dgm:prSet custT="1"/>
      <dgm:spPr>
        <a:solidFill>
          <a:srgbClr val="00B0F0"/>
        </a:solidFill>
        <a:ln w="38100">
          <a:solidFill>
            <a:schemeClr val="bg2"/>
          </a:solidFill>
        </a:ln>
      </dgm:spPr>
      <dgm:t>
        <a:bodyPr/>
        <a:lstStyle/>
        <a:p>
          <a:pPr rtl="1"/>
          <a:r>
            <a:rPr lang="fa-IR" sz="2400" dirty="0" smtClean="0">
              <a:solidFill>
                <a:srgbClr val="990000"/>
              </a:solidFill>
              <a:cs typeface="B Titr" pitchFamily="2" charset="-78"/>
            </a:rPr>
            <a:t>هوازدهی </a:t>
          </a:r>
          <a:endParaRPr lang="fa-IR" sz="2400" dirty="0">
            <a:solidFill>
              <a:srgbClr val="990000"/>
            </a:solidFill>
          </a:endParaRPr>
        </a:p>
      </dgm:t>
    </dgm:pt>
    <dgm:pt modelId="{4D232CAD-9554-4091-9881-DD49D3AF6F08}" type="parTrans" cxnId="{837743BC-A2A9-4705-BF79-8A90454F1FA5}">
      <dgm:prSet custT="1"/>
      <dgm:spPr>
        <a:solidFill>
          <a:srgbClr val="00B0F0"/>
        </a:solidFill>
        <a:ln w="57150">
          <a:solidFill>
            <a:srgbClr val="FF0000"/>
          </a:solidFill>
          <a:headEnd type="none" w="med" len="med"/>
          <a:tailEnd type="triangle" w="med" len="med"/>
        </a:ln>
      </dgm:spPr>
      <dgm:t>
        <a:bodyPr/>
        <a:lstStyle/>
        <a:p>
          <a:pPr rtl="1"/>
          <a:endParaRPr lang="fa-IR" sz="1400">
            <a:solidFill>
              <a:srgbClr val="FF0000"/>
            </a:solidFill>
          </a:endParaRPr>
        </a:p>
      </dgm:t>
    </dgm:pt>
    <dgm:pt modelId="{BA498581-E050-49D4-B634-C7616897CAD8}" type="sibTrans" cxnId="{837743BC-A2A9-4705-BF79-8A90454F1FA5}">
      <dgm:prSet/>
      <dgm:spPr/>
      <dgm:t>
        <a:bodyPr/>
        <a:lstStyle/>
        <a:p>
          <a:pPr rtl="1"/>
          <a:endParaRPr lang="fa-IR"/>
        </a:p>
      </dgm:t>
    </dgm:pt>
    <dgm:pt modelId="{B6CFB9BB-3C16-481B-8A00-F82FF320E442}">
      <dgm:prSet custT="1"/>
      <dgm:spPr>
        <a:solidFill>
          <a:srgbClr val="00B0F0"/>
        </a:solidFill>
        <a:ln w="38100">
          <a:solidFill>
            <a:schemeClr val="bg2"/>
          </a:solidFill>
        </a:ln>
      </dgm:spPr>
      <dgm:t>
        <a:bodyPr/>
        <a:lstStyle/>
        <a:p>
          <a:pPr rtl="1"/>
          <a:r>
            <a:rPr lang="fa-IR" sz="2400" dirty="0" smtClean="0">
              <a:solidFill>
                <a:srgbClr val="990000"/>
              </a:solidFill>
              <a:cs typeface="B Titr" pitchFamily="2" charset="-78"/>
            </a:rPr>
            <a:t>آبی</a:t>
          </a:r>
          <a:endParaRPr lang="fa-IR" sz="2400" dirty="0">
            <a:solidFill>
              <a:srgbClr val="990000"/>
            </a:solidFill>
          </a:endParaRPr>
        </a:p>
      </dgm:t>
    </dgm:pt>
    <dgm:pt modelId="{9B6C95A9-0A11-4B08-A205-C9CA031F6100}" type="parTrans" cxnId="{8CA9CEED-D670-40D3-9E61-5E9C2043C966}">
      <dgm:prSet custT="1"/>
      <dgm:spPr>
        <a:solidFill>
          <a:srgbClr val="00B0F0"/>
        </a:solidFill>
        <a:ln w="57150">
          <a:solidFill>
            <a:srgbClr val="FF0000"/>
          </a:solidFill>
          <a:headEnd type="none" w="med" len="med"/>
          <a:tailEnd type="triangle" w="med" len="med"/>
        </a:ln>
      </dgm:spPr>
      <dgm:t>
        <a:bodyPr/>
        <a:lstStyle/>
        <a:p>
          <a:pPr rtl="1"/>
          <a:endParaRPr lang="fa-IR" sz="1400">
            <a:solidFill>
              <a:srgbClr val="FF0000"/>
            </a:solidFill>
          </a:endParaRPr>
        </a:p>
      </dgm:t>
    </dgm:pt>
    <dgm:pt modelId="{701F6822-401C-4ED8-BC63-BACD48280FB7}" type="sibTrans" cxnId="{8CA9CEED-D670-40D3-9E61-5E9C2043C966}">
      <dgm:prSet/>
      <dgm:spPr/>
      <dgm:t>
        <a:bodyPr/>
        <a:lstStyle/>
        <a:p>
          <a:pPr rtl="1"/>
          <a:endParaRPr lang="fa-IR"/>
        </a:p>
      </dgm:t>
    </dgm:pt>
    <dgm:pt modelId="{BF6626EF-9D6E-4378-9A62-16103D203241}">
      <dgm:prSet custT="1"/>
      <dgm:spPr>
        <a:solidFill>
          <a:srgbClr val="00B0F0"/>
        </a:solidFill>
        <a:ln w="38100">
          <a:solidFill>
            <a:schemeClr val="bg2"/>
          </a:solidFill>
        </a:ln>
      </dgm:spPr>
      <dgm:t>
        <a:bodyPr/>
        <a:lstStyle/>
        <a:p>
          <a:pPr rtl="1"/>
          <a:r>
            <a:rPr lang="fa-IR" sz="2400" dirty="0" smtClean="0">
              <a:solidFill>
                <a:srgbClr val="990000"/>
              </a:solidFill>
              <a:cs typeface="B Titr" pitchFamily="2" charset="-78"/>
            </a:rPr>
            <a:t>زودگیر</a:t>
          </a:r>
          <a:endParaRPr lang="fa-IR" sz="2400" dirty="0">
            <a:solidFill>
              <a:srgbClr val="990000"/>
            </a:solidFill>
          </a:endParaRPr>
        </a:p>
      </dgm:t>
    </dgm:pt>
    <dgm:pt modelId="{FB7BCE01-C005-498B-B376-9296D9A0825B}" type="parTrans" cxnId="{21D44809-D1B1-4B16-8691-E37150E1E14B}">
      <dgm:prSet custT="1"/>
      <dgm:spPr>
        <a:solidFill>
          <a:srgbClr val="00B0F0"/>
        </a:solidFill>
        <a:ln w="57150">
          <a:solidFill>
            <a:srgbClr val="FF0000"/>
          </a:solidFill>
          <a:headEnd type="none" w="med" len="med"/>
          <a:tailEnd type="triangle" w="med" len="med"/>
        </a:ln>
      </dgm:spPr>
      <dgm:t>
        <a:bodyPr/>
        <a:lstStyle/>
        <a:p>
          <a:pPr rtl="1"/>
          <a:endParaRPr lang="fa-IR" sz="1400">
            <a:solidFill>
              <a:srgbClr val="FF0000"/>
            </a:solidFill>
          </a:endParaRPr>
        </a:p>
      </dgm:t>
    </dgm:pt>
    <dgm:pt modelId="{69CCDD52-B8E0-4A2E-87A9-D10D1C58B19E}" type="sibTrans" cxnId="{21D44809-D1B1-4B16-8691-E37150E1E14B}">
      <dgm:prSet/>
      <dgm:spPr/>
      <dgm:t>
        <a:bodyPr/>
        <a:lstStyle/>
        <a:p>
          <a:pPr rtl="1"/>
          <a:endParaRPr lang="fa-IR"/>
        </a:p>
      </dgm:t>
    </dgm:pt>
    <dgm:pt modelId="{7F7DFAAD-8906-4DC1-8D7C-BEF0A6CF248A}">
      <dgm:prSet custT="1"/>
      <dgm:spPr>
        <a:solidFill>
          <a:srgbClr val="00B0F0"/>
        </a:solidFill>
        <a:ln w="38100">
          <a:solidFill>
            <a:schemeClr val="bg2"/>
          </a:solidFill>
        </a:ln>
      </dgm:spPr>
      <dgm:t>
        <a:bodyPr/>
        <a:lstStyle/>
        <a:p>
          <a:pPr rtl="1"/>
          <a:r>
            <a:rPr lang="fa-IR" sz="1400" dirty="0" smtClean="0">
              <a:solidFill>
                <a:srgbClr val="002060"/>
              </a:solidFill>
              <a:cs typeface="B Titr" pitchFamily="2" charset="-78"/>
            </a:rPr>
            <a:t>اين ملات ها اغلب در مجاورت هوا و گاهي نيز در زير آب سخت مي شوند. زمان سخت شدن اين ملات ها اغلب از 2 ساعت شروع شده و عموما تا 72 ساعت به بالاترین میزان سختي خود مي رسند.مثل </a:t>
          </a:r>
          <a:r>
            <a:rPr lang="fa-IR" sz="1400" dirty="0" smtClean="0">
              <a:solidFill>
                <a:srgbClr val="FF0000"/>
              </a:solidFill>
              <a:cs typeface="B Titr" pitchFamily="2" charset="-78"/>
            </a:rPr>
            <a:t>ماسه سیمان</a:t>
          </a:r>
          <a:endParaRPr lang="fa-IR" sz="1400" dirty="0">
            <a:solidFill>
              <a:srgbClr val="FF0000"/>
            </a:solidFill>
            <a:cs typeface="B Titr" pitchFamily="2" charset="-78"/>
          </a:endParaRPr>
        </a:p>
      </dgm:t>
    </dgm:pt>
    <dgm:pt modelId="{14337FA7-F6EC-4AF1-B9EA-E0D514D91D11}" type="parTrans" cxnId="{8A92DB28-B5EA-427A-8F2A-79A02ABEFBD8}">
      <dgm:prSet custT="1"/>
      <dgm:spPr>
        <a:solidFill>
          <a:srgbClr val="00B0F0"/>
        </a:solidFill>
        <a:ln w="57150">
          <a:solidFill>
            <a:srgbClr val="FF0000"/>
          </a:solidFill>
          <a:headEnd type="none" w="med" len="med"/>
          <a:tailEnd type="triangle" w="med" len="med"/>
        </a:ln>
      </dgm:spPr>
      <dgm:t>
        <a:bodyPr/>
        <a:lstStyle/>
        <a:p>
          <a:pPr rtl="1"/>
          <a:endParaRPr lang="fa-IR" sz="1400">
            <a:solidFill>
              <a:srgbClr val="FF0000"/>
            </a:solidFill>
          </a:endParaRPr>
        </a:p>
      </dgm:t>
    </dgm:pt>
    <dgm:pt modelId="{087284BA-F10B-4D89-8FDC-41D748CDF6CE}" type="sibTrans" cxnId="{8A92DB28-B5EA-427A-8F2A-79A02ABEFBD8}">
      <dgm:prSet/>
      <dgm:spPr/>
      <dgm:t>
        <a:bodyPr/>
        <a:lstStyle/>
        <a:p>
          <a:pPr rtl="1"/>
          <a:endParaRPr lang="fa-IR"/>
        </a:p>
      </dgm:t>
    </dgm:pt>
    <dgm:pt modelId="{C4D74901-E578-4EA2-88B5-6553598652DB}" type="pres">
      <dgm:prSet presAssocID="{4083E5B2-65C7-4A2C-A3FC-ED8A147BCFBC}" presName="diagram" presStyleCnt="0">
        <dgm:presLayoutVars>
          <dgm:chPref val="1"/>
          <dgm:dir val="rev"/>
          <dgm:animOne val="branch"/>
          <dgm:animLvl val="lvl"/>
          <dgm:resizeHandles val="exact"/>
        </dgm:presLayoutVars>
      </dgm:prSet>
      <dgm:spPr/>
      <dgm:t>
        <a:bodyPr/>
        <a:lstStyle/>
        <a:p>
          <a:pPr rtl="1"/>
          <a:endParaRPr lang="fa-IR"/>
        </a:p>
      </dgm:t>
    </dgm:pt>
    <dgm:pt modelId="{514E3F0D-CAEF-4363-BBBC-5B13AE426FD2}" type="pres">
      <dgm:prSet presAssocID="{D7D0FC0B-F094-40D3-9014-BB01F8280971}" presName="root1" presStyleCnt="0"/>
      <dgm:spPr/>
    </dgm:pt>
    <dgm:pt modelId="{1C7FE4C9-AAC9-4319-855A-FD52BFF79290}" type="pres">
      <dgm:prSet presAssocID="{D7D0FC0B-F094-40D3-9014-BB01F8280971}" presName="LevelOneTextNode" presStyleLbl="node0" presStyleIdx="0" presStyleCnt="1">
        <dgm:presLayoutVars>
          <dgm:chPref val="3"/>
        </dgm:presLayoutVars>
      </dgm:prSet>
      <dgm:spPr/>
      <dgm:t>
        <a:bodyPr/>
        <a:lstStyle/>
        <a:p>
          <a:pPr rtl="1"/>
          <a:endParaRPr lang="fa-IR"/>
        </a:p>
      </dgm:t>
    </dgm:pt>
    <dgm:pt modelId="{9B27387F-0CF6-4AA4-B64C-D45E01CC62BE}" type="pres">
      <dgm:prSet presAssocID="{D7D0FC0B-F094-40D3-9014-BB01F8280971}" presName="level2hierChild" presStyleCnt="0"/>
      <dgm:spPr/>
    </dgm:pt>
    <dgm:pt modelId="{F8A94E51-245B-4868-BCED-2AE382C79F73}" type="pres">
      <dgm:prSet presAssocID="{B32F47C2-0F8F-4282-9A01-B325479B73F8}" presName="conn2-1" presStyleLbl="parChTrans1D2" presStyleIdx="0" presStyleCnt="2"/>
      <dgm:spPr/>
      <dgm:t>
        <a:bodyPr/>
        <a:lstStyle/>
        <a:p>
          <a:pPr rtl="1"/>
          <a:endParaRPr lang="fa-IR"/>
        </a:p>
      </dgm:t>
    </dgm:pt>
    <dgm:pt modelId="{2B2BFC6E-21BF-4672-8033-0E911E08912D}" type="pres">
      <dgm:prSet presAssocID="{B32F47C2-0F8F-4282-9A01-B325479B73F8}" presName="connTx" presStyleLbl="parChTrans1D2" presStyleIdx="0" presStyleCnt="2"/>
      <dgm:spPr/>
      <dgm:t>
        <a:bodyPr/>
        <a:lstStyle/>
        <a:p>
          <a:pPr rtl="1"/>
          <a:endParaRPr lang="fa-IR"/>
        </a:p>
      </dgm:t>
    </dgm:pt>
    <dgm:pt modelId="{5B81D52A-A0E1-4EBB-8148-BD4B00541B46}" type="pres">
      <dgm:prSet presAssocID="{62E2AD9B-4AB8-46DD-A104-04D8CF299D35}" presName="root2" presStyleCnt="0"/>
      <dgm:spPr/>
    </dgm:pt>
    <dgm:pt modelId="{CB8F919D-BDC4-493B-A44B-CA83B68AE3A9}" type="pres">
      <dgm:prSet presAssocID="{62E2AD9B-4AB8-46DD-A104-04D8CF299D35}" presName="LevelTwoTextNode" presStyleLbl="node2" presStyleIdx="0" presStyleCnt="2">
        <dgm:presLayoutVars>
          <dgm:chPref val="3"/>
        </dgm:presLayoutVars>
      </dgm:prSet>
      <dgm:spPr/>
      <dgm:t>
        <a:bodyPr/>
        <a:lstStyle/>
        <a:p>
          <a:pPr rtl="1"/>
          <a:endParaRPr lang="fa-IR"/>
        </a:p>
      </dgm:t>
    </dgm:pt>
    <dgm:pt modelId="{FABB9825-2432-411D-BD62-E50D46B1F3AF}" type="pres">
      <dgm:prSet presAssocID="{62E2AD9B-4AB8-46DD-A104-04D8CF299D35}" presName="level3hierChild" presStyleCnt="0"/>
      <dgm:spPr/>
    </dgm:pt>
    <dgm:pt modelId="{04A6684D-3881-4A3C-972D-E155DD9102DF}" type="pres">
      <dgm:prSet presAssocID="{4D232CAD-9554-4091-9881-DD49D3AF6F08}" presName="conn2-1" presStyleLbl="parChTrans1D3" presStyleIdx="0" presStyleCnt="4"/>
      <dgm:spPr/>
      <dgm:t>
        <a:bodyPr/>
        <a:lstStyle/>
        <a:p>
          <a:pPr rtl="1"/>
          <a:endParaRPr lang="fa-IR"/>
        </a:p>
      </dgm:t>
    </dgm:pt>
    <dgm:pt modelId="{C6C1EEE9-63E0-49A8-8818-92E4541DC9D5}" type="pres">
      <dgm:prSet presAssocID="{4D232CAD-9554-4091-9881-DD49D3AF6F08}" presName="connTx" presStyleLbl="parChTrans1D3" presStyleIdx="0" presStyleCnt="4"/>
      <dgm:spPr/>
      <dgm:t>
        <a:bodyPr/>
        <a:lstStyle/>
        <a:p>
          <a:pPr rtl="1"/>
          <a:endParaRPr lang="fa-IR"/>
        </a:p>
      </dgm:t>
    </dgm:pt>
    <dgm:pt modelId="{1A039F99-5B01-4012-99FF-E826EB28527D}" type="pres">
      <dgm:prSet presAssocID="{BF378401-EC89-4CA9-BB72-381292D44216}" presName="root2" presStyleCnt="0"/>
      <dgm:spPr/>
    </dgm:pt>
    <dgm:pt modelId="{628771C5-BBD2-40E2-ABB5-BED2380C2FE1}" type="pres">
      <dgm:prSet presAssocID="{BF378401-EC89-4CA9-BB72-381292D44216}" presName="LevelTwoTextNode" presStyleLbl="node3" presStyleIdx="0" presStyleCnt="4">
        <dgm:presLayoutVars>
          <dgm:chPref val="3"/>
        </dgm:presLayoutVars>
      </dgm:prSet>
      <dgm:spPr/>
      <dgm:t>
        <a:bodyPr/>
        <a:lstStyle/>
        <a:p>
          <a:pPr rtl="1"/>
          <a:endParaRPr lang="fa-IR"/>
        </a:p>
      </dgm:t>
    </dgm:pt>
    <dgm:pt modelId="{DE801EC6-EDDE-455A-8ED0-9E87994AEDF7}" type="pres">
      <dgm:prSet presAssocID="{BF378401-EC89-4CA9-BB72-381292D44216}" presName="level3hierChild" presStyleCnt="0"/>
      <dgm:spPr/>
    </dgm:pt>
    <dgm:pt modelId="{8B375ADD-A6E8-4FF9-B1E1-334D3D05E945}" type="pres">
      <dgm:prSet presAssocID="{08AB666F-5204-478F-ADE4-ED53428DBEE7}" presName="conn2-1" presStyleLbl="parChTrans1D4" presStyleIdx="0" presStyleCnt="4"/>
      <dgm:spPr/>
      <dgm:t>
        <a:bodyPr/>
        <a:lstStyle/>
        <a:p>
          <a:pPr rtl="1"/>
          <a:endParaRPr lang="fa-IR"/>
        </a:p>
      </dgm:t>
    </dgm:pt>
    <dgm:pt modelId="{18336C63-CD91-4D25-A43D-F79625E58F71}" type="pres">
      <dgm:prSet presAssocID="{08AB666F-5204-478F-ADE4-ED53428DBEE7}" presName="connTx" presStyleLbl="parChTrans1D4" presStyleIdx="0" presStyleCnt="4"/>
      <dgm:spPr/>
      <dgm:t>
        <a:bodyPr/>
        <a:lstStyle/>
        <a:p>
          <a:pPr rtl="1"/>
          <a:endParaRPr lang="fa-IR"/>
        </a:p>
      </dgm:t>
    </dgm:pt>
    <dgm:pt modelId="{D2DECFC1-8ED9-4323-A560-3C7F843A2899}" type="pres">
      <dgm:prSet presAssocID="{FFB9CA34-0B25-4C72-87CF-E88135F4E527}" presName="root2" presStyleCnt="0"/>
      <dgm:spPr/>
    </dgm:pt>
    <dgm:pt modelId="{6E2F08CC-8A67-4704-BDAC-B80EF17A708B}" type="pres">
      <dgm:prSet presAssocID="{FFB9CA34-0B25-4C72-87CF-E88135F4E527}" presName="LevelTwoTextNode" presStyleLbl="node4" presStyleIdx="0" presStyleCnt="4" custScaleX="398013" custScaleY="189760">
        <dgm:presLayoutVars>
          <dgm:chPref val="3"/>
        </dgm:presLayoutVars>
      </dgm:prSet>
      <dgm:spPr/>
      <dgm:t>
        <a:bodyPr/>
        <a:lstStyle/>
        <a:p>
          <a:pPr rtl="1"/>
          <a:endParaRPr lang="fa-IR"/>
        </a:p>
      </dgm:t>
    </dgm:pt>
    <dgm:pt modelId="{C889783F-F21F-45E8-BCA9-A0385749A637}" type="pres">
      <dgm:prSet presAssocID="{FFB9CA34-0B25-4C72-87CF-E88135F4E527}" presName="level3hierChild" presStyleCnt="0"/>
      <dgm:spPr/>
    </dgm:pt>
    <dgm:pt modelId="{7B44087F-37B1-4181-8F94-28FAFA25D821}" type="pres">
      <dgm:prSet presAssocID="{9B6C95A9-0A11-4B08-A205-C9CA031F6100}" presName="conn2-1" presStyleLbl="parChTrans1D3" presStyleIdx="1" presStyleCnt="4"/>
      <dgm:spPr/>
      <dgm:t>
        <a:bodyPr/>
        <a:lstStyle/>
        <a:p>
          <a:pPr rtl="1"/>
          <a:endParaRPr lang="fa-IR"/>
        </a:p>
      </dgm:t>
    </dgm:pt>
    <dgm:pt modelId="{180A77FA-749E-4CFA-BAA1-70D9076822D8}" type="pres">
      <dgm:prSet presAssocID="{9B6C95A9-0A11-4B08-A205-C9CA031F6100}" presName="connTx" presStyleLbl="parChTrans1D3" presStyleIdx="1" presStyleCnt="4"/>
      <dgm:spPr/>
      <dgm:t>
        <a:bodyPr/>
        <a:lstStyle/>
        <a:p>
          <a:pPr rtl="1"/>
          <a:endParaRPr lang="fa-IR"/>
        </a:p>
      </dgm:t>
    </dgm:pt>
    <dgm:pt modelId="{4A547E23-B2BE-4E46-BBF4-68B8DE4847D9}" type="pres">
      <dgm:prSet presAssocID="{B6CFB9BB-3C16-481B-8A00-F82FF320E442}" presName="root2" presStyleCnt="0"/>
      <dgm:spPr/>
    </dgm:pt>
    <dgm:pt modelId="{57AC577A-D50C-4130-BB40-11B9E5DC2CFF}" type="pres">
      <dgm:prSet presAssocID="{B6CFB9BB-3C16-481B-8A00-F82FF320E442}" presName="LevelTwoTextNode" presStyleLbl="node3" presStyleIdx="1" presStyleCnt="4">
        <dgm:presLayoutVars>
          <dgm:chPref val="3"/>
        </dgm:presLayoutVars>
      </dgm:prSet>
      <dgm:spPr/>
      <dgm:t>
        <a:bodyPr/>
        <a:lstStyle/>
        <a:p>
          <a:pPr rtl="1"/>
          <a:endParaRPr lang="fa-IR"/>
        </a:p>
      </dgm:t>
    </dgm:pt>
    <dgm:pt modelId="{47F7AF84-AD3D-47B3-B3A4-E67BD55EFD43}" type="pres">
      <dgm:prSet presAssocID="{B6CFB9BB-3C16-481B-8A00-F82FF320E442}" presName="level3hierChild" presStyleCnt="0"/>
      <dgm:spPr/>
    </dgm:pt>
    <dgm:pt modelId="{BF6E0741-DBFB-4E12-9CD8-02F3F11CDAD1}" type="pres">
      <dgm:prSet presAssocID="{DCB608EB-BAC9-4E45-864C-3828217A61E7}" presName="conn2-1" presStyleLbl="parChTrans1D4" presStyleIdx="1" presStyleCnt="4"/>
      <dgm:spPr/>
      <dgm:t>
        <a:bodyPr/>
        <a:lstStyle/>
        <a:p>
          <a:pPr rtl="1"/>
          <a:endParaRPr lang="fa-IR"/>
        </a:p>
      </dgm:t>
    </dgm:pt>
    <dgm:pt modelId="{8172AD59-0642-49E2-A47C-F83A4DFB5E98}" type="pres">
      <dgm:prSet presAssocID="{DCB608EB-BAC9-4E45-864C-3828217A61E7}" presName="connTx" presStyleLbl="parChTrans1D4" presStyleIdx="1" presStyleCnt="4"/>
      <dgm:spPr/>
      <dgm:t>
        <a:bodyPr/>
        <a:lstStyle/>
        <a:p>
          <a:pPr rtl="1"/>
          <a:endParaRPr lang="fa-IR"/>
        </a:p>
      </dgm:t>
    </dgm:pt>
    <dgm:pt modelId="{C88ED62C-6C40-4941-BA2C-15313CBD7183}" type="pres">
      <dgm:prSet presAssocID="{A5CBAAD4-755D-4C48-A8F9-043E0CB68230}" presName="root2" presStyleCnt="0"/>
      <dgm:spPr/>
    </dgm:pt>
    <dgm:pt modelId="{150C6B13-EA61-4836-8591-2D2E128C0EBD}" type="pres">
      <dgm:prSet presAssocID="{A5CBAAD4-755D-4C48-A8F9-043E0CB68230}" presName="LevelTwoTextNode" presStyleLbl="node4" presStyleIdx="1" presStyleCnt="4" custScaleX="396496" custScaleY="193364">
        <dgm:presLayoutVars>
          <dgm:chPref val="3"/>
        </dgm:presLayoutVars>
      </dgm:prSet>
      <dgm:spPr/>
      <dgm:t>
        <a:bodyPr/>
        <a:lstStyle/>
        <a:p>
          <a:pPr rtl="1"/>
          <a:endParaRPr lang="fa-IR"/>
        </a:p>
      </dgm:t>
    </dgm:pt>
    <dgm:pt modelId="{AF53C5D0-74B7-4B00-A9D1-62122D0252EC}" type="pres">
      <dgm:prSet presAssocID="{A5CBAAD4-755D-4C48-A8F9-043E0CB68230}" presName="level3hierChild" presStyleCnt="0"/>
      <dgm:spPr/>
    </dgm:pt>
    <dgm:pt modelId="{4EDDEA93-B7E9-49F3-9E2B-65961ED18C82}" type="pres">
      <dgm:prSet presAssocID="{AC3A49C9-2461-47E8-82CF-108EFADF3ACC}" presName="conn2-1" presStyleLbl="parChTrans1D2" presStyleIdx="1" presStyleCnt="2"/>
      <dgm:spPr/>
      <dgm:t>
        <a:bodyPr/>
        <a:lstStyle/>
        <a:p>
          <a:pPr rtl="1"/>
          <a:endParaRPr lang="fa-IR"/>
        </a:p>
      </dgm:t>
    </dgm:pt>
    <dgm:pt modelId="{2CCBA47B-50A6-4BBE-99E0-0DE1650BA9D5}" type="pres">
      <dgm:prSet presAssocID="{AC3A49C9-2461-47E8-82CF-108EFADF3ACC}" presName="connTx" presStyleLbl="parChTrans1D2" presStyleIdx="1" presStyleCnt="2"/>
      <dgm:spPr/>
      <dgm:t>
        <a:bodyPr/>
        <a:lstStyle/>
        <a:p>
          <a:pPr rtl="1"/>
          <a:endParaRPr lang="fa-IR"/>
        </a:p>
      </dgm:t>
    </dgm:pt>
    <dgm:pt modelId="{32849677-91A0-4F26-B78B-C70F945D6A7E}" type="pres">
      <dgm:prSet presAssocID="{A102E41F-7A72-4855-A247-757BC28F7C2B}" presName="root2" presStyleCnt="0"/>
      <dgm:spPr/>
    </dgm:pt>
    <dgm:pt modelId="{E4DB2999-3B9F-4DAF-A391-1372A4D4D0E9}" type="pres">
      <dgm:prSet presAssocID="{A102E41F-7A72-4855-A247-757BC28F7C2B}" presName="LevelTwoTextNode" presStyleLbl="node2" presStyleIdx="1" presStyleCnt="2">
        <dgm:presLayoutVars>
          <dgm:chPref val="3"/>
        </dgm:presLayoutVars>
      </dgm:prSet>
      <dgm:spPr/>
      <dgm:t>
        <a:bodyPr/>
        <a:lstStyle/>
        <a:p>
          <a:pPr rtl="1"/>
          <a:endParaRPr lang="fa-IR"/>
        </a:p>
      </dgm:t>
    </dgm:pt>
    <dgm:pt modelId="{584EBE09-0716-486E-B459-5ABD0881F618}" type="pres">
      <dgm:prSet presAssocID="{A102E41F-7A72-4855-A247-757BC28F7C2B}" presName="level3hierChild" presStyleCnt="0"/>
      <dgm:spPr/>
    </dgm:pt>
    <dgm:pt modelId="{202BA1A4-027D-47B1-8EF5-6D1495474419}" type="pres">
      <dgm:prSet presAssocID="{FB7BCE01-C005-498B-B376-9296D9A0825B}" presName="conn2-1" presStyleLbl="parChTrans1D3" presStyleIdx="2" presStyleCnt="4"/>
      <dgm:spPr/>
      <dgm:t>
        <a:bodyPr/>
        <a:lstStyle/>
        <a:p>
          <a:pPr rtl="1"/>
          <a:endParaRPr lang="fa-IR"/>
        </a:p>
      </dgm:t>
    </dgm:pt>
    <dgm:pt modelId="{39EDD107-C56B-4813-8C37-420C954C018F}" type="pres">
      <dgm:prSet presAssocID="{FB7BCE01-C005-498B-B376-9296D9A0825B}" presName="connTx" presStyleLbl="parChTrans1D3" presStyleIdx="2" presStyleCnt="4"/>
      <dgm:spPr/>
      <dgm:t>
        <a:bodyPr/>
        <a:lstStyle/>
        <a:p>
          <a:pPr rtl="1"/>
          <a:endParaRPr lang="fa-IR"/>
        </a:p>
      </dgm:t>
    </dgm:pt>
    <dgm:pt modelId="{224FD5BA-6DE5-40C8-A836-A4BEA895A624}" type="pres">
      <dgm:prSet presAssocID="{BF6626EF-9D6E-4378-9A62-16103D203241}" presName="root2" presStyleCnt="0"/>
      <dgm:spPr/>
    </dgm:pt>
    <dgm:pt modelId="{4C16B6CD-C8A9-4932-B004-03768D75BB73}" type="pres">
      <dgm:prSet presAssocID="{BF6626EF-9D6E-4378-9A62-16103D203241}" presName="LevelTwoTextNode" presStyleLbl="node3" presStyleIdx="2" presStyleCnt="4">
        <dgm:presLayoutVars>
          <dgm:chPref val="3"/>
        </dgm:presLayoutVars>
      </dgm:prSet>
      <dgm:spPr/>
      <dgm:t>
        <a:bodyPr/>
        <a:lstStyle/>
        <a:p>
          <a:pPr rtl="1"/>
          <a:endParaRPr lang="fa-IR"/>
        </a:p>
      </dgm:t>
    </dgm:pt>
    <dgm:pt modelId="{2D2C339E-7A2E-47A0-BDD3-26F8F691BA3A}" type="pres">
      <dgm:prSet presAssocID="{BF6626EF-9D6E-4378-9A62-16103D203241}" presName="level3hierChild" presStyleCnt="0"/>
      <dgm:spPr/>
    </dgm:pt>
    <dgm:pt modelId="{08B915E0-11CB-465A-9B72-C819E3B90807}" type="pres">
      <dgm:prSet presAssocID="{F0D82986-B260-4F79-8B88-C26163338D8A}" presName="conn2-1" presStyleLbl="parChTrans1D4" presStyleIdx="2" presStyleCnt="4"/>
      <dgm:spPr/>
      <dgm:t>
        <a:bodyPr/>
        <a:lstStyle/>
        <a:p>
          <a:pPr rtl="1"/>
          <a:endParaRPr lang="fa-IR"/>
        </a:p>
      </dgm:t>
    </dgm:pt>
    <dgm:pt modelId="{81720934-92E9-4C6A-98B1-0C5115706E91}" type="pres">
      <dgm:prSet presAssocID="{F0D82986-B260-4F79-8B88-C26163338D8A}" presName="connTx" presStyleLbl="parChTrans1D4" presStyleIdx="2" presStyleCnt="4"/>
      <dgm:spPr/>
      <dgm:t>
        <a:bodyPr/>
        <a:lstStyle/>
        <a:p>
          <a:pPr rtl="1"/>
          <a:endParaRPr lang="fa-IR"/>
        </a:p>
      </dgm:t>
    </dgm:pt>
    <dgm:pt modelId="{CB3068AD-2BF6-4CA8-8DEA-8F6873DD5299}" type="pres">
      <dgm:prSet presAssocID="{F779AC1F-86B3-4C62-ACD0-B38CC258144B}" presName="root2" presStyleCnt="0"/>
      <dgm:spPr/>
    </dgm:pt>
    <dgm:pt modelId="{E34410AC-1A96-4FD3-8E45-ED203BAD60BC}" type="pres">
      <dgm:prSet presAssocID="{F779AC1F-86B3-4C62-ACD0-B38CC258144B}" presName="LevelTwoTextNode" presStyleLbl="node4" presStyleIdx="2" presStyleCnt="4" custScaleX="398879" custScaleY="227275">
        <dgm:presLayoutVars>
          <dgm:chPref val="3"/>
        </dgm:presLayoutVars>
      </dgm:prSet>
      <dgm:spPr/>
      <dgm:t>
        <a:bodyPr/>
        <a:lstStyle/>
        <a:p>
          <a:pPr rtl="1"/>
          <a:endParaRPr lang="fa-IR"/>
        </a:p>
      </dgm:t>
    </dgm:pt>
    <dgm:pt modelId="{409D0E5C-10E7-4B9B-805A-9B12DC64823F}" type="pres">
      <dgm:prSet presAssocID="{F779AC1F-86B3-4C62-ACD0-B38CC258144B}" presName="level3hierChild" presStyleCnt="0"/>
      <dgm:spPr/>
    </dgm:pt>
    <dgm:pt modelId="{A41B12E9-67BC-4123-8B09-7091206F262C}" type="pres">
      <dgm:prSet presAssocID="{A584ACC5-EBB5-4959-84AB-1C22C6640BEA}" presName="conn2-1" presStyleLbl="parChTrans1D3" presStyleIdx="3" presStyleCnt="4"/>
      <dgm:spPr/>
      <dgm:t>
        <a:bodyPr/>
        <a:lstStyle/>
        <a:p>
          <a:pPr rtl="1"/>
          <a:endParaRPr lang="fa-IR"/>
        </a:p>
      </dgm:t>
    </dgm:pt>
    <dgm:pt modelId="{59688DCF-0707-4168-AF63-C296EB58212D}" type="pres">
      <dgm:prSet presAssocID="{A584ACC5-EBB5-4959-84AB-1C22C6640BEA}" presName="connTx" presStyleLbl="parChTrans1D3" presStyleIdx="3" presStyleCnt="4"/>
      <dgm:spPr/>
      <dgm:t>
        <a:bodyPr/>
        <a:lstStyle/>
        <a:p>
          <a:pPr rtl="1"/>
          <a:endParaRPr lang="fa-IR"/>
        </a:p>
      </dgm:t>
    </dgm:pt>
    <dgm:pt modelId="{6F32938E-1C69-4FCC-BC93-79E69EE75B01}" type="pres">
      <dgm:prSet presAssocID="{A33B7B89-E757-4B4E-8B4E-E5316685F083}" presName="root2" presStyleCnt="0"/>
      <dgm:spPr/>
    </dgm:pt>
    <dgm:pt modelId="{6B404D85-713F-4B2D-8A14-34BB0073B734}" type="pres">
      <dgm:prSet presAssocID="{A33B7B89-E757-4B4E-8B4E-E5316685F083}" presName="LevelTwoTextNode" presStyleLbl="node3" presStyleIdx="3" presStyleCnt="4">
        <dgm:presLayoutVars>
          <dgm:chPref val="3"/>
        </dgm:presLayoutVars>
      </dgm:prSet>
      <dgm:spPr/>
      <dgm:t>
        <a:bodyPr/>
        <a:lstStyle/>
        <a:p>
          <a:pPr rtl="1"/>
          <a:endParaRPr lang="fa-IR"/>
        </a:p>
      </dgm:t>
    </dgm:pt>
    <dgm:pt modelId="{38926AA0-27BC-4696-9620-B73C8AF18F31}" type="pres">
      <dgm:prSet presAssocID="{A33B7B89-E757-4B4E-8B4E-E5316685F083}" presName="level3hierChild" presStyleCnt="0"/>
      <dgm:spPr/>
    </dgm:pt>
    <dgm:pt modelId="{E41611A5-B8B9-49B1-BB14-94B2642F7472}" type="pres">
      <dgm:prSet presAssocID="{14337FA7-F6EC-4AF1-B9EA-E0D514D91D11}" presName="conn2-1" presStyleLbl="parChTrans1D4" presStyleIdx="3" presStyleCnt="4"/>
      <dgm:spPr/>
      <dgm:t>
        <a:bodyPr/>
        <a:lstStyle/>
        <a:p>
          <a:pPr rtl="1"/>
          <a:endParaRPr lang="fa-IR"/>
        </a:p>
      </dgm:t>
    </dgm:pt>
    <dgm:pt modelId="{D7794B99-D842-4E99-A2D4-D0C27944868A}" type="pres">
      <dgm:prSet presAssocID="{14337FA7-F6EC-4AF1-B9EA-E0D514D91D11}" presName="connTx" presStyleLbl="parChTrans1D4" presStyleIdx="3" presStyleCnt="4"/>
      <dgm:spPr/>
      <dgm:t>
        <a:bodyPr/>
        <a:lstStyle/>
        <a:p>
          <a:pPr rtl="1"/>
          <a:endParaRPr lang="fa-IR"/>
        </a:p>
      </dgm:t>
    </dgm:pt>
    <dgm:pt modelId="{2CF45814-6F36-48FC-BFED-D63C7D1397CF}" type="pres">
      <dgm:prSet presAssocID="{7F7DFAAD-8906-4DC1-8D7C-BEF0A6CF248A}" presName="root2" presStyleCnt="0"/>
      <dgm:spPr/>
    </dgm:pt>
    <dgm:pt modelId="{E518FBCB-7749-43B4-A58D-31BA000D0B8F}" type="pres">
      <dgm:prSet presAssocID="{7F7DFAAD-8906-4DC1-8D7C-BEF0A6CF248A}" presName="LevelTwoTextNode" presStyleLbl="node4" presStyleIdx="3" presStyleCnt="4" custScaleX="398617" custScaleY="185240">
        <dgm:presLayoutVars>
          <dgm:chPref val="3"/>
        </dgm:presLayoutVars>
      </dgm:prSet>
      <dgm:spPr/>
      <dgm:t>
        <a:bodyPr/>
        <a:lstStyle/>
        <a:p>
          <a:pPr rtl="1"/>
          <a:endParaRPr lang="fa-IR"/>
        </a:p>
      </dgm:t>
    </dgm:pt>
    <dgm:pt modelId="{436756CD-1254-4032-9149-A3A3E15A96B2}" type="pres">
      <dgm:prSet presAssocID="{7F7DFAAD-8906-4DC1-8D7C-BEF0A6CF248A}" presName="level3hierChild" presStyleCnt="0"/>
      <dgm:spPr/>
    </dgm:pt>
  </dgm:ptLst>
  <dgm:cxnLst>
    <dgm:cxn modelId="{9780A814-04A5-4AB6-BA38-B4A6AA6770C6}" srcId="{D7D0FC0B-F094-40D3-9014-BB01F8280971}" destId="{A102E41F-7A72-4855-A247-757BC28F7C2B}" srcOrd="1" destOrd="0" parTransId="{AC3A49C9-2461-47E8-82CF-108EFADF3ACC}" sibTransId="{ADBC8E78-24C6-4455-9B01-CB663D734F26}"/>
    <dgm:cxn modelId="{6D0DF12E-1CF5-4369-9CFD-A4FD9A2C3812}" type="presOf" srcId="{7F7DFAAD-8906-4DC1-8D7C-BEF0A6CF248A}" destId="{E518FBCB-7749-43B4-A58D-31BA000D0B8F}" srcOrd="0" destOrd="0" presId="urn:microsoft.com/office/officeart/2005/8/layout/hierarchy2"/>
    <dgm:cxn modelId="{4A6A9C3E-957F-4E8D-A7E4-9FF3716EE6BA}" type="presOf" srcId="{FB7BCE01-C005-498B-B376-9296D9A0825B}" destId="{202BA1A4-027D-47B1-8EF5-6D1495474419}" srcOrd="0" destOrd="0" presId="urn:microsoft.com/office/officeart/2005/8/layout/hierarchy2"/>
    <dgm:cxn modelId="{DF88E832-6A79-41DA-BCDC-57F5C08CF6A7}" type="presOf" srcId="{62E2AD9B-4AB8-46DD-A104-04D8CF299D35}" destId="{CB8F919D-BDC4-493B-A44B-CA83B68AE3A9}" srcOrd="0" destOrd="0" presId="urn:microsoft.com/office/officeart/2005/8/layout/hierarchy2"/>
    <dgm:cxn modelId="{AC88F830-5ECB-4330-84E5-C02174B4619E}" type="presOf" srcId="{AC3A49C9-2461-47E8-82CF-108EFADF3ACC}" destId="{4EDDEA93-B7E9-49F3-9E2B-65961ED18C82}" srcOrd="0" destOrd="0" presId="urn:microsoft.com/office/officeart/2005/8/layout/hierarchy2"/>
    <dgm:cxn modelId="{992DD0D7-DA0F-45CB-8E42-9068286C017B}" srcId="{A102E41F-7A72-4855-A247-757BC28F7C2B}" destId="{A33B7B89-E757-4B4E-8B4E-E5316685F083}" srcOrd="1" destOrd="0" parTransId="{A584ACC5-EBB5-4959-84AB-1C22C6640BEA}" sibTransId="{9BF2E5D5-9F3B-4AB9-9D00-0E9943DAAB28}"/>
    <dgm:cxn modelId="{2A4CB82D-C52A-4CEF-ABEE-099E0BDB677B}" type="presOf" srcId="{FFB9CA34-0B25-4C72-87CF-E88135F4E527}" destId="{6E2F08CC-8A67-4704-BDAC-B80EF17A708B}" srcOrd="0" destOrd="0" presId="urn:microsoft.com/office/officeart/2005/8/layout/hierarchy2"/>
    <dgm:cxn modelId="{D2ED014A-706C-433D-AFFB-BFC2EEE5B589}" type="presOf" srcId="{DCB608EB-BAC9-4E45-864C-3828217A61E7}" destId="{8172AD59-0642-49E2-A47C-F83A4DFB5E98}" srcOrd="1" destOrd="0" presId="urn:microsoft.com/office/officeart/2005/8/layout/hierarchy2"/>
    <dgm:cxn modelId="{3BE5693C-D8B0-4E37-8DC9-900E3C7D5D88}" srcId="{B6CFB9BB-3C16-481B-8A00-F82FF320E442}" destId="{A5CBAAD4-755D-4C48-A8F9-043E0CB68230}" srcOrd="0" destOrd="0" parTransId="{DCB608EB-BAC9-4E45-864C-3828217A61E7}" sibTransId="{A464F1A7-C4D9-497C-9238-C3C982375683}"/>
    <dgm:cxn modelId="{982B7CC2-4BB9-41CA-B6B3-493C802A76F3}" type="presOf" srcId="{DCB608EB-BAC9-4E45-864C-3828217A61E7}" destId="{BF6E0741-DBFB-4E12-9CD8-02F3F11CDAD1}" srcOrd="0" destOrd="0" presId="urn:microsoft.com/office/officeart/2005/8/layout/hierarchy2"/>
    <dgm:cxn modelId="{E62BD467-8F3F-430B-8F80-BDDA875BE840}" type="presOf" srcId="{D7D0FC0B-F094-40D3-9014-BB01F8280971}" destId="{1C7FE4C9-AAC9-4319-855A-FD52BFF79290}" srcOrd="0" destOrd="0" presId="urn:microsoft.com/office/officeart/2005/8/layout/hierarchy2"/>
    <dgm:cxn modelId="{2803F677-422D-43B6-97E1-A7A277815D6D}" srcId="{BF378401-EC89-4CA9-BB72-381292D44216}" destId="{FFB9CA34-0B25-4C72-87CF-E88135F4E527}" srcOrd="0" destOrd="0" parTransId="{08AB666F-5204-478F-ADE4-ED53428DBEE7}" sibTransId="{6F33ADC6-7E56-41C0-B3CA-DE49C1138F12}"/>
    <dgm:cxn modelId="{0D5DD356-A620-472C-AAB3-5BBE4FBCDADF}" type="presOf" srcId="{08AB666F-5204-478F-ADE4-ED53428DBEE7}" destId="{8B375ADD-A6E8-4FF9-B1E1-334D3D05E945}" srcOrd="0" destOrd="0" presId="urn:microsoft.com/office/officeart/2005/8/layout/hierarchy2"/>
    <dgm:cxn modelId="{82ECC10A-3384-4A1A-9F30-DD3F622CC53D}" type="presOf" srcId="{FB7BCE01-C005-498B-B376-9296D9A0825B}" destId="{39EDD107-C56B-4813-8C37-420C954C018F}" srcOrd="1" destOrd="0" presId="urn:microsoft.com/office/officeart/2005/8/layout/hierarchy2"/>
    <dgm:cxn modelId="{3FF585AA-6EB5-4786-ABA7-D3BC2D3A5617}" type="presOf" srcId="{F779AC1F-86B3-4C62-ACD0-B38CC258144B}" destId="{E34410AC-1A96-4FD3-8E45-ED203BAD60BC}" srcOrd="0" destOrd="0" presId="urn:microsoft.com/office/officeart/2005/8/layout/hierarchy2"/>
    <dgm:cxn modelId="{A60AE372-9CDA-4AC6-B290-F0F21FD46A22}" srcId="{4083E5B2-65C7-4A2C-A3FC-ED8A147BCFBC}" destId="{D7D0FC0B-F094-40D3-9014-BB01F8280971}" srcOrd="0" destOrd="0" parTransId="{E239D057-BD8D-4229-93F9-63F37F929571}" sibTransId="{E73073B5-3A89-4FD6-830E-DBC36C13C701}"/>
    <dgm:cxn modelId="{D88D1611-59DF-4D9E-9F5A-F42FA90A4D72}" type="presOf" srcId="{A584ACC5-EBB5-4959-84AB-1C22C6640BEA}" destId="{59688DCF-0707-4168-AF63-C296EB58212D}" srcOrd="1" destOrd="0" presId="urn:microsoft.com/office/officeart/2005/8/layout/hierarchy2"/>
    <dgm:cxn modelId="{E34FD601-ECBE-43B7-BBC0-8816494D6FB0}" type="presOf" srcId="{4D232CAD-9554-4091-9881-DD49D3AF6F08}" destId="{C6C1EEE9-63E0-49A8-8818-92E4541DC9D5}" srcOrd="1" destOrd="0" presId="urn:microsoft.com/office/officeart/2005/8/layout/hierarchy2"/>
    <dgm:cxn modelId="{9432A395-2C13-4881-9EBD-7D7C53622244}" type="presOf" srcId="{B32F47C2-0F8F-4282-9A01-B325479B73F8}" destId="{2B2BFC6E-21BF-4672-8033-0E911E08912D}" srcOrd="1" destOrd="0" presId="urn:microsoft.com/office/officeart/2005/8/layout/hierarchy2"/>
    <dgm:cxn modelId="{E3874F2B-3E80-45CE-A686-28CD2129AAAD}" type="presOf" srcId="{A33B7B89-E757-4B4E-8B4E-E5316685F083}" destId="{6B404D85-713F-4B2D-8A14-34BB0073B734}" srcOrd="0" destOrd="0" presId="urn:microsoft.com/office/officeart/2005/8/layout/hierarchy2"/>
    <dgm:cxn modelId="{8A92DB28-B5EA-427A-8F2A-79A02ABEFBD8}" srcId="{A33B7B89-E757-4B4E-8B4E-E5316685F083}" destId="{7F7DFAAD-8906-4DC1-8D7C-BEF0A6CF248A}" srcOrd="0" destOrd="0" parTransId="{14337FA7-F6EC-4AF1-B9EA-E0D514D91D11}" sibTransId="{087284BA-F10B-4D89-8FDC-41D748CDF6CE}"/>
    <dgm:cxn modelId="{A58E50BF-5EF5-491D-A61A-8527B5C2D1A0}" type="presOf" srcId="{14337FA7-F6EC-4AF1-B9EA-E0D514D91D11}" destId="{D7794B99-D842-4E99-A2D4-D0C27944868A}" srcOrd="1" destOrd="0" presId="urn:microsoft.com/office/officeart/2005/8/layout/hierarchy2"/>
    <dgm:cxn modelId="{888DAFF3-843A-41A3-8090-292BB9CFAEA3}" type="presOf" srcId="{BF6626EF-9D6E-4378-9A62-16103D203241}" destId="{4C16B6CD-C8A9-4932-B004-03768D75BB73}" srcOrd="0" destOrd="0" presId="urn:microsoft.com/office/officeart/2005/8/layout/hierarchy2"/>
    <dgm:cxn modelId="{A0C41413-69A2-46A5-8F4C-0E7AC80B7259}" srcId="{BF6626EF-9D6E-4378-9A62-16103D203241}" destId="{F779AC1F-86B3-4C62-ACD0-B38CC258144B}" srcOrd="0" destOrd="0" parTransId="{F0D82986-B260-4F79-8B88-C26163338D8A}" sibTransId="{378BED9E-A04B-4414-A281-C1757FBBFE70}"/>
    <dgm:cxn modelId="{CDF80CC4-4063-4B49-82D1-A73B79CD2E77}" type="presOf" srcId="{A5CBAAD4-755D-4C48-A8F9-043E0CB68230}" destId="{150C6B13-EA61-4836-8591-2D2E128C0EBD}" srcOrd="0" destOrd="0" presId="urn:microsoft.com/office/officeart/2005/8/layout/hierarchy2"/>
    <dgm:cxn modelId="{A2AFA03A-9D0F-4D55-897F-D38D5813ECCC}" type="presOf" srcId="{9B6C95A9-0A11-4B08-A205-C9CA031F6100}" destId="{7B44087F-37B1-4181-8F94-28FAFA25D821}" srcOrd="0" destOrd="0" presId="urn:microsoft.com/office/officeart/2005/8/layout/hierarchy2"/>
    <dgm:cxn modelId="{6879DC8F-7BF8-4AED-BE3B-6833F5501073}" type="presOf" srcId="{4083E5B2-65C7-4A2C-A3FC-ED8A147BCFBC}" destId="{C4D74901-E578-4EA2-88B5-6553598652DB}" srcOrd="0" destOrd="0" presId="urn:microsoft.com/office/officeart/2005/8/layout/hierarchy2"/>
    <dgm:cxn modelId="{DD825AE8-FB5D-4835-B6B8-897EAFE82357}" type="presOf" srcId="{B6CFB9BB-3C16-481B-8A00-F82FF320E442}" destId="{57AC577A-D50C-4130-BB40-11B9E5DC2CFF}" srcOrd="0" destOrd="0" presId="urn:microsoft.com/office/officeart/2005/8/layout/hierarchy2"/>
    <dgm:cxn modelId="{D446BD6F-2034-45F7-8522-9AA5C3F9CCCD}" type="presOf" srcId="{F0D82986-B260-4F79-8B88-C26163338D8A}" destId="{81720934-92E9-4C6A-98B1-0C5115706E91}" srcOrd="1" destOrd="0" presId="urn:microsoft.com/office/officeart/2005/8/layout/hierarchy2"/>
    <dgm:cxn modelId="{8803831B-7504-491C-876C-FA91363054E8}" type="presOf" srcId="{A102E41F-7A72-4855-A247-757BC28F7C2B}" destId="{E4DB2999-3B9F-4DAF-A391-1372A4D4D0E9}" srcOrd="0" destOrd="0" presId="urn:microsoft.com/office/officeart/2005/8/layout/hierarchy2"/>
    <dgm:cxn modelId="{8CA9CEED-D670-40D3-9E61-5E9C2043C966}" srcId="{62E2AD9B-4AB8-46DD-A104-04D8CF299D35}" destId="{B6CFB9BB-3C16-481B-8A00-F82FF320E442}" srcOrd="1" destOrd="0" parTransId="{9B6C95A9-0A11-4B08-A205-C9CA031F6100}" sibTransId="{701F6822-401C-4ED8-BC63-BACD48280FB7}"/>
    <dgm:cxn modelId="{C1915849-33DE-48A8-9EC4-D562C345C5F8}" type="presOf" srcId="{F0D82986-B260-4F79-8B88-C26163338D8A}" destId="{08B915E0-11CB-465A-9B72-C819E3B90807}" srcOrd="0" destOrd="0" presId="urn:microsoft.com/office/officeart/2005/8/layout/hierarchy2"/>
    <dgm:cxn modelId="{B61F08F1-EE8A-410E-A52F-A5E3D12A8128}" type="presOf" srcId="{AC3A49C9-2461-47E8-82CF-108EFADF3ACC}" destId="{2CCBA47B-50A6-4BBE-99E0-0DE1650BA9D5}" srcOrd="1" destOrd="0" presId="urn:microsoft.com/office/officeart/2005/8/layout/hierarchy2"/>
    <dgm:cxn modelId="{39D2D5D3-4C51-4832-99CC-E8797CFC8CDC}" type="presOf" srcId="{A584ACC5-EBB5-4959-84AB-1C22C6640BEA}" destId="{A41B12E9-67BC-4123-8B09-7091206F262C}" srcOrd="0" destOrd="0" presId="urn:microsoft.com/office/officeart/2005/8/layout/hierarchy2"/>
    <dgm:cxn modelId="{D151C46C-6984-4DFE-B605-1BBB8FAC259D}" type="presOf" srcId="{9B6C95A9-0A11-4B08-A205-C9CA031F6100}" destId="{180A77FA-749E-4CFA-BAA1-70D9076822D8}" srcOrd="1" destOrd="0" presId="urn:microsoft.com/office/officeart/2005/8/layout/hierarchy2"/>
    <dgm:cxn modelId="{837743BC-A2A9-4705-BF79-8A90454F1FA5}" srcId="{62E2AD9B-4AB8-46DD-A104-04D8CF299D35}" destId="{BF378401-EC89-4CA9-BB72-381292D44216}" srcOrd="0" destOrd="0" parTransId="{4D232CAD-9554-4091-9881-DD49D3AF6F08}" sibTransId="{BA498581-E050-49D4-B634-C7616897CAD8}"/>
    <dgm:cxn modelId="{0D964CBE-5AB3-4AC5-89FA-0B557163A571}" type="presOf" srcId="{4D232CAD-9554-4091-9881-DD49D3AF6F08}" destId="{04A6684D-3881-4A3C-972D-E155DD9102DF}" srcOrd="0" destOrd="0" presId="urn:microsoft.com/office/officeart/2005/8/layout/hierarchy2"/>
    <dgm:cxn modelId="{14C17445-25C0-4D86-A3B4-46D9D7B6568D}" type="presOf" srcId="{14337FA7-F6EC-4AF1-B9EA-E0D514D91D11}" destId="{E41611A5-B8B9-49B1-BB14-94B2642F7472}" srcOrd="0" destOrd="0" presId="urn:microsoft.com/office/officeart/2005/8/layout/hierarchy2"/>
    <dgm:cxn modelId="{5A3729A0-C05E-4D13-AF82-8741835A3134}" srcId="{D7D0FC0B-F094-40D3-9014-BB01F8280971}" destId="{62E2AD9B-4AB8-46DD-A104-04D8CF299D35}" srcOrd="0" destOrd="0" parTransId="{B32F47C2-0F8F-4282-9A01-B325479B73F8}" sibTransId="{EA6E0789-71AD-48C1-A562-B24137317DEB}"/>
    <dgm:cxn modelId="{92F2C076-E1AC-4079-B637-55EB3A01781C}" type="presOf" srcId="{B32F47C2-0F8F-4282-9A01-B325479B73F8}" destId="{F8A94E51-245B-4868-BCED-2AE382C79F73}" srcOrd="0" destOrd="0" presId="urn:microsoft.com/office/officeart/2005/8/layout/hierarchy2"/>
    <dgm:cxn modelId="{21D44809-D1B1-4B16-8691-E37150E1E14B}" srcId="{A102E41F-7A72-4855-A247-757BC28F7C2B}" destId="{BF6626EF-9D6E-4378-9A62-16103D203241}" srcOrd="0" destOrd="0" parTransId="{FB7BCE01-C005-498B-B376-9296D9A0825B}" sibTransId="{69CCDD52-B8E0-4A2E-87A9-D10D1C58B19E}"/>
    <dgm:cxn modelId="{CED64A4E-7933-4FB7-8FFD-A735B86CB32A}" type="presOf" srcId="{08AB666F-5204-478F-ADE4-ED53428DBEE7}" destId="{18336C63-CD91-4D25-A43D-F79625E58F71}" srcOrd="1" destOrd="0" presId="urn:microsoft.com/office/officeart/2005/8/layout/hierarchy2"/>
    <dgm:cxn modelId="{8D3ED0B4-36A0-4E7C-8184-895D60155D56}" type="presOf" srcId="{BF378401-EC89-4CA9-BB72-381292D44216}" destId="{628771C5-BBD2-40E2-ABB5-BED2380C2FE1}" srcOrd="0" destOrd="0" presId="urn:microsoft.com/office/officeart/2005/8/layout/hierarchy2"/>
    <dgm:cxn modelId="{A0A7DC66-2194-4D3D-9BC6-069B597D3CDC}" type="presParOf" srcId="{C4D74901-E578-4EA2-88B5-6553598652DB}" destId="{514E3F0D-CAEF-4363-BBBC-5B13AE426FD2}" srcOrd="0" destOrd="0" presId="urn:microsoft.com/office/officeart/2005/8/layout/hierarchy2"/>
    <dgm:cxn modelId="{9489753B-63B1-4FDA-9984-0E36CE5992C5}" type="presParOf" srcId="{514E3F0D-CAEF-4363-BBBC-5B13AE426FD2}" destId="{1C7FE4C9-AAC9-4319-855A-FD52BFF79290}" srcOrd="0" destOrd="0" presId="urn:microsoft.com/office/officeart/2005/8/layout/hierarchy2"/>
    <dgm:cxn modelId="{A1FD272D-7AB7-49F7-BC48-484307293ABC}" type="presParOf" srcId="{514E3F0D-CAEF-4363-BBBC-5B13AE426FD2}" destId="{9B27387F-0CF6-4AA4-B64C-D45E01CC62BE}" srcOrd="1" destOrd="0" presId="urn:microsoft.com/office/officeart/2005/8/layout/hierarchy2"/>
    <dgm:cxn modelId="{BCF26145-69E5-489C-B094-8AD5C0F35696}" type="presParOf" srcId="{9B27387F-0CF6-4AA4-B64C-D45E01CC62BE}" destId="{F8A94E51-245B-4868-BCED-2AE382C79F73}" srcOrd="0" destOrd="0" presId="urn:microsoft.com/office/officeart/2005/8/layout/hierarchy2"/>
    <dgm:cxn modelId="{C132BE6B-2716-4D03-959B-D63FC9D6D030}" type="presParOf" srcId="{F8A94E51-245B-4868-BCED-2AE382C79F73}" destId="{2B2BFC6E-21BF-4672-8033-0E911E08912D}" srcOrd="0" destOrd="0" presId="urn:microsoft.com/office/officeart/2005/8/layout/hierarchy2"/>
    <dgm:cxn modelId="{5B5EF26D-E388-47EF-995C-292850EA07C3}" type="presParOf" srcId="{9B27387F-0CF6-4AA4-B64C-D45E01CC62BE}" destId="{5B81D52A-A0E1-4EBB-8148-BD4B00541B46}" srcOrd="1" destOrd="0" presId="urn:microsoft.com/office/officeart/2005/8/layout/hierarchy2"/>
    <dgm:cxn modelId="{099A2938-3397-48EE-9EDA-40758D7902AD}" type="presParOf" srcId="{5B81D52A-A0E1-4EBB-8148-BD4B00541B46}" destId="{CB8F919D-BDC4-493B-A44B-CA83B68AE3A9}" srcOrd="0" destOrd="0" presId="urn:microsoft.com/office/officeart/2005/8/layout/hierarchy2"/>
    <dgm:cxn modelId="{0F8A588F-3CFA-4F48-8D7F-40B255AD8A0C}" type="presParOf" srcId="{5B81D52A-A0E1-4EBB-8148-BD4B00541B46}" destId="{FABB9825-2432-411D-BD62-E50D46B1F3AF}" srcOrd="1" destOrd="0" presId="urn:microsoft.com/office/officeart/2005/8/layout/hierarchy2"/>
    <dgm:cxn modelId="{4490F05C-D02A-4771-9322-823E6219E332}" type="presParOf" srcId="{FABB9825-2432-411D-BD62-E50D46B1F3AF}" destId="{04A6684D-3881-4A3C-972D-E155DD9102DF}" srcOrd="0" destOrd="0" presId="urn:microsoft.com/office/officeart/2005/8/layout/hierarchy2"/>
    <dgm:cxn modelId="{8AA66AB6-75CC-459A-9E7B-EA151CACC80C}" type="presParOf" srcId="{04A6684D-3881-4A3C-972D-E155DD9102DF}" destId="{C6C1EEE9-63E0-49A8-8818-92E4541DC9D5}" srcOrd="0" destOrd="0" presId="urn:microsoft.com/office/officeart/2005/8/layout/hierarchy2"/>
    <dgm:cxn modelId="{81E61E55-A018-4072-8D66-90C06941E20C}" type="presParOf" srcId="{FABB9825-2432-411D-BD62-E50D46B1F3AF}" destId="{1A039F99-5B01-4012-99FF-E826EB28527D}" srcOrd="1" destOrd="0" presId="urn:microsoft.com/office/officeart/2005/8/layout/hierarchy2"/>
    <dgm:cxn modelId="{0EF46DD6-92C3-4963-81BA-D57B0CF287EE}" type="presParOf" srcId="{1A039F99-5B01-4012-99FF-E826EB28527D}" destId="{628771C5-BBD2-40E2-ABB5-BED2380C2FE1}" srcOrd="0" destOrd="0" presId="urn:microsoft.com/office/officeart/2005/8/layout/hierarchy2"/>
    <dgm:cxn modelId="{A8E93032-EBE0-4F45-A1CD-6D0AF9C41CA7}" type="presParOf" srcId="{1A039F99-5B01-4012-99FF-E826EB28527D}" destId="{DE801EC6-EDDE-455A-8ED0-9E87994AEDF7}" srcOrd="1" destOrd="0" presId="urn:microsoft.com/office/officeart/2005/8/layout/hierarchy2"/>
    <dgm:cxn modelId="{60889E7A-9CF3-43C4-9153-7122042C7D68}" type="presParOf" srcId="{DE801EC6-EDDE-455A-8ED0-9E87994AEDF7}" destId="{8B375ADD-A6E8-4FF9-B1E1-334D3D05E945}" srcOrd="0" destOrd="0" presId="urn:microsoft.com/office/officeart/2005/8/layout/hierarchy2"/>
    <dgm:cxn modelId="{B71DF898-F942-472B-93EB-7577B44260D1}" type="presParOf" srcId="{8B375ADD-A6E8-4FF9-B1E1-334D3D05E945}" destId="{18336C63-CD91-4D25-A43D-F79625E58F71}" srcOrd="0" destOrd="0" presId="urn:microsoft.com/office/officeart/2005/8/layout/hierarchy2"/>
    <dgm:cxn modelId="{F96B2CFB-828A-4709-B00C-4AEA30A8567B}" type="presParOf" srcId="{DE801EC6-EDDE-455A-8ED0-9E87994AEDF7}" destId="{D2DECFC1-8ED9-4323-A560-3C7F843A2899}" srcOrd="1" destOrd="0" presId="urn:microsoft.com/office/officeart/2005/8/layout/hierarchy2"/>
    <dgm:cxn modelId="{404E73BA-EBD7-4002-83AE-3603540958F2}" type="presParOf" srcId="{D2DECFC1-8ED9-4323-A560-3C7F843A2899}" destId="{6E2F08CC-8A67-4704-BDAC-B80EF17A708B}" srcOrd="0" destOrd="0" presId="urn:microsoft.com/office/officeart/2005/8/layout/hierarchy2"/>
    <dgm:cxn modelId="{A6D972AA-FA9F-4D29-9DFF-BEE3AFC2A5F4}" type="presParOf" srcId="{D2DECFC1-8ED9-4323-A560-3C7F843A2899}" destId="{C889783F-F21F-45E8-BCA9-A0385749A637}" srcOrd="1" destOrd="0" presId="urn:microsoft.com/office/officeart/2005/8/layout/hierarchy2"/>
    <dgm:cxn modelId="{88E116E3-5E60-4E51-B813-4FABCA15D0B8}" type="presParOf" srcId="{FABB9825-2432-411D-BD62-E50D46B1F3AF}" destId="{7B44087F-37B1-4181-8F94-28FAFA25D821}" srcOrd="2" destOrd="0" presId="urn:microsoft.com/office/officeart/2005/8/layout/hierarchy2"/>
    <dgm:cxn modelId="{073E11A4-6B92-48B9-B0C3-725B2E32DEA4}" type="presParOf" srcId="{7B44087F-37B1-4181-8F94-28FAFA25D821}" destId="{180A77FA-749E-4CFA-BAA1-70D9076822D8}" srcOrd="0" destOrd="0" presId="urn:microsoft.com/office/officeart/2005/8/layout/hierarchy2"/>
    <dgm:cxn modelId="{C933AE2F-68AA-4B29-A783-49DB6A8D8659}" type="presParOf" srcId="{FABB9825-2432-411D-BD62-E50D46B1F3AF}" destId="{4A547E23-B2BE-4E46-BBF4-68B8DE4847D9}" srcOrd="3" destOrd="0" presId="urn:microsoft.com/office/officeart/2005/8/layout/hierarchy2"/>
    <dgm:cxn modelId="{6D731460-16B9-4DD2-B434-C22EB567E284}" type="presParOf" srcId="{4A547E23-B2BE-4E46-BBF4-68B8DE4847D9}" destId="{57AC577A-D50C-4130-BB40-11B9E5DC2CFF}" srcOrd="0" destOrd="0" presId="urn:microsoft.com/office/officeart/2005/8/layout/hierarchy2"/>
    <dgm:cxn modelId="{CA063755-5307-4BFF-9005-AE9CF922775C}" type="presParOf" srcId="{4A547E23-B2BE-4E46-BBF4-68B8DE4847D9}" destId="{47F7AF84-AD3D-47B3-B3A4-E67BD55EFD43}" srcOrd="1" destOrd="0" presId="urn:microsoft.com/office/officeart/2005/8/layout/hierarchy2"/>
    <dgm:cxn modelId="{71CDA55F-956D-42B4-852C-915F2FDB820C}" type="presParOf" srcId="{47F7AF84-AD3D-47B3-B3A4-E67BD55EFD43}" destId="{BF6E0741-DBFB-4E12-9CD8-02F3F11CDAD1}" srcOrd="0" destOrd="0" presId="urn:microsoft.com/office/officeart/2005/8/layout/hierarchy2"/>
    <dgm:cxn modelId="{443A7C56-AB3E-41B8-A60D-F01579C6DB9F}" type="presParOf" srcId="{BF6E0741-DBFB-4E12-9CD8-02F3F11CDAD1}" destId="{8172AD59-0642-49E2-A47C-F83A4DFB5E98}" srcOrd="0" destOrd="0" presId="urn:microsoft.com/office/officeart/2005/8/layout/hierarchy2"/>
    <dgm:cxn modelId="{933ADC8A-F6A4-4C08-A5F1-00578454C2B5}" type="presParOf" srcId="{47F7AF84-AD3D-47B3-B3A4-E67BD55EFD43}" destId="{C88ED62C-6C40-4941-BA2C-15313CBD7183}" srcOrd="1" destOrd="0" presId="urn:microsoft.com/office/officeart/2005/8/layout/hierarchy2"/>
    <dgm:cxn modelId="{5887F4E5-A6A4-417B-BB9F-0F7505CB3333}" type="presParOf" srcId="{C88ED62C-6C40-4941-BA2C-15313CBD7183}" destId="{150C6B13-EA61-4836-8591-2D2E128C0EBD}" srcOrd="0" destOrd="0" presId="urn:microsoft.com/office/officeart/2005/8/layout/hierarchy2"/>
    <dgm:cxn modelId="{FFF8DA3F-8F80-4451-B66B-3434CA7E73C6}" type="presParOf" srcId="{C88ED62C-6C40-4941-BA2C-15313CBD7183}" destId="{AF53C5D0-74B7-4B00-A9D1-62122D0252EC}" srcOrd="1" destOrd="0" presId="urn:microsoft.com/office/officeart/2005/8/layout/hierarchy2"/>
    <dgm:cxn modelId="{AF161141-5F19-4093-80C6-1A3DDA70C306}" type="presParOf" srcId="{9B27387F-0CF6-4AA4-B64C-D45E01CC62BE}" destId="{4EDDEA93-B7E9-49F3-9E2B-65961ED18C82}" srcOrd="2" destOrd="0" presId="urn:microsoft.com/office/officeart/2005/8/layout/hierarchy2"/>
    <dgm:cxn modelId="{DCC3D641-41AA-44EA-B5AA-5A14D5BAF4B0}" type="presParOf" srcId="{4EDDEA93-B7E9-49F3-9E2B-65961ED18C82}" destId="{2CCBA47B-50A6-4BBE-99E0-0DE1650BA9D5}" srcOrd="0" destOrd="0" presId="urn:microsoft.com/office/officeart/2005/8/layout/hierarchy2"/>
    <dgm:cxn modelId="{A088D9F3-D013-421F-9E19-816830D79CC2}" type="presParOf" srcId="{9B27387F-0CF6-4AA4-B64C-D45E01CC62BE}" destId="{32849677-91A0-4F26-B78B-C70F945D6A7E}" srcOrd="3" destOrd="0" presId="urn:microsoft.com/office/officeart/2005/8/layout/hierarchy2"/>
    <dgm:cxn modelId="{A6AC1F77-C7E4-4C16-B857-10D998EC4C3C}" type="presParOf" srcId="{32849677-91A0-4F26-B78B-C70F945D6A7E}" destId="{E4DB2999-3B9F-4DAF-A391-1372A4D4D0E9}" srcOrd="0" destOrd="0" presId="urn:microsoft.com/office/officeart/2005/8/layout/hierarchy2"/>
    <dgm:cxn modelId="{A177D6CD-2596-4C4A-AE15-6AADAC915C3E}" type="presParOf" srcId="{32849677-91A0-4F26-B78B-C70F945D6A7E}" destId="{584EBE09-0716-486E-B459-5ABD0881F618}" srcOrd="1" destOrd="0" presId="urn:microsoft.com/office/officeart/2005/8/layout/hierarchy2"/>
    <dgm:cxn modelId="{2D90C118-1365-4893-9238-EBCB26B30823}" type="presParOf" srcId="{584EBE09-0716-486E-B459-5ABD0881F618}" destId="{202BA1A4-027D-47B1-8EF5-6D1495474419}" srcOrd="0" destOrd="0" presId="urn:microsoft.com/office/officeart/2005/8/layout/hierarchy2"/>
    <dgm:cxn modelId="{DF484421-A467-44C7-8165-76E62906D0B8}" type="presParOf" srcId="{202BA1A4-027D-47B1-8EF5-6D1495474419}" destId="{39EDD107-C56B-4813-8C37-420C954C018F}" srcOrd="0" destOrd="0" presId="urn:microsoft.com/office/officeart/2005/8/layout/hierarchy2"/>
    <dgm:cxn modelId="{A302DB65-9358-4AB2-9F53-C8A27E579DB3}" type="presParOf" srcId="{584EBE09-0716-486E-B459-5ABD0881F618}" destId="{224FD5BA-6DE5-40C8-A836-A4BEA895A624}" srcOrd="1" destOrd="0" presId="urn:microsoft.com/office/officeart/2005/8/layout/hierarchy2"/>
    <dgm:cxn modelId="{83E34974-A419-4B7D-BF97-07FD4A220F7B}" type="presParOf" srcId="{224FD5BA-6DE5-40C8-A836-A4BEA895A624}" destId="{4C16B6CD-C8A9-4932-B004-03768D75BB73}" srcOrd="0" destOrd="0" presId="urn:microsoft.com/office/officeart/2005/8/layout/hierarchy2"/>
    <dgm:cxn modelId="{D9844F4B-E808-4C5B-904F-74DBCDC2B6A6}" type="presParOf" srcId="{224FD5BA-6DE5-40C8-A836-A4BEA895A624}" destId="{2D2C339E-7A2E-47A0-BDD3-26F8F691BA3A}" srcOrd="1" destOrd="0" presId="urn:microsoft.com/office/officeart/2005/8/layout/hierarchy2"/>
    <dgm:cxn modelId="{C168502E-0EB6-4167-86EA-2D7758B8572D}" type="presParOf" srcId="{2D2C339E-7A2E-47A0-BDD3-26F8F691BA3A}" destId="{08B915E0-11CB-465A-9B72-C819E3B90807}" srcOrd="0" destOrd="0" presId="urn:microsoft.com/office/officeart/2005/8/layout/hierarchy2"/>
    <dgm:cxn modelId="{9BA40A55-96DA-4BBC-ABDE-D8B3CBC8FC87}" type="presParOf" srcId="{08B915E0-11CB-465A-9B72-C819E3B90807}" destId="{81720934-92E9-4C6A-98B1-0C5115706E91}" srcOrd="0" destOrd="0" presId="urn:microsoft.com/office/officeart/2005/8/layout/hierarchy2"/>
    <dgm:cxn modelId="{C9D3E3BF-A1E9-4E4A-B809-5BAFA13CFA36}" type="presParOf" srcId="{2D2C339E-7A2E-47A0-BDD3-26F8F691BA3A}" destId="{CB3068AD-2BF6-4CA8-8DEA-8F6873DD5299}" srcOrd="1" destOrd="0" presId="urn:microsoft.com/office/officeart/2005/8/layout/hierarchy2"/>
    <dgm:cxn modelId="{CEBDF9AD-88CD-4FBA-BC02-CC086FC2FF49}" type="presParOf" srcId="{CB3068AD-2BF6-4CA8-8DEA-8F6873DD5299}" destId="{E34410AC-1A96-4FD3-8E45-ED203BAD60BC}" srcOrd="0" destOrd="0" presId="urn:microsoft.com/office/officeart/2005/8/layout/hierarchy2"/>
    <dgm:cxn modelId="{E9F29626-9AA0-458C-9D77-C72D2E8BCA4D}" type="presParOf" srcId="{CB3068AD-2BF6-4CA8-8DEA-8F6873DD5299}" destId="{409D0E5C-10E7-4B9B-805A-9B12DC64823F}" srcOrd="1" destOrd="0" presId="urn:microsoft.com/office/officeart/2005/8/layout/hierarchy2"/>
    <dgm:cxn modelId="{E758BBAE-54A1-4973-84EB-96C4D6B882DB}" type="presParOf" srcId="{584EBE09-0716-486E-B459-5ABD0881F618}" destId="{A41B12E9-67BC-4123-8B09-7091206F262C}" srcOrd="2" destOrd="0" presId="urn:microsoft.com/office/officeart/2005/8/layout/hierarchy2"/>
    <dgm:cxn modelId="{595A614F-F213-4700-A199-FFE3F4127855}" type="presParOf" srcId="{A41B12E9-67BC-4123-8B09-7091206F262C}" destId="{59688DCF-0707-4168-AF63-C296EB58212D}" srcOrd="0" destOrd="0" presId="urn:microsoft.com/office/officeart/2005/8/layout/hierarchy2"/>
    <dgm:cxn modelId="{21D31FFF-F849-405F-BA37-402202158F99}" type="presParOf" srcId="{584EBE09-0716-486E-B459-5ABD0881F618}" destId="{6F32938E-1C69-4FCC-BC93-79E69EE75B01}" srcOrd="3" destOrd="0" presId="urn:microsoft.com/office/officeart/2005/8/layout/hierarchy2"/>
    <dgm:cxn modelId="{1641EADB-B89E-4156-9037-9259F78E379F}" type="presParOf" srcId="{6F32938E-1C69-4FCC-BC93-79E69EE75B01}" destId="{6B404D85-713F-4B2D-8A14-34BB0073B734}" srcOrd="0" destOrd="0" presId="urn:microsoft.com/office/officeart/2005/8/layout/hierarchy2"/>
    <dgm:cxn modelId="{F066F903-4B97-4306-85D8-42D02518CA11}" type="presParOf" srcId="{6F32938E-1C69-4FCC-BC93-79E69EE75B01}" destId="{38926AA0-27BC-4696-9620-B73C8AF18F31}" srcOrd="1" destOrd="0" presId="urn:microsoft.com/office/officeart/2005/8/layout/hierarchy2"/>
    <dgm:cxn modelId="{DE2B90B9-6A1B-4FA9-8EF7-3DAE8B1EA6F7}" type="presParOf" srcId="{38926AA0-27BC-4696-9620-B73C8AF18F31}" destId="{E41611A5-B8B9-49B1-BB14-94B2642F7472}" srcOrd="0" destOrd="0" presId="urn:microsoft.com/office/officeart/2005/8/layout/hierarchy2"/>
    <dgm:cxn modelId="{09CA9EB3-6B7E-4B30-9DF6-483BDA2C235B}" type="presParOf" srcId="{E41611A5-B8B9-49B1-BB14-94B2642F7472}" destId="{D7794B99-D842-4E99-A2D4-D0C27944868A}" srcOrd="0" destOrd="0" presId="urn:microsoft.com/office/officeart/2005/8/layout/hierarchy2"/>
    <dgm:cxn modelId="{8442FEA6-948C-4DB4-9BCD-E922B1280E01}" type="presParOf" srcId="{38926AA0-27BC-4696-9620-B73C8AF18F31}" destId="{2CF45814-6F36-48FC-BFED-D63C7D1397CF}" srcOrd="1" destOrd="0" presId="urn:microsoft.com/office/officeart/2005/8/layout/hierarchy2"/>
    <dgm:cxn modelId="{AFACD43F-3F98-49E7-AB98-3918DDB909B7}" type="presParOf" srcId="{2CF45814-6F36-48FC-BFED-D63C7D1397CF}" destId="{E518FBCB-7749-43B4-A58D-31BA000D0B8F}" srcOrd="0" destOrd="0" presId="urn:microsoft.com/office/officeart/2005/8/layout/hierarchy2"/>
    <dgm:cxn modelId="{B038A506-A6CF-4371-A4F6-798898D80F49}" type="presParOf" srcId="{2CF45814-6F36-48FC-BFED-D63C7D1397CF}" destId="{436756CD-1254-4032-9149-A3A3E15A96B2}" srcOrd="1" destOrd="0" presId="urn:microsoft.com/office/officeart/2005/8/layout/hierarchy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F9D88D-80A8-4998-9900-AB94ADBE7458}" type="doc">
      <dgm:prSet loTypeId="urn:microsoft.com/office/officeart/2005/8/layout/chevron1" loCatId="process" qsTypeId="urn:microsoft.com/office/officeart/2005/8/quickstyle/simple1" qsCatId="simple" csTypeId="urn:microsoft.com/office/officeart/2005/8/colors/accent1_2" csCatId="accent1" phldr="1"/>
      <dgm:spPr/>
    </dgm:pt>
    <dgm:pt modelId="{13406C83-F5A6-4A33-9AB6-FC610FE532F6}">
      <dgm:prSet phldrT="[Text]" custT="1"/>
      <dgm:spPr>
        <a:solidFill>
          <a:srgbClr val="FF0000"/>
        </a:solidFill>
        <a:ln>
          <a:solidFill>
            <a:srgbClr val="FFFF00"/>
          </a:solidFill>
        </a:ln>
      </dgm:spPr>
      <dgm:t>
        <a:bodyPr/>
        <a:lstStyle/>
        <a:p>
          <a:pPr rtl="1"/>
          <a:r>
            <a:rPr lang="fa-IR" sz="2000" dirty="0" smtClean="0">
              <a:solidFill>
                <a:schemeClr val="tx1"/>
              </a:solidFill>
              <a:cs typeface="B Titr" pitchFamily="2" charset="-78"/>
            </a:rPr>
            <a:t>مواد چسبانندۀ کاشی</a:t>
          </a:r>
          <a:endParaRPr lang="fa-IR" sz="2000" dirty="0">
            <a:solidFill>
              <a:schemeClr val="tx1"/>
            </a:solidFill>
            <a:cs typeface="B Titr" pitchFamily="2" charset="-78"/>
          </a:endParaRPr>
        </a:p>
      </dgm:t>
    </dgm:pt>
    <dgm:pt modelId="{A365AF5E-E06E-472D-9AB5-2FABFB2ED4DE}" type="parTrans" cxnId="{C847CCD9-4563-4E8D-89F6-FEA919292643}">
      <dgm:prSet/>
      <dgm:spPr/>
      <dgm:t>
        <a:bodyPr/>
        <a:lstStyle/>
        <a:p>
          <a:pPr rtl="1"/>
          <a:endParaRPr lang="fa-IR" sz="1800"/>
        </a:p>
      </dgm:t>
    </dgm:pt>
    <dgm:pt modelId="{414C0C9B-7297-4D8D-B0C0-C344AEE65D47}" type="sibTrans" cxnId="{C847CCD9-4563-4E8D-89F6-FEA919292643}">
      <dgm:prSet/>
      <dgm:spPr/>
      <dgm:t>
        <a:bodyPr/>
        <a:lstStyle/>
        <a:p>
          <a:pPr rtl="1"/>
          <a:endParaRPr lang="fa-IR" sz="1800"/>
        </a:p>
      </dgm:t>
    </dgm:pt>
    <dgm:pt modelId="{7CBEC734-88DB-45E6-9BAF-E44F6600E591}">
      <dgm:prSet phldrT="[Text]" custT="1"/>
      <dgm:spPr>
        <a:solidFill>
          <a:srgbClr val="002060"/>
        </a:solidFill>
      </dgm:spPr>
      <dgm:t>
        <a:bodyPr/>
        <a:lstStyle/>
        <a:p>
          <a:pPr rtl="1"/>
          <a:r>
            <a:rPr lang="fa-IR" sz="2000" dirty="0" smtClean="0">
              <a:solidFill>
                <a:srgbClr val="FFFF00"/>
              </a:solidFill>
              <a:cs typeface="B Titr" pitchFamily="2" charset="-78"/>
            </a:rPr>
            <a:t>ملات خاک رس</a:t>
          </a:r>
          <a:endParaRPr lang="fa-IR" sz="2000" dirty="0">
            <a:solidFill>
              <a:srgbClr val="FFFF00"/>
            </a:solidFill>
            <a:cs typeface="B Titr" pitchFamily="2" charset="-78"/>
          </a:endParaRPr>
        </a:p>
      </dgm:t>
    </dgm:pt>
    <dgm:pt modelId="{02A37468-6543-402B-8C65-2B4F5A4A7D6F}" type="parTrans" cxnId="{4FFD090A-E974-4F62-BF7B-2343E860CB79}">
      <dgm:prSet/>
      <dgm:spPr/>
      <dgm:t>
        <a:bodyPr/>
        <a:lstStyle/>
        <a:p>
          <a:pPr rtl="1"/>
          <a:endParaRPr lang="fa-IR" sz="1800"/>
        </a:p>
      </dgm:t>
    </dgm:pt>
    <dgm:pt modelId="{3F3414E5-A4C4-4EF9-A210-AEC977B79F76}" type="sibTrans" cxnId="{4FFD090A-E974-4F62-BF7B-2343E860CB79}">
      <dgm:prSet/>
      <dgm:spPr/>
      <dgm:t>
        <a:bodyPr/>
        <a:lstStyle/>
        <a:p>
          <a:pPr rtl="1"/>
          <a:endParaRPr lang="fa-IR" sz="1800"/>
        </a:p>
      </dgm:t>
    </dgm:pt>
    <dgm:pt modelId="{D7081877-F44C-40F5-816D-72DF03774AD8}">
      <dgm:prSet/>
      <dgm:spPr>
        <a:solidFill>
          <a:srgbClr val="002060"/>
        </a:solidFill>
      </dgm:spPr>
      <dgm:t>
        <a:bodyPr/>
        <a:lstStyle/>
        <a:p>
          <a:pPr rtl="1"/>
          <a:r>
            <a:rPr lang="fa-IR" dirty="0" smtClean="0">
              <a:solidFill>
                <a:srgbClr val="FFFF00"/>
              </a:solidFill>
              <a:cs typeface="B Titr" pitchFamily="2" charset="-78"/>
            </a:rPr>
            <a:t>دوغاب ماسه سیمان</a:t>
          </a:r>
          <a:endParaRPr lang="fa-IR" dirty="0">
            <a:solidFill>
              <a:srgbClr val="FFFF00"/>
            </a:solidFill>
            <a:cs typeface="B Titr" pitchFamily="2" charset="-78"/>
          </a:endParaRPr>
        </a:p>
      </dgm:t>
    </dgm:pt>
    <dgm:pt modelId="{6074276B-845B-47E6-928D-0C1B052150A0}" type="parTrans" cxnId="{36F38F59-065B-446C-A886-31A48218A998}">
      <dgm:prSet/>
      <dgm:spPr/>
      <dgm:t>
        <a:bodyPr/>
        <a:lstStyle/>
        <a:p>
          <a:pPr rtl="1"/>
          <a:endParaRPr lang="fa-IR"/>
        </a:p>
      </dgm:t>
    </dgm:pt>
    <dgm:pt modelId="{80F5FE4E-4C22-436E-A29A-3DD5263D5221}" type="sibTrans" cxnId="{36F38F59-065B-446C-A886-31A48218A998}">
      <dgm:prSet/>
      <dgm:spPr/>
      <dgm:t>
        <a:bodyPr/>
        <a:lstStyle/>
        <a:p>
          <a:pPr rtl="1"/>
          <a:endParaRPr lang="fa-IR"/>
        </a:p>
      </dgm:t>
    </dgm:pt>
    <dgm:pt modelId="{4EB78170-BB20-44A8-BDC5-AD3CF28653B8}">
      <dgm:prSet/>
      <dgm:spPr>
        <a:solidFill>
          <a:srgbClr val="002060"/>
        </a:solidFill>
      </dgm:spPr>
      <dgm:t>
        <a:bodyPr/>
        <a:lstStyle/>
        <a:p>
          <a:pPr rtl="1"/>
          <a:r>
            <a:rPr lang="fa-IR" dirty="0" smtClean="0">
              <a:solidFill>
                <a:srgbClr val="FFFF00"/>
              </a:solidFill>
              <a:cs typeface="B Titr" pitchFamily="2" charset="-78"/>
            </a:rPr>
            <a:t>ملات ماسه سیمان</a:t>
          </a:r>
          <a:endParaRPr lang="fa-IR" dirty="0">
            <a:solidFill>
              <a:srgbClr val="FFFF00"/>
            </a:solidFill>
            <a:cs typeface="B Titr" pitchFamily="2" charset="-78"/>
          </a:endParaRPr>
        </a:p>
      </dgm:t>
    </dgm:pt>
    <dgm:pt modelId="{5265B063-6488-4451-8300-8AB23D11C8BD}" type="parTrans" cxnId="{C0A71E6A-4959-4353-97B4-7C32C18A5200}">
      <dgm:prSet/>
      <dgm:spPr/>
      <dgm:t>
        <a:bodyPr/>
        <a:lstStyle/>
        <a:p>
          <a:pPr rtl="1"/>
          <a:endParaRPr lang="fa-IR"/>
        </a:p>
      </dgm:t>
    </dgm:pt>
    <dgm:pt modelId="{FB00EE68-6400-4313-89AF-90BEBA232E1B}" type="sibTrans" cxnId="{C0A71E6A-4959-4353-97B4-7C32C18A5200}">
      <dgm:prSet/>
      <dgm:spPr/>
      <dgm:t>
        <a:bodyPr/>
        <a:lstStyle/>
        <a:p>
          <a:pPr rtl="1"/>
          <a:endParaRPr lang="fa-IR"/>
        </a:p>
      </dgm:t>
    </dgm:pt>
    <dgm:pt modelId="{DC90BA77-5AA7-43A0-BA88-182A62892DC3}">
      <dgm:prSet phldrT="[Text]"/>
      <dgm:spPr>
        <a:solidFill>
          <a:srgbClr val="002060"/>
        </a:solidFill>
      </dgm:spPr>
      <dgm:t>
        <a:bodyPr/>
        <a:lstStyle/>
        <a:p>
          <a:pPr rtl="1"/>
          <a:r>
            <a:rPr lang="fa-IR" dirty="0" smtClean="0">
              <a:solidFill>
                <a:srgbClr val="FFFF00"/>
              </a:solidFill>
              <a:cs typeface="B Titr" pitchFamily="2" charset="-78"/>
            </a:rPr>
            <a:t>چسب کاشی</a:t>
          </a:r>
          <a:endParaRPr lang="fa-IR" dirty="0">
            <a:solidFill>
              <a:srgbClr val="FFFF00"/>
            </a:solidFill>
            <a:cs typeface="B Titr" pitchFamily="2" charset="-78"/>
          </a:endParaRPr>
        </a:p>
      </dgm:t>
    </dgm:pt>
    <dgm:pt modelId="{4DF6E835-18B5-4311-A579-C8B18963E626}" type="parTrans" cxnId="{6BDD0A0D-BEC4-401D-A80E-1B4AFA17EF14}">
      <dgm:prSet/>
      <dgm:spPr/>
      <dgm:t>
        <a:bodyPr/>
        <a:lstStyle/>
        <a:p>
          <a:pPr rtl="1"/>
          <a:endParaRPr lang="fa-IR"/>
        </a:p>
      </dgm:t>
    </dgm:pt>
    <dgm:pt modelId="{09AEDF80-62CF-4D42-9952-9F620D3E06E9}" type="sibTrans" cxnId="{6BDD0A0D-BEC4-401D-A80E-1B4AFA17EF14}">
      <dgm:prSet/>
      <dgm:spPr/>
      <dgm:t>
        <a:bodyPr/>
        <a:lstStyle/>
        <a:p>
          <a:pPr rtl="1"/>
          <a:endParaRPr lang="fa-IR"/>
        </a:p>
      </dgm:t>
    </dgm:pt>
    <dgm:pt modelId="{371B2143-FDE5-44F2-99A3-914B2218E705}" type="pres">
      <dgm:prSet presAssocID="{F4F9D88D-80A8-4998-9900-AB94ADBE7458}" presName="Name0" presStyleCnt="0">
        <dgm:presLayoutVars>
          <dgm:dir val="rev"/>
          <dgm:animLvl val="lvl"/>
          <dgm:resizeHandles val="exact"/>
        </dgm:presLayoutVars>
      </dgm:prSet>
      <dgm:spPr/>
    </dgm:pt>
    <dgm:pt modelId="{3A17A4D5-706E-4E13-9FC2-77AB725476DB}" type="pres">
      <dgm:prSet presAssocID="{13406C83-F5A6-4A33-9AB6-FC610FE532F6}" presName="parTxOnly" presStyleLbl="node1" presStyleIdx="0" presStyleCnt="5" custScaleX="153318">
        <dgm:presLayoutVars>
          <dgm:chMax val="0"/>
          <dgm:chPref val="0"/>
          <dgm:bulletEnabled val="1"/>
        </dgm:presLayoutVars>
      </dgm:prSet>
      <dgm:spPr/>
      <dgm:t>
        <a:bodyPr/>
        <a:lstStyle/>
        <a:p>
          <a:pPr rtl="1"/>
          <a:endParaRPr lang="fa-IR"/>
        </a:p>
      </dgm:t>
    </dgm:pt>
    <dgm:pt modelId="{0EF5B555-B530-418F-B259-865AF905C4D3}" type="pres">
      <dgm:prSet presAssocID="{414C0C9B-7297-4D8D-B0C0-C344AEE65D47}" presName="parTxOnlySpace" presStyleCnt="0"/>
      <dgm:spPr/>
    </dgm:pt>
    <dgm:pt modelId="{490B35D4-B88A-4F8D-A5A2-B218855F070C}" type="pres">
      <dgm:prSet presAssocID="{7CBEC734-88DB-45E6-9BAF-E44F6600E591}" presName="parTxOnly" presStyleLbl="node1" presStyleIdx="1" presStyleCnt="5" custScaleX="129223">
        <dgm:presLayoutVars>
          <dgm:chMax val="0"/>
          <dgm:chPref val="0"/>
          <dgm:bulletEnabled val="1"/>
        </dgm:presLayoutVars>
      </dgm:prSet>
      <dgm:spPr/>
      <dgm:t>
        <a:bodyPr/>
        <a:lstStyle/>
        <a:p>
          <a:pPr rtl="1"/>
          <a:endParaRPr lang="fa-IR"/>
        </a:p>
      </dgm:t>
    </dgm:pt>
    <dgm:pt modelId="{4837BB2B-3421-4CF5-ABBF-66B2E69A75D8}" type="pres">
      <dgm:prSet presAssocID="{3F3414E5-A4C4-4EF9-A210-AEC977B79F76}" presName="parTxOnlySpace" presStyleCnt="0"/>
      <dgm:spPr/>
    </dgm:pt>
    <dgm:pt modelId="{FEF79756-FD6B-4A51-B8C1-89891BC5AF8B}" type="pres">
      <dgm:prSet presAssocID="{D7081877-F44C-40F5-816D-72DF03774AD8}" presName="parTxOnly" presStyleLbl="node1" presStyleIdx="2" presStyleCnt="5" custScaleX="125975">
        <dgm:presLayoutVars>
          <dgm:chMax val="0"/>
          <dgm:chPref val="0"/>
          <dgm:bulletEnabled val="1"/>
        </dgm:presLayoutVars>
      </dgm:prSet>
      <dgm:spPr/>
      <dgm:t>
        <a:bodyPr/>
        <a:lstStyle/>
        <a:p>
          <a:pPr rtl="1"/>
          <a:endParaRPr lang="fa-IR"/>
        </a:p>
      </dgm:t>
    </dgm:pt>
    <dgm:pt modelId="{BF33769E-1C9B-407E-9F7C-0EF6BFBB2171}" type="pres">
      <dgm:prSet presAssocID="{80F5FE4E-4C22-436E-A29A-3DD5263D5221}" presName="parTxOnlySpace" presStyleCnt="0"/>
      <dgm:spPr/>
    </dgm:pt>
    <dgm:pt modelId="{CE904DB5-DEC0-41AC-A0EF-03D87522332C}" type="pres">
      <dgm:prSet presAssocID="{4EB78170-BB20-44A8-BDC5-AD3CF28653B8}" presName="parTxOnly" presStyleLbl="node1" presStyleIdx="3" presStyleCnt="5" custScaleX="118038">
        <dgm:presLayoutVars>
          <dgm:chMax val="0"/>
          <dgm:chPref val="0"/>
          <dgm:bulletEnabled val="1"/>
        </dgm:presLayoutVars>
      </dgm:prSet>
      <dgm:spPr/>
      <dgm:t>
        <a:bodyPr/>
        <a:lstStyle/>
        <a:p>
          <a:pPr rtl="1"/>
          <a:endParaRPr lang="fa-IR"/>
        </a:p>
      </dgm:t>
    </dgm:pt>
    <dgm:pt modelId="{61895C96-3043-44EC-B55F-B287B64217BF}" type="pres">
      <dgm:prSet presAssocID="{FB00EE68-6400-4313-89AF-90BEBA232E1B}" presName="parTxOnlySpace" presStyleCnt="0"/>
      <dgm:spPr/>
    </dgm:pt>
    <dgm:pt modelId="{33DD4576-DA25-4737-805E-D10D18968501}" type="pres">
      <dgm:prSet presAssocID="{DC90BA77-5AA7-43A0-BA88-182A62892DC3}" presName="parTxOnly" presStyleLbl="node1" presStyleIdx="4" presStyleCnt="5">
        <dgm:presLayoutVars>
          <dgm:chMax val="0"/>
          <dgm:chPref val="0"/>
          <dgm:bulletEnabled val="1"/>
        </dgm:presLayoutVars>
      </dgm:prSet>
      <dgm:spPr/>
      <dgm:t>
        <a:bodyPr/>
        <a:lstStyle/>
        <a:p>
          <a:pPr rtl="1"/>
          <a:endParaRPr lang="fa-IR"/>
        </a:p>
      </dgm:t>
    </dgm:pt>
  </dgm:ptLst>
  <dgm:cxnLst>
    <dgm:cxn modelId="{36F38F59-065B-446C-A886-31A48218A998}" srcId="{F4F9D88D-80A8-4998-9900-AB94ADBE7458}" destId="{D7081877-F44C-40F5-816D-72DF03774AD8}" srcOrd="2" destOrd="0" parTransId="{6074276B-845B-47E6-928D-0C1B052150A0}" sibTransId="{80F5FE4E-4C22-436E-A29A-3DD5263D5221}"/>
    <dgm:cxn modelId="{C0A71E6A-4959-4353-97B4-7C32C18A5200}" srcId="{F4F9D88D-80A8-4998-9900-AB94ADBE7458}" destId="{4EB78170-BB20-44A8-BDC5-AD3CF28653B8}" srcOrd="3" destOrd="0" parTransId="{5265B063-6488-4451-8300-8AB23D11C8BD}" sibTransId="{FB00EE68-6400-4313-89AF-90BEBA232E1B}"/>
    <dgm:cxn modelId="{639DF092-42B8-43F0-B21F-5140DD248913}" type="presOf" srcId="{13406C83-F5A6-4A33-9AB6-FC610FE532F6}" destId="{3A17A4D5-706E-4E13-9FC2-77AB725476DB}" srcOrd="0" destOrd="0" presId="urn:microsoft.com/office/officeart/2005/8/layout/chevron1"/>
    <dgm:cxn modelId="{3D7CA161-CEDB-45D2-9A30-561B6F24385E}" type="presOf" srcId="{F4F9D88D-80A8-4998-9900-AB94ADBE7458}" destId="{371B2143-FDE5-44F2-99A3-914B2218E705}" srcOrd="0" destOrd="0" presId="urn:microsoft.com/office/officeart/2005/8/layout/chevron1"/>
    <dgm:cxn modelId="{4FFD090A-E974-4F62-BF7B-2343E860CB79}" srcId="{F4F9D88D-80A8-4998-9900-AB94ADBE7458}" destId="{7CBEC734-88DB-45E6-9BAF-E44F6600E591}" srcOrd="1" destOrd="0" parTransId="{02A37468-6543-402B-8C65-2B4F5A4A7D6F}" sibTransId="{3F3414E5-A4C4-4EF9-A210-AEC977B79F76}"/>
    <dgm:cxn modelId="{DD1FC0E6-D1E8-457D-9895-3E8B033F3CDC}" type="presOf" srcId="{4EB78170-BB20-44A8-BDC5-AD3CF28653B8}" destId="{CE904DB5-DEC0-41AC-A0EF-03D87522332C}" srcOrd="0" destOrd="0" presId="urn:microsoft.com/office/officeart/2005/8/layout/chevron1"/>
    <dgm:cxn modelId="{AC5157C7-28D4-4F54-8A1E-2D309CC1D402}" type="presOf" srcId="{DC90BA77-5AA7-43A0-BA88-182A62892DC3}" destId="{33DD4576-DA25-4737-805E-D10D18968501}" srcOrd="0" destOrd="0" presId="urn:microsoft.com/office/officeart/2005/8/layout/chevron1"/>
    <dgm:cxn modelId="{C847CCD9-4563-4E8D-89F6-FEA919292643}" srcId="{F4F9D88D-80A8-4998-9900-AB94ADBE7458}" destId="{13406C83-F5A6-4A33-9AB6-FC610FE532F6}" srcOrd="0" destOrd="0" parTransId="{A365AF5E-E06E-472D-9AB5-2FABFB2ED4DE}" sibTransId="{414C0C9B-7297-4D8D-B0C0-C344AEE65D47}"/>
    <dgm:cxn modelId="{9E5D932B-7BFD-4104-ACB2-772D96B27AC9}" type="presOf" srcId="{7CBEC734-88DB-45E6-9BAF-E44F6600E591}" destId="{490B35D4-B88A-4F8D-A5A2-B218855F070C}" srcOrd="0" destOrd="0" presId="urn:microsoft.com/office/officeart/2005/8/layout/chevron1"/>
    <dgm:cxn modelId="{02DB7D25-372E-41EE-A4AA-D28B46F10138}" type="presOf" srcId="{D7081877-F44C-40F5-816D-72DF03774AD8}" destId="{FEF79756-FD6B-4A51-B8C1-89891BC5AF8B}" srcOrd="0" destOrd="0" presId="urn:microsoft.com/office/officeart/2005/8/layout/chevron1"/>
    <dgm:cxn modelId="{6BDD0A0D-BEC4-401D-A80E-1B4AFA17EF14}" srcId="{F4F9D88D-80A8-4998-9900-AB94ADBE7458}" destId="{DC90BA77-5AA7-43A0-BA88-182A62892DC3}" srcOrd="4" destOrd="0" parTransId="{4DF6E835-18B5-4311-A579-C8B18963E626}" sibTransId="{09AEDF80-62CF-4D42-9952-9F620D3E06E9}"/>
    <dgm:cxn modelId="{DEB30FFC-024C-4E04-88A7-20041FCE69D7}" type="presParOf" srcId="{371B2143-FDE5-44F2-99A3-914B2218E705}" destId="{3A17A4D5-706E-4E13-9FC2-77AB725476DB}" srcOrd="0" destOrd="0" presId="urn:microsoft.com/office/officeart/2005/8/layout/chevron1"/>
    <dgm:cxn modelId="{FD9BF926-AE58-47F6-A7D4-E720F4786DF8}" type="presParOf" srcId="{371B2143-FDE5-44F2-99A3-914B2218E705}" destId="{0EF5B555-B530-418F-B259-865AF905C4D3}" srcOrd="1" destOrd="0" presId="urn:microsoft.com/office/officeart/2005/8/layout/chevron1"/>
    <dgm:cxn modelId="{3CE12BF6-8625-4177-B21E-EEA09DC958D6}" type="presParOf" srcId="{371B2143-FDE5-44F2-99A3-914B2218E705}" destId="{490B35D4-B88A-4F8D-A5A2-B218855F070C}" srcOrd="2" destOrd="0" presId="urn:microsoft.com/office/officeart/2005/8/layout/chevron1"/>
    <dgm:cxn modelId="{BD8BA687-F189-4FAD-A699-13567DC9B74B}" type="presParOf" srcId="{371B2143-FDE5-44F2-99A3-914B2218E705}" destId="{4837BB2B-3421-4CF5-ABBF-66B2E69A75D8}" srcOrd="3" destOrd="0" presId="urn:microsoft.com/office/officeart/2005/8/layout/chevron1"/>
    <dgm:cxn modelId="{A4835095-A669-49EE-8194-2A9A4C447B78}" type="presParOf" srcId="{371B2143-FDE5-44F2-99A3-914B2218E705}" destId="{FEF79756-FD6B-4A51-B8C1-89891BC5AF8B}" srcOrd="4" destOrd="0" presId="urn:microsoft.com/office/officeart/2005/8/layout/chevron1"/>
    <dgm:cxn modelId="{4671F13F-2825-4D05-B4E9-55F9B8F516F8}" type="presParOf" srcId="{371B2143-FDE5-44F2-99A3-914B2218E705}" destId="{BF33769E-1C9B-407E-9F7C-0EF6BFBB2171}" srcOrd="5" destOrd="0" presId="urn:microsoft.com/office/officeart/2005/8/layout/chevron1"/>
    <dgm:cxn modelId="{EEDAD6D0-0026-497A-83CF-CE49EF14CD25}" type="presParOf" srcId="{371B2143-FDE5-44F2-99A3-914B2218E705}" destId="{CE904DB5-DEC0-41AC-A0EF-03D87522332C}" srcOrd="6" destOrd="0" presId="urn:microsoft.com/office/officeart/2005/8/layout/chevron1"/>
    <dgm:cxn modelId="{A583DE4A-B1BD-43C1-9961-1C37B8940806}" type="presParOf" srcId="{371B2143-FDE5-44F2-99A3-914B2218E705}" destId="{61895C96-3043-44EC-B55F-B287B64217BF}" srcOrd="7" destOrd="0" presId="urn:microsoft.com/office/officeart/2005/8/layout/chevron1"/>
    <dgm:cxn modelId="{DE0F2526-3538-46C2-9174-D3203039737F}" type="presParOf" srcId="{371B2143-FDE5-44F2-99A3-914B2218E705}" destId="{33DD4576-DA25-4737-805E-D10D18968501}" srcOrd="8"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9B847B-A19C-4ACC-89DB-67A6202571C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pPr rtl="1"/>
          <a:endParaRPr lang="fa-IR"/>
        </a:p>
      </dgm:t>
    </dgm:pt>
    <dgm:pt modelId="{6B952A0D-1945-482F-A0BD-4069EE3F63E3}">
      <dgm:prSet phldrT="[Text]" custT="1"/>
      <dgm:spPr>
        <a:solidFill>
          <a:srgbClr val="FF0000"/>
        </a:solidFill>
      </dgm:spPr>
      <dgm:t>
        <a:bodyPr/>
        <a:lstStyle/>
        <a:p>
          <a:pPr rtl="1"/>
          <a:endParaRPr lang="fa-IR" sz="1800" dirty="0">
            <a:solidFill>
              <a:schemeClr val="bg2"/>
            </a:solidFill>
            <a:cs typeface="B Titr" pitchFamily="2" charset="-78"/>
          </a:endParaRPr>
        </a:p>
      </dgm:t>
    </dgm:pt>
    <dgm:pt modelId="{003A1D64-6C39-435D-AAFE-4BE0AAB17296}" type="parTrans" cxnId="{924075CC-7DAE-47EC-9521-693B7D59E5A4}">
      <dgm:prSet/>
      <dgm:spPr/>
      <dgm:t>
        <a:bodyPr/>
        <a:lstStyle/>
        <a:p>
          <a:pPr rtl="1"/>
          <a:endParaRPr lang="fa-IR">
            <a:cs typeface="B Titr" pitchFamily="2" charset="-78"/>
          </a:endParaRPr>
        </a:p>
      </dgm:t>
    </dgm:pt>
    <dgm:pt modelId="{A08CE414-D8F0-4D88-A033-B47A78EBEB7B}" type="sibTrans" cxnId="{924075CC-7DAE-47EC-9521-693B7D59E5A4}">
      <dgm:prSet/>
      <dgm:spPr/>
      <dgm:t>
        <a:bodyPr/>
        <a:lstStyle/>
        <a:p>
          <a:pPr rtl="1"/>
          <a:endParaRPr lang="fa-IR">
            <a:cs typeface="B Titr" pitchFamily="2" charset="-78"/>
          </a:endParaRPr>
        </a:p>
      </dgm:t>
    </dgm:pt>
    <dgm:pt modelId="{AAB30B1A-A071-4105-9F4B-F096AF6E063B}">
      <dgm:prSet phldrT="[Text]" custT="1"/>
      <dgm:spPr>
        <a:solidFill>
          <a:srgbClr val="00B0F0"/>
        </a:solidFill>
      </dgm:spPr>
      <dgm:t>
        <a:bodyPr/>
        <a:lstStyle/>
        <a:p>
          <a:pPr rtl="1"/>
          <a:r>
            <a:rPr lang="fa-IR" sz="1800" dirty="0" smtClean="0">
              <a:solidFill>
                <a:schemeClr val="bg2"/>
              </a:solidFill>
              <a:cs typeface="B Titr" pitchFamily="2" charset="-78"/>
            </a:rPr>
            <a:t>آب جذب می کند و ورم می کند.</a:t>
          </a:r>
          <a:endParaRPr lang="fa-IR" sz="1800" dirty="0">
            <a:solidFill>
              <a:schemeClr val="bg2"/>
            </a:solidFill>
            <a:cs typeface="B Titr" pitchFamily="2" charset="-78"/>
          </a:endParaRPr>
        </a:p>
      </dgm:t>
    </dgm:pt>
    <dgm:pt modelId="{606F2363-F71D-4255-97B2-58BC841A9B2D}" type="parTrans" cxnId="{D5E46155-4382-4B66-9DB5-3CA9D51C0190}">
      <dgm:prSet/>
      <dgm:spPr/>
      <dgm:t>
        <a:bodyPr/>
        <a:lstStyle/>
        <a:p>
          <a:pPr rtl="1"/>
          <a:endParaRPr lang="fa-IR">
            <a:cs typeface="B Titr" pitchFamily="2" charset="-78"/>
          </a:endParaRPr>
        </a:p>
      </dgm:t>
    </dgm:pt>
    <dgm:pt modelId="{CA0F91D1-D210-470A-AA01-8C8F34F06474}" type="sibTrans" cxnId="{D5E46155-4382-4B66-9DB5-3CA9D51C0190}">
      <dgm:prSet/>
      <dgm:spPr/>
      <dgm:t>
        <a:bodyPr/>
        <a:lstStyle/>
        <a:p>
          <a:pPr rtl="1"/>
          <a:endParaRPr lang="fa-IR">
            <a:cs typeface="B Titr" pitchFamily="2" charset="-78"/>
          </a:endParaRPr>
        </a:p>
      </dgm:t>
    </dgm:pt>
    <dgm:pt modelId="{A6F10AAF-6620-4979-811E-4BDFE820F8F7}">
      <dgm:prSet phldrT="[Text]" custT="1"/>
      <dgm:spPr>
        <a:solidFill>
          <a:srgbClr val="FF0000"/>
        </a:solidFill>
      </dgm:spPr>
      <dgm:t>
        <a:bodyPr/>
        <a:lstStyle/>
        <a:p>
          <a:pPr rtl="1"/>
          <a:endParaRPr lang="fa-IR" sz="1800" dirty="0">
            <a:solidFill>
              <a:schemeClr val="bg2"/>
            </a:solidFill>
            <a:cs typeface="B Titr" pitchFamily="2" charset="-78"/>
          </a:endParaRPr>
        </a:p>
      </dgm:t>
    </dgm:pt>
    <dgm:pt modelId="{C42749BD-DDE6-44E6-AF86-D71D5D772E69}" type="parTrans" cxnId="{D381660E-7EAF-470E-B22E-06C9545BAA7A}">
      <dgm:prSet/>
      <dgm:spPr/>
      <dgm:t>
        <a:bodyPr/>
        <a:lstStyle/>
        <a:p>
          <a:pPr rtl="1"/>
          <a:endParaRPr lang="fa-IR">
            <a:cs typeface="B Titr" pitchFamily="2" charset="-78"/>
          </a:endParaRPr>
        </a:p>
      </dgm:t>
    </dgm:pt>
    <dgm:pt modelId="{840A47FC-1E81-41B2-AA1F-F0545F01667F}" type="sibTrans" cxnId="{D381660E-7EAF-470E-B22E-06C9545BAA7A}">
      <dgm:prSet/>
      <dgm:spPr/>
      <dgm:t>
        <a:bodyPr/>
        <a:lstStyle/>
        <a:p>
          <a:pPr rtl="1"/>
          <a:endParaRPr lang="fa-IR">
            <a:cs typeface="B Titr" pitchFamily="2" charset="-78"/>
          </a:endParaRPr>
        </a:p>
      </dgm:t>
    </dgm:pt>
    <dgm:pt modelId="{EED45F31-A45F-4A00-8158-4AE0071E0924}">
      <dgm:prSet phldrT="[Text]" custT="1"/>
      <dgm:spPr>
        <a:solidFill>
          <a:srgbClr val="00B0F0"/>
        </a:solidFill>
      </dgm:spPr>
      <dgm:t>
        <a:bodyPr/>
        <a:lstStyle/>
        <a:p>
          <a:pPr rtl="1"/>
          <a:r>
            <a:rPr lang="fa-IR" sz="1800" dirty="0" smtClean="0">
              <a:solidFill>
                <a:schemeClr val="bg2"/>
              </a:solidFill>
              <a:cs typeface="B Titr" pitchFamily="2" charset="-78"/>
            </a:rPr>
            <a:t>هنگام خشک شدن جمع شده و ترک می خورد. </a:t>
          </a:r>
          <a:endParaRPr lang="fa-IR" sz="1800" dirty="0">
            <a:solidFill>
              <a:schemeClr val="bg2"/>
            </a:solidFill>
            <a:cs typeface="B Titr" pitchFamily="2" charset="-78"/>
          </a:endParaRPr>
        </a:p>
      </dgm:t>
    </dgm:pt>
    <dgm:pt modelId="{301A1307-D0AF-4339-BE31-88FAE6B84ADA}" type="parTrans" cxnId="{C1B2BF67-AE8B-40D3-BE69-3EB9E23EE9C1}">
      <dgm:prSet/>
      <dgm:spPr/>
      <dgm:t>
        <a:bodyPr/>
        <a:lstStyle/>
        <a:p>
          <a:pPr rtl="1"/>
          <a:endParaRPr lang="fa-IR">
            <a:cs typeface="B Titr" pitchFamily="2" charset="-78"/>
          </a:endParaRPr>
        </a:p>
      </dgm:t>
    </dgm:pt>
    <dgm:pt modelId="{5E88E40C-3139-488C-83A1-CD5DA92CB0A2}" type="sibTrans" cxnId="{C1B2BF67-AE8B-40D3-BE69-3EB9E23EE9C1}">
      <dgm:prSet/>
      <dgm:spPr/>
      <dgm:t>
        <a:bodyPr/>
        <a:lstStyle/>
        <a:p>
          <a:pPr rtl="1"/>
          <a:endParaRPr lang="fa-IR">
            <a:cs typeface="B Titr" pitchFamily="2" charset="-78"/>
          </a:endParaRPr>
        </a:p>
      </dgm:t>
    </dgm:pt>
    <dgm:pt modelId="{2484AF5A-A6C8-45ED-9E77-6073A655E802}">
      <dgm:prSet phldrT="[Text]" custT="1"/>
      <dgm:spPr>
        <a:solidFill>
          <a:srgbClr val="FF0000"/>
        </a:solidFill>
      </dgm:spPr>
      <dgm:t>
        <a:bodyPr/>
        <a:lstStyle/>
        <a:p>
          <a:pPr rtl="1"/>
          <a:endParaRPr lang="fa-IR" sz="1800" dirty="0">
            <a:solidFill>
              <a:schemeClr val="bg2"/>
            </a:solidFill>
            <a:cs typeface="B Titr" pitchFamily="2" charset="-78"/>
          </a:endParaRPr>
        </a:p>
      </dgm:t>
    </dgm:pt>
    <dgm:pt modelId="{3CAF04E9-84F6-461C-BA5C-A31B673E3C06}" type="parTrans" cxnId="{515EA40A-E2E4-4DC8-AAA9-01F649E51C72}">
      <dgm:prSet/>
      <dgm:spPr/>
      <dgm:t>
        <a:bodyPr/>
        <a:lstStyle/>
        <a:p>
          <a:pPr rtl="1"/>
          <a:endParaRPr lang="fa-IR">
            <a:cs typeface="B Titr" pitchFamily="2" charset="-78"/>
          </a:endParaRPr>
        </a:p>
      </dgm:t>
    </dgm:pt>
    <dgm:pt modelId="{F7BA9CF8-2C8F-428B-B6DE-1B9CB2F99F3A}" type="sibTrans" cxnId="{515EA40A-E2E4-4DC8-AAA9-01F649E51C72}">
      <dgm:prSet/>
      <dgm:spPr/>
      <dgm:t>
        <a:bodyPr/>
        <a:lstStyle/>
        <a:p>
          <a:pPr rtl="1"/>
          <a:endParaRPr lang="fa-IR">
            <a:cs typeface="B Titr" pitchFamily="2" charset="-78"/>
          </a:endParaRPr>
        </a:p>
      </dgm:t>
    </dgm:pt>
    <dgm:pt modelId="{8589E010-87A0-44CA-B01C-935B3A1882DB}">
      <dgm:prSet phldrT="[Text]" custT="1"/>
      <dgm:spPr>
        <a:solidFill>
          <a:srgbClr val="00B0F0"/>
        </a:solidFill>
      </dgm:spPr>
      <dgm:t>
        <a:bodyPr/>
        <a:lstStyle/>
        <a:p>
          <a:pPr rtl="1"/>
          <a:r>
            <a:rPr lang="fa-IR" sz="1800" dirty="0" smtClean="0">
              <a:solidFill>
                <a:schemeClr val="bg2"/>
              </a:solidFill>
              <a:cs typeface="B Titr" pitchFamily="2" charset="-78"/>
            </a:rPr>
            <a:t>خاک رس پس از مخلوط شدن با آب حالت چسبناک و خمیری پیدا می کند.</a:t>
          </a:r>
          <a:endParaRPr lang="fa-IR" sz="1800" dirty="0">
            <a:solidFill>
              <a:schemeClr val="bg2"/>
            </a:solidFill>
            <a:cs typeface="B Titr" pitchFamily="2" charset="-78"/>
          </a:endParaRPr>
        </a:p>
      </dgm:t>
    </dgm:pt>
    <dgm:pt modelId="{194A994C-7666-4F7A-8FF0-30EE455EC9DB}" type="parTrans" cxnId="{F1A6C908-9BE1-45F4-AD15-222E3E90CBD3}">
      <dgm:prSet/>
      <dgm:spPr/>
      <dgm:t>
        <a:bodyPr/>
        <a:lstStyle/>
        <a:p>
          <a:pPr rtl="1"/>
          <a:endParaRPr lang="fa-IR">
            <a:cs typeface="B Titr" pitchFamily="2" charset="-78"/>
          </a:endParaRPr>
        </a:p>
      </dgm:t>
    </dgm:pt>
    <dgm:pt modelId="{8DF7163A-B21F-4ADB-9D4C-35FD16162DEA}" type="sibTrans" cxnId="{F1A6C908-9BE1-45F4-AD15-222E3E90CBD3}">
      <dgm:prSet/>
      <dgm:spPr/>
      <dgm:t>
        <a:bodyPr/>
        <a:lstStyle/>
        <a:p>
          <a:pPr rtl="1"/>
          <a:endParaRPr lang="fa-IR">
            <a:cs typeface="B Titr" pitchFamily="2" charset="-78"/>
          </a:endParaRPr>
        </a:p>
      </dgm:t>
    </dgm:pt>
    <dgm:pt modelId="{91E4F61E-30EA-444A-9F63-ED2BED8FE667}">
      <dgm:prSet custT="1"/>
      <dgm:spPr>
        <a:solidFill>
          <a:srgbClr val="FF0000"/>
        </a:solidFill>
      </dgm:spPr>
      <dgm:t>
        <a:bodyPr/>
        <a:lstStyle/>
        <a:p>
          <a:pPr rtl="1"/>
          <a:endParaRPr lang="fa-IR" sz="1800">
            <a:solidFill>
              <a:schemeClr val="bg2"/>
            </a:solidFill>
            <a:cs typeface="B Titr" pitchFamily="2" charset="-78"/>
          </a:endParaRPr>
        </a:p>
      </dgm:t>
    </dgm:pt>
    <dgm:pt modelId="{2E1F0F45-C1B9-4615-9BC7-140513101A83}" type="parTrans" cxnId="{74CB54AF-711F-4371-A11D-5CA1B4D6436B}">
      <dgm:prSet/>
      <dgm:spPr/>
      <dgm:t>
        <a:bodyPr/>
        <a:lstStyle/>
        <a:p>
          <a:pPr rtl="1"/>
          <a:endParaRPr lang="fa-IR">
            <a:cs typeface="B Titr" pitchFamily="2" charset="-78"/>
          </a:endParaRPr>
        </a:p>
      </dgm:t>
    </dgm:pt>
    <dgm:pt modelId="{DBB83D1C-1929-4BD9-A7D9-F263D0AF4F5A}" type="sibTrans" cxnId="{74CB54AF-711F-4371-A11D-5CA1B4D6436B}">
      <dgm:prSet/>
      <dgm:spPr/>
      <dgm:t>
        <a:bodyPr/>
        <a:lstStyle/>
        <a:p>
          <a:pPr rtl="1"/>
          <a:endParaRPr lang="fa-IR">
            <a:cs typeface="B Titr" pitchFamily="2" charset="-78"/>
          </a:endParaRPr>
        </a:p>
      </dgm:t>
    </dgm:pt>
    <dgm:pt modelId="{F24C2059-7B27-4220-852A-D1B16A21DB51}">
      <dgm:prSet custT="1"/>
      <dgm:spPr>
        <a:solidFill>
          <a:srgbClr val="00B0F0"/>
        </a:solidFill>
      </dgm:spPr>
      <dgm:t>
        <a:bodyPr/>
        <a:lstStyle/>
        <a:p>
          <a:pPr rtl="1"/>
          <a:r>
            <a:rPr lang="fa-IR" sz="1800" dirty="0" smtClean="0">
              <a:solidFill>
                <a:schemeClr val="bg2"/>
              </a:solidFill>
              <a:cs typeface="B Titr" pitchFamily="2" charset="-78"/>
            </a:rPr>
            <a:t>دانه بندی به شکل پولکی باشد.</a:t>
          </a:r>
          <a:endParaRPr lang="fa-IR" sz="1800" dirty="0">
            <a:solidFill>
              <a:schemeClr val="bg2"/>
            </a:solidFill>
            <a:cs typeface="B Titr" pitchFamily="2" charset="-78"/>
          </a:endParaRPr>
        </a:p>
      </dgm:t>
    </dgm:pt>
    <dgm:pt modelId="{705243AD-68DF-4AE3-8C34-AEB40FF3A26A}" type="parTrans" cxnId="{7B549994-7681-4F1C-9639-63C319CF81F8}">
      <dgm:prSet/>
      <dgm:spPr/>
      <dgm:t>
        <a:bodyPr/>
        <a:lstStyle/>
        <a:p>
          <a:pPr rtl="1"/>
          <a:endParaRPr lang="fa-IR"/>
        </a:p>
      </dgm:t>
    </dgm:pt>
    <dgm:pt modelId="{9D1D670C-A4FF-41AE-BB22-0538A1BA60B3}" type="sibTrans" cxnId="{7B549994-7681-4F1C-9639-63C319CF81F8}">
      <dgm:prSet/>
      <dgm:spPr/>
      <dgm:t>
        <a:bodyPr/>
        <a:lstStyle/>
        <a:p>
          <a:pPr rtl="1"/>
          <a:endParaRPr lang="fa-IR"/>
        </a:p>
      </dgm:t>
    </dgm:pt>
    <dgm:pt modelId="{062B08A7-E86A-41EB-B8D2-E919D1AF93D6}">
      <dgm:prSet custT="1"/>
      <dgm:spPr>
        <a:solidFill>
          <a:srgbClr val="00B0F0"/>
        </a:solidFill>
      </dgm:spPr>
      <dgm:t>
        <a:bodyPr/>
        <a:lstStyle/>
        <a:p>
          <a:pPr rtl="1"/>
          <a:r>
            <a:rPr lang="fa-IR" sz="1800" dirty="0" smtClean="0">
              <a:solidFill>
                <a:schemeClr val="bg2"/>
              </a:solidFill>
              <a:cs typeface="B Titr" pitchFamily="2" charset="-78"/>
            </a:rPr>
            <a:t>وزن ویژه فضایی خاک رس از1500 تا 1700کیلو گرم بر متر مکعب.</a:t>
          </a:r>
          <a:endParaRPr lang="fa-IR" sz="1800" dirty="0">
            <a:solidFill>
              <a:schemeClr val="bg2"/>
            </a:solidFill>
            <a:cs typeface="B Titr" pitchFamily="2" charset="-78"/>
          </a:endParaRPr>
        </a:p>
      </dgm:t>
    </dgm:pt>
    <dgm:pt modelId="{3723BD10-7586-4DBF-9B17-9DA051C56B14}" type="parTrans" cxnId="{956F8462-5841-4B3F-9EB7-D614E0B4744B}">
      <dgm:prSet/>
      <dgm:spPr/>
      <dgm:t>
        <a:bodyPr/>
        <a:lstStyle/>
        <a:p>
          <a:pPr rtl="1"/>
          <a:endParaRPr lang="fa-IR"/>
        </a:p>
      </dgm:t>
    </dgm:pt>
    <dgm:pt modelId="{2C1E8800-412F-410F-8DFA-822179B7EFDB}" type="sibTrans" cxnId="{956F8462-5841-4B3F-9EB7-D614E0B4744B}">
      <dgm:prSet/>
      <dgm:spPr/>
      <dgm:t>
        <a:bodyPr/>
        <a:lstStyle/>
        <a:p>
          <a:pPr rtl="1"/>
          <a:endParaRPr lang="fa-IR"/>
        </a:p>
      </dgm:t>
    </dgm:pt>
    <dgm:pt modelId="{AE7257B4-C1E0-4813-A66D-8AF8C66A9D8D}">
      <dgm:prSet custT="1"/>
      <dgm:spPr>
        <a:solidFill>
          <a:srgbClr val="FF0000"/>
        </a:solidFill>
      </dgm:spPr>
      <dgm:t>
        <a:bodyPr/>
        <a:lstStyle/>
        <a:p>
          <a:pPr rtl="1"/>
          <a:endParaRPr lang="fa-IR" sz="1800">
            <a:solidFill>
              <a:schemeClr val="bg2"/>
            </a:solidFill>
            <a:cs typeface="B Titr" pitchFamily="2" charset="-78"/>
          </a:endParaRPr>
        </a:p>
      </dgm:t>
    </dgm:pt>
    <dgm:pt modelId="{F7772356-9851-4FFD-94F7-2CC8A8592047}" type="parTrans" cxnId="{ACCFF2FC-5487-439F-A1B0-792757D0672F}">
      <dgm:prSet/>
      <dgm:spPr/>
      <dgm:t>
        <a:bodyPr/>
        <a:lstStyle/>
        <a:p>
          <a:pPr rtl="1"/>
          <a:endParaRPr lang="fa-IR"/>
        </a:p>
      </dgm:t>
    </dgm:pt>
    <dgm:pt modelId="{A380E2AD-286B-420E-8370-D5C788E830EF}" type="sibTrans" cxnId="{ACCFF2FC-5487-439F-A1B0-792757D0672F}">
      <dgm:prSet/>
      <dgm:spPr/>
      <dgm:t>
        <a:bodyPr/>
        <a:lstStyle/>
        <a:p>
          <a:pPr rtl="1"/>
          <a:endParaRPr lang="fa-IR"/>
        </a:p>
      </dgm:t>
    </dgm:pt>
    <dgm:pt modelId="{D32D6B5A-BDB5-48C7-A76A-E9938BBE6F75}" type="pres">
      <dgm:prSet presAssocID="{3C9B847B-A19C-4ACC-89DB-67A6202571C5}" presName="linearFlow" presStyleCnt="0">
        <dgm:presLayoutVars>
          <dgm:dir val="rev"/>
          <dgm:animLvl val="lvl"/>
          <dgm:resizeHandles val="exact"/>
        </dgm:presLayoutVars>
      </dgm:prSet>
      <dgm:spPr/>
      <dgm:t>
        <a:bodyPr/>
        <a:lstStyle/>
        <a:p>
          <a:pPr rtl="1"/>
          <a:endParaRPr lang="fa-IR"/>
        </a:p>
      </dgm:t>
    </dgm:pt>
    <dgm:pt modelId="{45D609B8-96CF-482E-A08B-3ADC215D8DA4}" type="pres">
      <dgm:prSet presAssocID="{6B952A0D-1945-482F-A0BD-4069EE3F63E3}" presName="composite" presStyleCnt="0"/>
      <dgm:spPr/>
    </dgm:pt>
    <dgm:pt modelId="{8ECEAF4B-947F-489A-A168-EA3FBFAC12CB}" type="pres">
      <dgm:prSet presAssocID="{6B952A0D-1945-482F-A0BD-4069EE3F63E3}" presName="parentText" presStyleLbl="alignNode1" presStyleIdx="0" presStyleCnt="5">
        <dgm:presLayoutVars>
          <dgm:chMax val="1"/>
          <dgm:bulletEnabled val="1"/>
        </dgm:presLayoutVars>
      </dgm:prSet>
      <dgm:spPr/>
      <dgm:t>
        <a:bodyPr/>
        <a:lstStyle/>
        <a:p>
          <a:pPr rtl="1"/>
          <a:endParaRPr lang="fa-IR"/>
        </a:p>
      </dgm:t>
    </dgm:pt>
    <dgm:pt modelId="{5B90125F-D616-480D-B6A3-5791071E17E3}" type="pres">
      <dgm:prSet presAssocID="{6B952A0D-1945-482F-A0BD-4069EE3F63E3}" presName="descendantText" presStyleLbl="alignAcc1" presStyleIdx="0" presStyleCnt="5">
        <dgm:presLayoutVars>
          <dgm:bulletEnabled val="1"/>
        </dgm:presLayoutVars>
      </dgm:prSet>
      <dgm:spPr/>
      <dgm:t>
        <a:bodyPr/>
        <a:lstStyle/>
        <a:p>
          <a:pPr rtl="1"/>
          <a:endParaRPr lang="fa-IR"/>
        </a:p>
      </dgm:t>
    </dgm:pt>
    <dgm:pt modelId="{AC40FFD8-4677-4D1F-B218-5CB17245095A}" type="pres">
      <dgm:prSet presAssocID="{A08CE414-D8F0-4D88-A033-B47A78EBEB7B}" presName="sp" presStyleCnt="0"/>
      <dgm:spPr/>
    </dgm:pt>
    <dgm:pt modelId="{47CE705C-0B1F-4742-9B7B-F3CF5700B6BC}" type="pres">
      <dgm:prSet presAssocID="{A6F10AAF-6620-4979-811E-4BDFE820F8F7}" presName="composite" presStyleCnt="0"/>
      <dgm:spPr/>
    </dgm:pt>
    <dgm:pt modelId="{86ACF0EC-BB12-4BE3-A1EE-869ABEF039E2}" type="pres">
      <dgm:prSet presAssocID="{A6F10AAF-6620-4979-811E-4BDFE820F8F7}" presName="parentText" presStyleLbl="alignNode1" presStyleIdx="1" presStyleCnt="5">
        <dgm:presLayoutVars>
          <dgm:chMax val="1"/>
          <dgm:bulletEnabled val="1"/>
        </dgm:presLayoutVars>
      </dgm:prSet>
      <dgm:spPr/>
      <dgm:t>
        <a:bodyPr/>
        <a:lstStyle/>
        <a:p>
          <a:pPr rtl="1"/>
          <a:endParaRPr lang="fa-IR"/>
        </a:p>
      </dgm:t>
    </dgm:pt>
    <dgm:pt modelId="{CB2103D2-F9BB-4A42-B23E-0804F96167CB}" type="pres">
      <dgm:prSet presAssocID="{A6F10AAF-6620-4979-811E-4BDFE820F8F7}" presName="descendantText" presStyleLbl="alignAcc1" presStyleIdx="1" presStyleCnt="5">
        <dgm:presLayoutVars>
          <dgm:bulletEnabled val="1"/>
        </dgm:presLayoutVars>
      </dgm:prSet>
      <dgm:spPr/>
      <dgm:t>
        <a:bodyPr/>
        <a:lstStyle/>
        <a:p>
          <a:pPr rtl="1"/>
          <a:endParaRPr lang="fa-IR"/>
        </a:p>
      </dgm:t>
    </dgm:pt>
    <dgm:pt modelId="{D7E1F98A-5509-46AA-908B-49E6AB8B999C}" type="pres">
      <dgm:prSet presAssocID="{840A47FC-1E81-41B2-AA1F-F0545F01667F}" presName="sp" presStyleCnt="0"/>
      <dgm:spPr/>
    </dgm:pt>
    <dgm:pt modelId="{DDACE7E2-811C-4062-800D-3A73F83C49C0}" type="pres">
      <dgm:prSet presAssocID="{91E4F61E-30EA-444A-9F63-ED2BED8FE667}" presName="composite" presStyleCnt="0"/>
      <dgm:spPr/>
    </dgm:pt>
    <dgm:pt modelId="{5ABAF94F-E873-4CF5-AC3C-86E8799B7805}" type="pres">
      <dgm:prSet presAssocID="{91E4F61E-30EA-444A-9F63-ED2BED8FE667}" presName="parentText" presStyleLbl="alignNode1" presStyleIdx="2" presStyleCnt="5">
        <dgm:presLayoutVars>
          <dgm:chMax val="1"/>
          <dgm:bulletEnabled val="1"/>
        </dgm:presLayoutVars>
      </dgm:prSet>
      <dgm:spPr/>
      <dgm:t>
        <a:bodyPr/>
        <a:lstStyle/>
        <a:p>
          <a:pPr rtl="1"/>
          <a:endParaRPr lang="fa-IR"/>
        </a:p>
      </dgm:t>
    </dgm:pt>
    <dgm:pt modelId="{80AC93C0-A5C5-4880-A79F-82C1EBC4CF82}" type="pres">
      <dgm:prSet presAssocID="{91E4F61E-30EA-444A-9F63-ED2BED8FE667}" presName="descendantText" presStyleLbl="alignAcc1" presStyleIdx="2" presStyleCnt="5">
        <dgm:presLayoutVars>
          <dgm:bulletEnabled val="1"/>
        </dgm:presLayoutVars>
      </dgm:prSet>
      <dgm:spPr/>
      <dgm:t>
        <a:bodyPr/>
        <a:lstStyle/>
        <a:p>
          <a:pPr rtl="1"/>
          <a:endParaRPr lang="fa-IR"/>
        </a:p>
      </dgm:t>
    </dgm:pt>
    <dgm:pt modelId="{BB2B5C28-7CD4-4EC9-960A-219DC073EA70}" type="pres">
      <dgm:prSet presAssocID="{DBB83D1C-1929-4BD9-A7D9-F263D0AF4F5A}" presName="sp" presStyleCnt="0"/>
      <dgm:spPr/>
    </dgm:pt>
    <dgm:pt modelId="{18D1D02F-398B-4E58-8ECC-55CFBA4B5BAA}" type="pres">
      <dgm:prSet presAssocID="{AE7257B4-C1E0-4813-A66D-8AF8C66A9D8D}" presName="composite" presStyleCnt="0"/>
      <dgm:spPr/>
    </dgm:pt>
    <dgm:pt modelId="{A0BD1215-A28F-42E4-9661-51A6DC28B691}" type="pres">
      <dgm:prSet presAssocID="{AE7257B4-C1E0-4813-A66D-8AF8C66A9D8D}" presName="parentText" presStyleLbl="alignNode1" presStyleIdx="3" presStyleCnt="5">
        <dgm:presLayoutVars>
          <dgm:chMax val="1"/>
          <dgm:bulletEnabled val="1"/>
        </dgm:presLayoutVars>
      </dgm:prSet>
      <dgm:spPr/>
      <dgm:t>
        <a:bodyPr/>
        <a:lstStyle/>
        <a:p>
          <a:pPr rtl="1"/>
          <a:endParaRPr lang="fa-IR"/>
        </a:p>
      </dgm:t>
    </dgm:pt>
    <dgm:pt modelId="{1041635E-B599-435B-A1E5-ADA03001DF8C}" type="pres">
      <dgm:prSet presAssocID="{AE7257B4-C1E0-4813-A66D-8AF8C66A9D8D}" presName="descendantText" presStyleLbl="alignAcc1" presStyleIdx="3" presStyleCnt="5">
        <dgm:presLayoutVars>
          <dgm:bulletEnabled val="1"/>
        </dgm:presLayoutVars>
      </dgm:prSet>
      <dgm:spPr/>
      <dgm:t>
        <a:bodyPr/>
        <a:lstStyle/>
        <a:p>
          <a:pPr rtl="1"/>
          <a:endParaRPr lang="fa-IR"/>
        </a:p>
      </dgm:t>
    </dgm:pt>
    <dgm:pt modelId="{6916EAD2-3024-498C-8F3A-075299B98574}" type="pres">
      <dgm:prSet presAssocID="{A380E2AD-286B-420E-8370-D5C788E830EF}" presName="sp" presStyleCnt="0"/>
      <dgm:spPr/>
    </dgm:pt>
    <dgm:pt modelId="{7A339EDD-D51C-4E36-86FF-58E252AC7817}" type="pres">
      <dgm:prSet presAssocID="{2484AF5A-A6C8-45ED-9E77-6073A655E802}" presName="composite" presStyleCnt="0"/>
      <dgm:spPr/>
    </dgm:pt>
    <dgm:pt modelId="{6A01C10B-88A7-478D-8F37-4D12B14BDE66}" type="pres">
      <dgm:prSet presAssocID="{2484AF5A-A6C8-45ED-9E77-6073A655E802}" presName="parentText" presStyleLbl="alignNode1" presStyleIdx="4" presStyleCnt="5">
        <dgm:presLayoutVars>
          <dgm:chMax val="1"/>
          <dgm:bulletEnabled val="1"/>
        </dgm:presLayoutVars>
      </dgm:prSet>
      <dgm:spPr/>
      <dgm:t>
        <a:bodyPr/>
        <a:lstStyle/>
        <a:p>
          <a:pPr rtl="1"/>
          <a:endParaRPr lang="fa-IR"/>
        </a:p>
      </dgm:t>
    </dgm:pt>
    <dgm:pt modelId="{5A5AF9AE-4B41-42B7-89D8-E4BEE5116989}" type="pres">
      <dgm:prSet presAssocID="{2484AF5A-A6C8-45ED-9E77-6073A655E802}" presName="descendantText" presStyleLbl="alignAcc1" presStyleIdx="4" presStyleCnt="5">
        <dgm:presLayoutVars>
          <dgm:bulletEnabled val="1"/>
        </dgm:presLayoutVars>
      </dgm:prSet>
      <dgm:spPr/>
      <dgm:t>
        <a:bodyPr/>
        <a:lstStyle/>
        <a:p>
          <a:pPr rtl="1"/>
          <a:endParaRPr lang="fa-IR"/>
        </a:p>
      </dgm:t>
    </dgm:pt>
  </dgm:ptLst>
  <dgm:cxnLst>
    <dgm:cxn modelId="{F995396A-8C1A-47F2-803B-35C4EC173CDA}" type="presOf" srcId="{3C9B847B-A19C-4ACC-89DB-67A6202571C5}" destId="{D32D6B5A-BDB5-48C7-A76A-E9938BBE6F75}" srcOrd="0" destOrd="0" presId="urn:microsoft.com/office/officeart/2005/8/layout/chevron2"/>
    <dgm:cxn modelId="{508E91FE-ACA0-4DE0-8303-9D8B9D3FFB58}" type="presOf" srcId="{F24C2059-7B27-4220-852A-D1B16A21DB51}" destId="{80AC93C0-A5C5-4880-A79F-82C1EBC4CF82}" srcOrd="0" destOrd="0" presId="urn:microsoft.com/office/officeart/2005/8/layout/chevron2"/>
    <dgm:cxn modelId="{515EA40A-E2E4-4DC8-AAA9-01F649E51C72}" srcId="{3C9B847B-A19C-4ACC-89DB-67A6202571C5}" destId="{2484AF5A-A6C8-45ED-9E77-6073A655E802}" srcOrd="4" destOrd="0" parTransId="{3CAF04E9-84F6-461C-BA5C-A31B673E3C06}" sibTransId="{F7BA9CF8-2C8F-428B-B6DE-1B9CB2F99F3A}"/>
    <dgm:cxn modelId="{74CB54AF-711F-4371-A11D-5CA1B4D6436B}" srcId="{3C9B847B-A19C-4ACC-89DB-67A6202571C5}" destId="{91E4F61E-30EA-444A-9F63-ED2BED8FE667}" srcOrd="2" destOrd="0" parTransId="{2E1F0F45-C1B9-4615-9BC7-140513101A83}" sibTransId="{DBB83D1C-1929-4BD9-A7D9-F263D0AF4F5A}"/>
    <dgm:cxn modelId="{D7B58418-F399-47C8-83FC-928C2EB408E7}" type="presOf" srcId="{A6F10AAF-6620-4979-811E-4BDFE820F8F7}" destId="{86ACF0EC-BB12-4BE3-A1EE-869ABEF039E2}" srcOrd="0" destOrd="0" presId="urn:microsoft.com/office/officeart/2005/8/layout/chevron2"/>
    <dgm:cxn modelId="{F1A6C908-9BE1-45F4-AD15-222E3E90CBD3}" srcId="{2484AF5A-A6C8-45ED-9E77-6073A655E802}" destId="{8589E010-87A0-44CA-B01C-935B3A1882DB}" srcOrd="0" destOrd="0" parTransId="{194A994C-7666-4F7A-8FF0-30EE455EC9DB}" sibTransId="{8DF7163A-B21F-4ADB-9D4C-35FD16162DEA}"/>
    <dgm:cxn modelId="{ACCFF2FC-5487-439F-A1B0-792757D0672F}" srcId="{3C9B847B-A19C-4ACC-89DB-67A6202571C5}" destId="{AE7257B4-C1E0-4813-A66D-8AF8C66A9D8D}" srcOrd="3" destOrd="0" parTransId="{F7772356-9851-4FFD-94F7-2CC8A8592047}" sibTransId="{A380E2AD-286B-420E-8370-D5C788E830EF}"/>
    <dgm:cxn modelId="{D381660E-7EAF-470E-B22E-06C9545BAA7A}" srcId="{3C9B847B-A19C-4ACC-89DB-67A6202571C5}" destId="{A6F10AAF-6620-4979-811E-4BDFE820F8F7}" srcOrd="1" destOrd="0" parTransId="{C42749BD-DDE6-44E6-AF86-D71D5D772E69}" sibTransId="{840A47FC-1E81-41B2-AA1F-F0545F01667F}"/>
    <dgm:cxn modelId="{A2F91ADE-094D-48DB-8E73-47A1D4736CBA}" type="presOf" srcId="{AE7257B4-C1E0-4813-A66D-8AF8C66A9D8D}" destId="{A0BD1215-A28F-42E4-9661-51A6DC28B691}" srcOrd="0" destOrd="0" presId="urn:microsoft.com/office/officeart/2005/8/layout/chevron2"/>
    <dgm:cxn modelId="{6F985A3C-AE20-4F86-8E51-5B4C3430B81B}" type="presOf" srcId="{062B08A7-E86A-41EB-B8D2-E919D1AF93D6}" destId="{1041635E-B599-435B-A1E5-ADA03001DF8C}" srcOrd="0" destOrd="0" presId="urn:microsoft.com/office/officeart/2005/8/layout/chevron2"/>
    <dgm:cxn modelId="{956F8462-5841-4B3F-9EB7-D614E0B4744B}" srcId="{AE7257B4-C1E0-4813-A66D-8AF8C66A9D8D}" destId="{062B08A7-E86A-41EB-B8D2-E919D1AF93D6}" srcOrd="0" destOrd="0" parTransId="{3723BD10-7586-4DBF-9B17-9DA051C56B14}" sibTransId="{2C1E8800-412F-410F-8DFA-822179B7EFDB}"/>
    <dgm:cxn modelId="{7AFE77B3-CDB2-47A6-AFE9-35F8B191B856}" type="presOf" srcId="{8589E010-87A0-44CA-B01C-935B3A1882DB}" destId="{5A5AF9AE-4B41-42B7-89D8-E4BEE5116989}" srcOrd="0" destOrd="0" presId="urn:microsoft.com/office/officeart/2005/8/layout/chevron2"/>
    <dgm:cxn modelId="{FC630969-6911-4C33-9BA7-FA85D73A76C8}" type="presOf" srcId="{2484AF5A-A6C8-45ED-9E77-6073A655E802}" destId="{6A01C10B-88A7-478D-8F37-4D12B14BDE66}" srcOrd="0" destOrd="0" presId="urn:microsoft.com/office/officeart/2005/8/layout/chevron2"/>
    <dgm:cxn modelId="{C1B2BF67-AE8B-40D3-BE69-3EB9E23EE9C1}" srcId="{A6F10AAF-6620-4979-811E-4BDFE820F8F7}" destId="{EED45F31-A45F-4A00-8158-4AE0071E0924}" srcOrd="0" destOrd="0" parTransId="{301A1307-D0AF-4339-BE31-88FAE6B84ADA}" sibTransId="{5E88E40C-3139-488C-83A1-CD5DA92CB0A2}"/>
    <dgm:cxn modelId="{924075CC-7DAE-47EC-9521-693B7D59E5A4}" srcId="{3C9B847B-A19C-4ACC-89DB-67A6202571C5}" destId="{6B952A0D-1945-482F-A0BD-4069EE3F63E3}" srcOrd="0" destOrd="0" parTransId="{003A1D64-6C39-435D-AAFE-4BE0AAB17296}" sibTransId="{A08CE414-D8F0-4D88-A033-B47A78EBEB7B}"/>
    <dgm:cxn modelId="{F5F8DAA2-9772-41B1-A225-CB0620C11A94}" type="presOf" srcId="{91E4F61E-30EA-444A-9F63-ED2BED8FE667}" destId="{5ABAF94F-E873-4CF5-AC3C-86E8799B7805}" srcOrd="0" destOrd="0" presId="urn:microsoft.com/office/officeart/2005/8/layout/chevron2"/>
    <dgm:cxn modelId="{DCE7E355-E3B3-4539-82EF-FFB910B1C75D}" type="presOf" srcId="{EED45F31-A45F-4A00-8158-4AE0071E0924}" destId="{CB2103D2-F9BB-4A42-B23E-0804F96167CB}" srcOrd="0" destOrd="0" presId="urn:microsoft.com/office/officeart/2005/8/layout/chevron2"/>
    <dgm:cxn modelId="{E6A05E76-7587-4D0F-9DCE-065B332FA6A1}" type="presOf" srcId="{AAB30B1A-A071-4105-9F4B-F096AF6E063B}" destId="{5B90125F-D616-480D-B6A3-5791071E17E3}" srcOrd="0" destOrd="0" presId="urn:microsoft.com/office/officeart/2005/8/layout/chevron2"/>
    <dgm:cxn modelId="{7B549994-7681-4F1C-9639-63C319CF81F8}" srcId="{91E4F61E-30EA-444A-9F63-ED2BED8FE667}" destId="{F24C2059-7B27-4220-852A-D1B16A21DB51}" srcOrd="0" destOrd="0" parTransId="{705243AD-68DF-4AE3-8C34-AEB40FF3A26A}" sibTransId="{9D1D670C-A4FF-41AE-BB22-0538A1BA60B3}"/>
    <dgm:cxn modelId="{FE4D2C08-72D3-40CF-A6D4-9AF6D76D160B}" type="presOf" srcId="{6B952A0D-1945-482F-A0BD-4069EE3F63E3}" destId="{8ECEAF4B-947F-489A-A168-EA3FBFAC12CB}" srcOrd="0" destOrd="0" presId="urn:microsoft.com/office/officeart/2005/8/layout/chevron2"/>
    <dgm:cxn modelId="{D5E46155-4382-4B66-9DB5-3CA9D51C0190}" srcId="{6B952A0D-1945-482F-A0BD-4069EE3F63E3}" destId="{AAB30B1A-A071-4105-9F4B-F096AF6E063B}" srcOrd="0" destOrd="0" parTransId="{606F2363-F71D-4255-97B2-58BC841A9B2D}" sibTransId="{CA0F91D1-D210-470A-AA01-8C8F34F06474}"/>
    <dgm:cxn modelId="{81B0EBF9-1661-4B78-8E6A-E1343D939DD3}" type="presParOf" srcId="{D32D6B5A-BDB5-48C7-A76A-E9938BBE6F75}" destId="{45D609B8-96CF-482E-A08B-3ADC215D8DA4}" srcOrd="0" destOrd="0" presId="urn:microsoft.com/office/officeart/2005/8/layout/chevron2"/>
    <dgm:cxn modelId="{C4D7C521-DD4D-4BC2-9AA3-268151122CF0}" type="presParOf" srcId="{45D609B8-96CF-482E-A08B-3ADC215D8DA4}" destId="{8ECEAF4B-947F-489A-A168-EA3FBFAC12CB}" srcOrd="0" destOrd="0" presId="urn:microsoft.com/office/officeart/2005/8/layout/chevron2"/>
    <dgm:cxn modelId="{2A59EDBD-0AC1-498C-A13E-B4BA44D32172}" type="presParOf" srcId="{45D609B8-96CF-482E-A08B-3ADC215D8DA4}" destId="{5B90125F-D616-480D-B6A3-5791071E17E3}" srcOrd="1" destOrd="0" presId="urn:microsoft.com/office/officeart/2005/8/layout/chevron2"/>
    <dgm:cxn modelId="{D0C31D79-6A8D-4BDF-8F9F-94C09BB7350F}" type="presParOf" srcId="{D32D6B5A-BDB5-48C7-A76A-E9938BBE6F75}" destId="{AC40FFD8-4677-4D1F-B218-5CB17245095A}" srcOrd="1" destOrd="0" presId="urn:microsoft.com/office/officeart/2005/8/layout/chevron2"/>
    <dgm:cxn modelId="{BAACAA7D-3E93-4AC8-A304-2FE050D96E89}" type="presParOf" srcId="{D32D6B5A-BDB5-48C7-A76A-E9938BBE6F75}" destId="{47CE705C-0B1F-4742-9B7B-F3CF5700B6BC}" srcOrd="2" destOrd="0" presId="urn:microsoft.com/office/officeart/2005/8/layout/chevron2"/>
    <dgm:cxn modelId="{A5C32E3B-473A-4299-9FCD-3E65A1DCEA4C}" type="presParOf" srcId="{47CE705C-0B1F-4742-9B7B-F3CF5700B6BC}" destId="{86ACF0EC-BB12-4BE3-A1EE-869ABEF039E2}" srcOrd="0" destOrd="0" presId="urn:microsoft.com/office/officeart/2005/8/layout/chevron2"/>
    <dgm:cxn modelId="{BE54D468-AD41-49E4-B6B8-A8CCC152BA6F}" type="presParOf" srcId="{47CE705C-0B1F-4742-9B7B-F3CF5700B6BC}" destId="{CB2103D2-F9BB-4A42-B23E-0804F96167CB}" srcOrd="1" destOrd="0" presId="urn:microsoft.com/office/officeart/2005/8/layout/chevron2"/>
    <dgm:cxn modelId="{30FA9BB7-7EC4-4C1A-A608-C0D0F24BC5AF}" type="presParOf" srcId="{D32D6B5A-BDB5-48C7-A76A-E9938BBE6F75}" destId="{D7E1F98A-5509-46AA-908B-49E6AB8B999C}" srcOrd="3" destOrd="0" presId="urn:microsoft.com/office/officeart/2005/8/layout/chevron2"/>
    <dgm:cxn modelId="{FCA92DAA-309D-4F1C-B4CA-5734FCD5FDDA}" type="presParOf" srcId="{D32D6B5A-BDB5-48C7-A76A-E9938BBE6F75}" destId="{DDACE7E2-811C-4062-800D-3A73F83C49C0}" srcOrd="4" destOrd="0" presId="urn:microsoft.com/office/officeart/2005/8/layout/chevron2"/>
    <dgm:cxn modelId="{382451AB-F8C3-4334-99C2-AC6B15A9624B}" type="presParOf" srcId="{DDACE7E2-811C-4062-800D-3A73F83C49C0}" destId="{5ABAF94F-E873-4CF5-AC3C-86E8799B7805}" srcOrd="0" destOrd="0" presId="urn:microsoft.com/office/officeart/2005/8/layout/chevron2"/>
    <dgm:cxn modelId="{8E8CF863-3A42-4E4A-9D6D-E18F89D81F06}" type="presParOf" srcId="{DDACE7E2-811C-4062-800D-3A73F83C49C0}" destId="{80AC93C0-A5C5-4880-A79F-82C1EBC4CF82}" srcOrd="1" destOrd="0" presId="urn:microsoft.com/office/officeart/2005/8/layout/chevron2"/>
    <dgm:cxn modelId="{140BCCC2-4B0B-4325-A9ED-6798120467C3}" type="presParOf" srcId="{D32D6B5A-BDB5-48C7-A76A-E9938BBE6F75}" destId="{BB2B5C28-7CD4-4EC9-960A-219DC073EA70}" srcOrd="5" destOrd="0" presId="urn:microsoft.com/office/officeart/2005/8/layout/chevron2"/>
    <dgm:cxn modelId="{3239BB37-C998-475E-8B6C-C8A8DE5CE4FE}" type="presParOf" srcId="{D32D6B5A-BDB5-48C7-A76A-E9938BBE6F75}" destId="{18D1D02F-398B-4E58-8ECC-55CFBA4B5BAA}" srcOrd="6" destOrd="0" presId="urn:microsoft.com/office/officeart/2005/8/layout/chevron2"/>
    <dgm:cxn modelId="{FB9FE289-CC2C-4FA4-827C-F4CC68DDE1CB}" type="presParOf" srcId="{18D1D02F-398B-4E58-8ECC-55CFBA4B5BAA}" destId="{A0BD1215-A28F-42E4-9661-51A6DC28B691}" srcOrd="0" destOrd="0" presId="urn:microsoft.com/office/officeart/2005/8/layout/chevron2"/>
    <dgm:cxn modelId="{D3B58A89-09B8-4915-B3D4-2C9576F240BD}" type="presParOf" srcId="{18D1D02F-398B-4E58-8ECC-55CFBA4B5BAA}" destId="{1041635E-B599-435B-A1E5-ADA03001DF8C}" srcOrd="1" destOrd="0" presId="urn:microsoft.com/office/officeart/2005/8/layout/chevron2"/>
    <dgm:cxn modelId="{5E614107-5897-4D81-91FA-36B5B98D4710}" type="presParOf" srcId="{D32D6B5A-BDB5-48C7-A76A-E9938BBE6F75}" destId="{6916EAD2-3024-498C-8F3A-075299B98574}" srcOrd="7" destOrd="0" presId="urn:microsoft.com/office/officeart/2005/8/layout/chevron2"/>
    <dgm:cxn modelId="{74CEE5E9-8D58-4257-AD42-B35AB39A6D95}" type="presParOf" srcId="{D32D6B5A-BDB5-48C7-A76A-E9938BBE6F75}" destId="{7A339EDD-D51C-4E36-86FF-58E252AC7817}" srcOrd="8" destOrd="0" presId="urn:microsoft.com/office/officeart/2005/8/layout/chevron2"/>
    <dgm:cxn modelId="{56605743-775E-4B8D-B9E8-AA7506A984A0}" type="presParOf" srcId="{7A339EDD-D51C-4E36-86FF-58E252AC7817}" destId="{6A01C10B-88A7-478D-8F37-4D12B14BDE66}" srcOrd="0" destOrd="0" presId="urn:microsoft.com/office/officeart/2005/8/layout/chevron2"/>
    <dgm:cxn modelId="{3222AD01-D726-4A2E-9B26-2EA80E9DDA3F}" type="presParOf" srcId="{7A339EDD-D51C-4E36-86FF-58E252AC7817}" destId="{5A5AF9AE-4B41-42B7-89D8-E4BEE5116989}" srcOrd="1" destOrd="0" presId="urn:microsoft.com/office/officeart/2005/8/layout/chevron2"/>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A17A4D5-706E-4E13-9FC2-77AB725476DB}">
      <dsp:nvSpPr>
        <dsp:cNvPr id="0" name=""/>
        <dsp:cNvSpPr/>
      </dsp:nvSpPr>
      <dsp:spPr>
        <a:xfrm rot="10800000">
          <a:off x="2310288" y="135255"/>
          <a:ext cx="2562225" cy="1024890"/>
        </a:xfrm>
        <a:prstGeom prst="chevron">
          <a:avLst/>
        </a:prstGeom>
        <a:solidFill>
          <a:srgbClr val="FF0000"/>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tx1"/>
              </a:solidFill>
              <a:cs typeface="B Titr" pitchFamily="2" charset="-78"/>
            </a:rPr>
            <a:t>مدت زمان مجاز استفاده از ملات</a:t>
          </a:r>
          <a:endParaRPr lang="fa-IR" sz="2000" kern="1200" dirty="0">
            <a:solidFill>
              <a:schemeClr val="tx1"/>
            </a:solidFill>
            <a:cs typeface="B Titr" pitchFamily="2" charset="-78"/>
          </a:endParaRPr>
        </a:p>
      </dsp:txBody>
      <dsp:txXfrm rot="10800000">
        <a:off x="2310288" y="135255"/>
        <a:ext cx="2562225" cy="1024890"/>
      </dsp:txXfrm>
    </dsp:sp>
    <dsp:sp modelId="{490B35D4-B88A-4F8D-A5A2-B218855F070C}">
      <dsp:nvSpPr>
        <dsp:cNvPr id="0" name=""/>
        <dsp:cNvSpPr/>
      </dsp:nvSpPr>
      <dsp:spPr>
        <a:xfrm rot="10800000">
          <a:off x="4286" y="135255"/>
          <a:ext cx="2562225" cy="1024890"/>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accent1">
                  <a:lumMod val="75000"/>
                </a:schemeClr>
              </a:solidFill>
              <a:cs typeface="B Titr" pitchFamily="2" charset="-78"/>
            </a:rPr>
            <a:t>2/5 ساعت</a:t>
          </a:r>
          <a:endParaRPr lang="fa-IR" sz="2000" kern="1200" dirty="0">
            <a:solidFill>
              <a:schemeClr val="accent1">
                <a:lumMod val="75000"/>
              </a:schemeClr>
            </a:solidFill>
            <a:cs typeface="B Titr" pitchFamily="2" charset="-78"/>
          </a:endParaRPr>
        </a:p>
      </dsp:txBody>
      <dsp:txXfrm rot="10800000">
        <a:off x="4286" y="135255"/>
        <a:ext cx="2562225" cy="102489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7FE4C9-AAC9-4319-855A-FD52BFF79290}">
      <dsp:nvSpPr>
        <dsp:cNvPr id="0" name=""/>
        <dsp:cNvSpPr/>
      </dsp:nvSpPr>
      <dsp:spPr>
        <a:xfrm>
          <a:off x="9548303" y="2577335"/>
          <a:ext cx="1327439" cy="663719"/>
        </a:xfrm>
        <a:prstGeom prst="roundRect">
          <a:avLst>
            <a:gd name="adj" fmla="val 10000"/>
          </a:avLst>
        </a:prstGeom>
        <a:solidFill>
          <a:srgbClr val="00B0F0"/>
        </a:solidFill>
        <a:ln w="381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solidFill>
                <a:srgbClr val="FF0000"/>
              </a:solidFill>
              <a:cs typeface="B Titr" pitchFamily="2" charset="-78"/>
            </a:rPr>
            <a:t>تقسیم بندی </a:t>
          </a:r>
          <a:r>
            <a:rPr lang="fa-IR" sz="1600" kern="1200" dirty="0" smtClean="0">
              <a:solidFill>
                <a:srgbClr val="FF0000"/>
              </a:solidFill>
              <a:cs typeface="B Titr" pitchFamily="2" charset="-78"/>
            </a:rPr>
            <a:t>ملاتها</a:t>
          </a:r>
          <a:endParaRPr lang="fa-IR" sz="1400" kern="1200" dirty="0">
            <a:solidFill>
              <a:srgbClr val="FF0000"/>
            </a:solidFill>
            <a:cs typeface="B Titr" pitchFamily="2" charset="-78"/>
          </a:endParaRPr>
        </a:p>
      </dsp:txBody>
      <dsp:txXfrm>
        <a:off x="9548303" y="2577335"/>
        <a:ext cx="1327439" cy="663719"/>
      </dsp:txXfrm>
    </dsp:sp>
    <dsp:sp modelId="{F8A94E51-245B-4868-BCED-2AE382C79F73}">
      <dsp:nvSpPr>
        <dsp:cNvPr id="0" name=""/>
        <dsp:cNvSpPr/>
      </dsp:nvSpPr>
      <dsp:spPr>
        <a:xfrm rot="14999077">
          <a:off x="8507152" y="2170175"/>
          <a:ext cx="1551325" cy="20414"/>
        </a:xfrm>
        <a:custGeom>
          <a:avLst/>
          <a:gdLst/>
          <a:ahLst/>
          <a:cxnLst/>
          <a:rect l="0" t="0" r="0" b="0"/>
          <a:pathLst>
            <a:path>
              <a:moveTo>
                <a:pt x="0" y="10207"/>
              </a:moveTo>
              <a:lnTo>
                <a:pt x="1551325" y="10207"/>
              </a:lnTo>
            </a:path>
          </a:pathLst>
        </a:custGeom>
        <a:noFill/>
        <a:ln w="57150" cap="flat" cmpd="sng" algn="ctr">
          <a:solidFill>
            <a:srgbClr val="FF0000"/>
          </a:solidFill>
          <a:prstDash val="solid"/>
          <a:headEnd type="none" w="med" len="med"/>
          <a:tailEnd type="triangl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fa-IR" sz="1400" kern="1200">
            <a:solidFill>
              <a:srgbClr val="FF0000"/>
            </a:solidFill>
            <a:cs typeface="B Titr" pitchFamily="2" charset="-78"/>
          </a:endParaRPr>
        </a:p>
      </dsp:txBody>
      <dsp:txXfrm rot="14999077">
        <a:off x="9244032" y="2141599"/>
        <a:ext cx="77566" cy="77566"/>
      </dsp:txXfrm>
    </dsp:sp>
    <dsp:sp modelId="{CB8F919D-BDC4-493B-A44B-CA83B68AE3A9}">
      <dsp:nvSpPr>
        <dsp:cNvPr id="0" name=""/>
        <dsp:cNvSpPr/>
      </dsp:nvSpPr>
      <dsp:spPr>
        <a:xfrm>
          <a:off x="7689887" y="1119709"/>
          <a:ext cx="1327439" cy="663719"/>
        </a:xfrm>
        <a:prstGeom prst="roundRect">
          <a:avLst>
            <a:gd name="adj" fmla="val 10000"/>
          </a:avLst>
        </a:prstGeom>
        <a:solidFill>
          <a:srgbClr val="00B0F0"/>
        </a:solidFill>
        <a:ln w="381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fa-IR" sz="2000" kern="1200" dirty="0" smtClean="0">
              <a:solidFill>
                <a:srgbClr val="FFFF00"/>
              </a:solidFill>
              <a:cs typeface="B Titr" pitchFamily="2" charset="-78"/>
            </a:rPr>
            <a:t>دسته اول</a:t>
          </a:r>
          <a:endParaRPr lang="fa-IR" sz="2000" kern="1200" dirty="0">
            <a:solidFill>
              <a:srgbClr val="FFFF00"/>
            </a:solidFill>
            <a:cs typeface="B Titr" pitchFamily="2" charset="-78"/>
          </a:endParaRPr>
        </a:p>
      </dsp:txBody>
      <dsp:txXfrm>
        <a:off x="7689887" y="1119709"/>
        <a:ext cx="1327439" cy="663719"/>
      </dsp:txXfrm>
    </dsp:sp>
    <dsp:sp modelId="{04A6684D-3881-4A3C-972D-E155DD9102DF}">
      <dsp:nvSpPr>
        <dsp:cNvPr id="0" name=""/>
        <dsp:cNvSpPr/>
      </dsp:nvSpPr>
      <dsp:spPr>
        <a:xfrm rot="13934349">
          <a:off x="6990855" y="1098614"/>
          <a:ext cx="867087" cy="20414"/>
        </a:xfrm>
        <a:custGeom>
          <a:avLst/>
          <a:gdLst/>
          <a:ahLst/>
          <a:cxnLst/>
          <a:rect l="0" t="0" r="0" b="0"/>
          <a:pathLst>
            <a:path>
              <a:moveTo>
                <a:pt x="0" y="10207"/>
              </a:moveTo>
              <a:lnTo>
                <a:pt x="867087" y="10207"/>
              </a:lnTo>
            </a:path>
          </a:pathLst>
        </a:custGeom>
        <a:noFill/>
        <a:ln w="57150" cap="flat" cmpd="sng" algn="ctr">
          <a:solidFill>
            <a:srgbClr val="FF0000"/>
          </a:solidFill>
          <a:prstDash val="solid"/>
          <a:headEnd type="none" w="med" len="med"/>
          <a:tailEnd type="triangl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fa-IR" sz="1400" kern="1200">
            <a:solidFill>
              <a:srgbClr val="FF0000"/>
            </a:solidFill>
          </a:endParaRPr>
        </a:p>
      </dsp:txBody>
      <dsp:txXfrm rot="13934349">
        <a:off x="7402722" y="1087144"/>
        <a:ext cx="43354" cy="43354"/>
      </dsp:txXfrm>
    </dsp:sp>
    <dsp:sp modelId="{628771C5-BBD2-40E2-ABB5-BED2380C2FE1}">
      <dsp:nvSpPr>
        <dsp:cNvPr id="0" name=""/>
        <dsp:cNvSpPr/>
      </dsp:nvSpPr>
      <dsp:spPr>
        <a:xfrm>
          <a:off x="5831471" y="434213"/>
          <a:ext cx="1327439" cy="663719"/>
        </a:xfrm>
        <a:prstGeom prst="roundRect">
          <a:avLst>
            <a:gd name="adj" fmla="val 10000"/>
          </a:avLst>
        </a:prstGeom>
        <a:solidFill>
          <a:srgbClr val="00B0F0"/>
        </a:solidFill>
        <a:ln w="381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fa-IR" sz="2400" kern="1200" dirty="0" smtClean="0">
              <a:solidFill>
                <a:srgbClr val="990000"/>
              </a:solidFill>
              <a:cs typeface="B Titr" pitchFamily="2" charset="-78"/>
            </a:rPr>
            <a:t>هوازدهی </a:t>
          </a:r>
          <a:endParaRPr lang="fa-IR" sz="2400" kern="1200" dirty="0">
            <a:solidFill>
              <a:srgbClr val="990000"/>
            </a:solidFill>
          </a:endParaRPr>
        </a:p>
      </dsp:txBody>
      <dsp:txXfrm>
        <a:off x="5831471" y="434213"/>
        <a:ext cx="1327439" cy="663719"/>
      </dsp:txXfrm>
    </dsp:sp>
    <dsp:sp modelId="{8B375ADD-A6E8-4FF9-B1E1-334D3D05E945}">
      <dsp:nvSpPr>
        <dsp:cNvPr id="0" name=""/>
        <dsp:cNvSpPr/>
      </dsp:nvSpPr>
      <dsp:spPr>
        <a:xfrm rot="10800000">
          <a:off x="5300495" y="755865"/>
          <a:ext cx="530975" cy="20414"/>
        </a:xfrm>
        <a:custGeom>
          <a:avLst/>
          <a:gdLst/>
          <a:ahLst/>
          <a:cxnLst/>
          <a:rect l="0" t="0" r="0" b="0"/>
          <a:pathLst>
            <a:path>
              <a:moveTo>
                <a:pt x="0" y="10207"/>
              </a:moveTo>
              <a:lnTo>
                <a:pt x="530975" y="10207"/>
              </a:lnTo>
            </a:path>
          </a:pathLst>
        </a:custGeom>
        <a:noFill/>
        <a:ln w="57150" cap="flat" cmpd="sng" algn="ctr">
          <a:solidFill>
            <a:srgbClr val="FF0000"/>
          </a:solidFill>
          <a:prstDash val="solid"/>
          <a:headEnd type="none" w="med" len="med"/>
          <a:tailEnd type="triangl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fa-IR" sz="1400" kern="1200">
            <a:solidFill>
              <a:srgbClr val="FF0000"/>
            </a:solidFill>
            <a:cs typeface="B Titr" pitchFamily="2" charset="-78"/>
          </a:endParaRPr>
        </a:p>
      </dsp:txBody>
      <dsp:txXfrm rot="10800000">
        <a:off x="5552709" y="752798"/>
        <a:ext cx="26548" cy="26548"/>
      </dsp:txXfrm>
    </dsp:sp>
    <dsp:sp modelId="{6E2F08CC-8A67-4704-BDAC-B80EF17A708B}">
      <dsp:nvSpPr>
        <dsp:cNvPr id="0" name=""/>
        <dsp:cNvSpPr/>
      </dsp:nvSpPr>
      <dsp:spPr>
        <a:xfrm>
          <a:off x="17112" y="136335"/>
          <a:ext cx="5283383" cy="1259474"/>
        </a:xfrm>
        <a:prstGeom prst="roundRect">
          <a:avLst>
            <a:gd name="adj" fmla="val 10000"/>
          </a:avLst>
        </a:prstGeom>
        <a:solidFill>
          <a:srgbClr val="00B0F0"/>
        </a:solidFill>
        <a:ln w="381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solidFill>
                <a:srgbClr val="002060"/>
              </a:solidFill>
              <a:cs typeface="B Titr" pitchFamily="2" charset="-78"/>
            </a:rPr>
            <a:t>ملات هایی که فعل و انفعالات در داخل آنها در هوای خشک انجام می گیرد و مقاوم می‌گردند. و در مجاورت رطوبت خواص خود را از دست می دهد.مثل: </a:t>
          </a:r>
          <a:r>
            <a:rPr lang="fa-IR" sz="1400" kern="1200" dirty="0" smtClean="0">
              <a:solidFill>
                <a:srgbClr val="FF0000"/>
              </a:solidFill>
              <a:cs typeface="B Titr" pitchFamily="2" charset="-78"/>
            </a:rPr>
            <a:t>گل،کاهگل</a:t>
          </a:r>
          <a:endParaRPr lang="fa-IR" sz="1400" kern="1200" dirty="0">
            <a:solidFill>
              <a:srgbClr val="FF0000"/>
            </a:solidFill>
            <a:cs typeface="B Titr" pitchFamily="2" charset="-78"/>
          </a:endParaRPr>
        </a:p>
      </dsp:txBody>
      <dsp:txXfrm>
        <a:off x="17112" y="136335"/>
        <a:ext cx="5283383" cy="1259474"/>
      </dsp:txXfrm>
    </dsp:sp>
    <dsp:sp modelId="{7B44087F-37B1-4181-8F94-28FAFA25D821}">
      <dsp:nvSpPr>
        <dsp:cNvPr id="0" name=""/>
        <dsp:cNvSpPr/>
      </dsp:nvSpPr>
      <dsp:spPr>
        <a:xfrm rot="7665651">
          <a:off x="6990855" y="1784110"/>
          <a:ext cx="867087" cy="20414"/>
        </a:xfrm>
        <a:custGeom>
          <a:avLst/>
          <a:gdLst/>
          <a:ahLst/>
          <a:cxnLst/>
          <a:rect l="0" t="0" r="0" b="0"/>
          <a:pathLst>
            <a:path>
              <a:moveTo>
                <a:pt x="0" y="10207"/>
              </a:moveTo>
              <a:lnTo>
                <a:pt x="867087" y="10207"/>
              </a:lnTo>
            </a:path>
          </a:pathLst>
        </a:custGeom>
        <a:noFill/>
        <a:ln w="57150" cap="flat" cmpd="sng" algn="ctr">
          <a:solidFill>
            <a:srgbClr val="FF0000"/>
          </a:solidFill>
          <a:prstDash val="solid"/>
          <a:headEnd type="none" w="med" len="med"/>
          <a:tailEnd type="triangl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fa-IR" sz="1400" kern="1200">
            <a:solidFill>
              <a:srgbClr val="FF0000"/>
            </a:solidFill>
          </a:endParaRPr>
        </a:p>
      </dsp:txBody>
      <dsp:txXfrm rot="7665651">
        <a:off x="7402722" y="1772640"/>
        <a:ext cx="43354" cy="43354"/>
      </dsp:txXfrm>
    </dsp:sp>
    <dsp:sp modelId="{57AC577A-D50C-4130-BB40-11B9E5DC2CFF}">
      <dsp:nvSpPr>
        <dsp:cNvPr id="0" name=""/>
        <dsp:cNvSpPr/>
      </dsp:nvSpPr>
      <dsp:spPr>
        <a:xfrm>
          <a:off x="5831471" y="1805206"/>
          <a:ext cx="1327439" cy="663719"/>
        </a:xfrm>
        <a:prstGeom prst="roundRect">
          <a:avLst>
            <a:gd name="adj" fmla="val 10000"/>
          </a:avLst>
        </a:prstGeom>
        <a:solidFill>
          <a:srgbClr val="00B0F0"/>
        </a:solidFill>
        <a:ln w="381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fa-IR" sz="2400" kern="1200" dirty="0" smtClean="0">
              <a:solidFill>
                <a:srgbClr val="990000"/>
              </a:solidFill>
              <a:cs typeface="B Titr" pitchFamily="2" charset="-78"/>
            </a:rPr>
            <a:t>آبی</a:t>
          </a:r>
          <a:endParaRPr lang="fa-IR" sz="2400" kern="1200" dirty="0">
            <a:solidFill>
              <a:srgbClr val="990000"/>
            </a:solidFill>
          </a:endParaRPr>
        </a:p>
      </dsp:txBody>
      <dsp:txXfrm>
        <a:off x="5831471" y="1805206"/>
        <a:ext cx="1327439" cy="663719"/>
      </dsp:txXfrm>
    </dsp:sp>
    <dsp:sp modelId="{BF6E0741-DBFB-4E12-9CD8-02F3F11CDAD1}">
      <dsp:nvSpPr>
        <dsp:cNvPr id="0" name=""/>
        <dsp:cNvSpPr/>
      </dsp:nvSpPr>
      <dsp:spPr>
        <a:xfrm rot="10800000">
          <a:off x="5300495" y="2126859"/>
          <a:ext cx="530975" cy="20414"/>
        </a:xfrm>
        <a:custGeom>
          <a:avLst/>
          <a:gdLst/>
          <a:ahLst/>
          <a:cxnLst/>
          <a:rect l="0" t="0" r="0" b="0"/>
          <a:pathLst>
            <a:path>
              <a:moveTo>
                <a:pt x="0" y="10207"/>
              </a:moveTo>
              <a:lnTo>
                <a:pt x="530975" y="10207"/>
              </a:lnTo>
            </a:path>
          </a:pathLst>
        </a:custGeom>
        <a:noFill/>
        <a:ln w="57150" cap="flat" cmpd="sng" algn="ctr">
          <a:solidFill>
            <a:srgbClr val="FF0000"/>
          </a:solidFill>
          <a:prstDash val="solid"/>
          <a:headEnd type="none" w="med" len="med"/>
          <a:tailEnd type="triangl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fa-IR" sz="1400" kern="1200">
            <a:solidFill>
              <a:srgbClr val="FF0000"/>
            </a:solidFill>
            <a:cs typeface="B Titr" pitchFamily="2" charset="-78"/>
          </a:endParaRPr>
        </a:p>
      </dsp:txBody>
      <dsp:txXfrm rot="10800000">
        <a:off x="5552709" y="2123791"/>
        <a:ext cx="26548" cy="26548"/>
      </dsp:txXfrm>
    </dsp:sp>
    <dsp:sp modelId="{150C6B13-EA61-4836-8591-2D2E128C0EBD}">
      <dsp:nvSpPr>
        <dsp:cNvPr id="0" name=""/>
        <dsp:cNvSpPr/>
      </dsp:nvSpPr>
      <dsp:spPr>
        <a:xfrm>
          <a:off x="37249" y="1495368"/>
          <a:ext cx="5263246" cy="1283395"/>
        </a:xfrm>
        <a:prstGeom prst="roundRect">
          <a:avLst>
            <a:gd name="adj" fmla="val 10000"/>
          </a:avLst>
        </a:prstGeom>
        <a:solidFill>
          <a:srgbClr val="00B0F0"/>
        </a:solidFill>
        <a:ln w="381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solidFill>
                <a:srgbClr val="002060"/>
              </a:solidFill>
              <a:cs typeface="B Titr" pitchFamily="2" charset="-78"/>
            </a:rPr>
            <a:t>ملات های که فعل و انفعالات در داخل آنها در مجاورت رطوبت و یا در زیر آب انجام می شود و مقاوم می ‌گردند. اگر این ملات ها نیز در مجاورت هوای خشک قرار بگیرند خاصیت خود را از دست خواهند داد.مثل:</a:t>
          </a:r>
          <a:r>
            <a:rPr lang="fa-IR" sz="1400" kern="1200" dirty="0" smtClean="0">
              <a:solidFill>
                <a:srgbClr val="FF0000"/>
              </a:solidFill>
              <a:cs typeface="B Titr" pitchFamily="2" charset="-78"/>
            </a:rPr>
            <a:t>ماسه سیمان،گل آهک</a:t>
          </a:r>
        </a:p>
      </dsp:txBody>
      <dsp:txXfrm>
        <a:off x="37249" y="1495368"/>
        <a:ext cx="5263246" cy="1283395"/>
      </dsp:txXfrm>
    </dsp:sp>
    <dsp:sp modelId="{4EDDEA93-B7E9-49F3-9E2B-65961ED18C82}">
      <dsp:nvSpPr>
        <dsp:cNvPr id="0" name=""/>
        <dsp:cNvSpPr/>
      </dsp:nvSpPr>
      <dsp:spPr>
        <a:xfrm rot="6600923">
          <a:off x="8507152" y="3627801"/>
          <a:ext cx="1551325" cy="20414"/>
        </a:xfrm>
        <a:custGeom>
          <a:avLst/>
          <a:gdLst/>
          <a:ahLst/>
          <a:cxnLst/>
          <a:rect l="0" t="0" r="0" b="0"/>
          <a:pathLst>
            <a:path>
              <a:moveTo>
                <a:pt x="0" y="10207"/>
              </a:moveTo>
              <a:lnTo>
                <a:pt x="1551325" y="10207"/>
              </a:lnTo>
            </a:path>
          </a:pathLst>
        </a:custGeom>
        <a:noFill/>
        <a:ln w="57150" cap="flat" cmpd="sng" algn="ctr">
          <a:solidFill>
            <a:srgbClr val="FF0000"/>
          </a:solidFill>
          <a:prstDash val="solid"/>
          <a:headEnd type="none" w="med" len="med"/>
          <a:tailEnd type="triangl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fa-IR" sz="1400" kern="1200">
            <a:solidFill>
              <a:srgbClr val="FF0000"/>
            </a:solidFill>
            <a:cs typeface="B Titr" pitchFamily="2" charset="-78"/>
          </a:endParaRPr>
        </a:p>
      </dsp:txBody>
      <dsp:txXfrm rot="6600923">
        <a:off x="9244032" y="3599225"/>
        <a:ext cx="77566" cy="77566"/>
      </dsp:txXfrm>
    </dsp:sp>
    <dsp:sp modelId="{E4DB2999-3B9F-4DAF-A391-1372A4D4D0E9}">
      <dsp:nvSpPr>
        <dsp:cNvPr id="0" name=""/>
        <dsp:cNvSpPr/>
      </dsp:nvSpPr>
      <dsp:spPr>
        <a:xfrm>
          <a:off x="7689887" y="4034961"/>
          <a:ext cx="1327439" cy="663719"/>
        </a:xfrm>
        <a:prstGeom prst="roundRect">
          <a:avLst>
            <a:gd name="adj" fmla="val 10000"/>
          </a:avLst>
        </a:prstGeom>
        <a:solidFill>
          <a:srgbClr val="00B0F0"/>
        </a:solidFill>
        <a:ln w="381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fa-IR" sz="2000" kern="1200" dirty="0" smtClean="0">
              <a:solidFill>
                <a:srgbClr val="FFFF00"/>
              </a:solidFill>
              <a:cs typeface="B Titr" pitchFamily="2" charset="-78"/>
            </a:rPr>
            <a:t>دسته دوم </a:t>
          </a:r>
          <a:endParaRPr lang="fa-IR" sz="2000" kern="1200" dirty="0">
            <a:solidFill>
              <a:srgbClr val="FFFF00"/>
            </a:solidFill>
            <a:cs typeface="B Titr" pitchFamily="2" charset="-78"/>
          </a:endParaRPr>
        </a:p>
      </dsp:txBody>
      <dsp:txXfrm>
        <a:off x="7689887" y="4034961"/>
        <a:ext cx="1327439" cy="663719"/>
      </dsp:txXfrm>
    </dsp:sp>
    <dsp:sp modelId="{202BA1A4-027D-47B1-8EF5-6D1495474419}">
      <dsp:nvSpPr>
        <dsp:cNvPr id="0" name=""/>
        <dsp:cNvSpPr/>
      </dsp:nvSpPr>
      <dsp:spPr>
        <a:xfrm rot="14047670">
          <a:off x="6971332" y="3989482"/>
          <a:ext cx="906135" cy="20414"/>
        </a:xfrm>
        <a:custGeom>
          <a:avLst/>
          <a:gdLst/>
          <a:ahLst/>
          <a:cxnLst/>
          <a:rect l="0" t="0" r="0" b="0"/>
          <a:pathLst>
            <a:path>
              <a:moveTo>
                <a:pt x="0" y="10207"/>
              </a:moveTo>
              <a:lnTo>
                <a:pt x="906135" y="10207"/>
              </a:lnTo>
            </a:path>
          </a:pathLst>
        </a:custGeom>
        <a:noFill/>
        <a:ln w="57150" cap="flat" cmpd="sng" algn="ctr">
          <a:solidFill>
            <a:srgbClr val="FF0000"/>
          </a:solidFill>
          <a:prstDash val="solid"/>
          <a:headEnd type="none" w="med" len="med"/>
          <a:tailEnd type="triangl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fa-IR" sz="1400" kern="1200">
            <a:solidFill>
              <a:srgbClr val="FF0000"/>
            </a:solidFill>
          </a:endParaRPr>
        </a:p>
      </dsp:txBody>
      <dsp:txXfrm rot="14047670">
        <a:off x="7401746" y="3977035"/>
        <a:ext cx="45306" cy="45306"/>
      </dsp:txXfrm>
    </dsp:sp>
    <dsp:sp modelId="{4C16B6CD-C8A9-4932-B004-03768D75BB73}">
      <dsp:nvSpPr>
        <dsp:cNvPr id="0" name=""/>
        <dsp:cNvSpPr/>
      </dsp:nvSpPr>
      <dsp:spPr>
        <a:xfrm>
          <a:off x="5831471" y="3300696"/>
          <a:ext cx="1327439" cy="663719"/>
        </a:xfrm>
        <a:prstGeom prst="roundRect">
          <a:avLst>
            <a:gd name="adj" fmla="val 10000"/>
          </a:avLst>
        </a:prstGeom>
        <a:solidFill>
          <a:srgbClr val="00B0F0"/>
        </a:solidFill>
        <a:ln w="381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fa-IR" sz="2400" kern="1200" dirty="0" smtClean="0">
              <a:solidFill>
                <a:srgbClr val="990000"/>
              </a:solidFill>
              <a:cs typeface="B Titr" pitchFamily="2" charset="-78"/>
            </a:rPr>
            <a:t>زودگیر</a:t>
          </a:r>
          <a:endParaRPr lang="fa-IR" sz="2400" kern="1200" dirty="0">
            <a:solidFill>
              <a:srgbClr val="990000"/>
            </a:solidFill>
          </a:endParaRPr>
        </a:p>
      </dsp:txBody>
      <dsp:txXfrm>
        <a:off x="5831471" y="3300696"/>
        <a:ext cx="1327439" cy="663719"/>
      </dsp:txXfrm>
    </dsp:sp>
    <dsp:sp modelId="{08B915E0-11CB-465A-9B72-C819E3B90807}">
      <dsp:nvSpPr>
        <dsp:cNvPr id="0" name=""/>
        <dsp:cNvSpPr/>
      </dsp:nvSpPr>
      <dsp:spPr>
        <a:xfrm rot="10800000">
          <a:off x="5300495" y="3622349"/>
          <a:ext cx="530975" cy="20414"/>
        </a:xfrm>
        <a:custGeom>
          <a:avLst/>
          <a:gdLst/>
          <a:ahLst/>
          <a:cxnLst/>
          <a:rect l="0" t="0" r="0" b="0"/>
          <a:pathLst>
            <a:path>
              <a:moveTo>
                <a:pt x="0" y="10207"/>
              </a:moveTo>
              <a:lnTo>
                <a:pt x="530975" y="10207"/>
              </a:lnTo>
            </a:path>
          </a:pathLst>
        </a:custGeom>
        <a:noFill/>
        <a:ln w="57150" cap="flat" cmpd="sng" algn="ctr">
          <a:solidFill>
            <a:srgbClr val="FF0000"/>
          </a:solidFill>
          <a:prstDash val="solid"/>
          <a:headEnd type="none" w="med" len="med"/>
          <a:tailEnd type="triangl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fa-IR" sz="1400" kern="1200">
            <a:solidFill>
              <a:srgbClr val="FF0000"/>
            </a:solidFill>
            <a:cs typeface="B Titr" pitchFamily="2" charset="-78"/>
          </a:endParaRPr>
        </a:p>
      </dsp:txBody>
      <dsp:txXfrm rot="10800000">
        <a:off x="5552709" y="3619282"/>
        <a:ext cx="26548" cy="26548"/>
      </dsp:txXfrm>
    </dsp:sp>
    <dsp:sp modelId="{E34410AC-1A96-4FD3-8E45-ED203BAD60BC}">
      <dsp:nvSpPr>
        <dsp:cNvPr id="0" name=""/>
        <dsp:cNvSpPr/>
      </dsp:nvSpPr>
      <dsp:spPr>
        <a:xfrm>
          <a:off x="5616" y="2878322"/>
          <a:ext cx="5294879" cy="1508469"/>
        </a:xfrm>
        <a:prstGeom prst="roundRect">
          <a:avLst>
            <a:gd name="adj" fmla="val 10000"/>
          </a:avLst>
        </a:prstGeom>
        <a:solidFill>
          <a:srgbClr val="00B0F0"/>
        </a:solidFill>
        <a:ln w="381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solidFill>
                <a:srgbClr val="002060"/>
              </a:solidFill>
              <a:cs typeface="B Titr" pitchFamily="2" charset="-78"/>
            </a:rPr>
            <a:t>ملات هایی که عموما دارای ماده چسبنده گچ در داخل خود هستند. اين ملاتها بسيار زود سفت می شوند بطوريكه پس از 4 الي 5 دقيقه بعد از اختلاط با آب شروع به سفت و سخت شدن می نمایند و بعد از 10 الي 20 دقيقه عمل سخت شدن در آنها به پايان مي رسد.مثل:</a:t>
          </a:r>
          <a:r>
            <a:rPr lang="fa-IR" sz="1400" kern="1200" dirty="0" smtClean="0">
              <a:solidFill>
                <a:srgbClr val="FF0000"/>
              </a:solidFill>
              <a:cs typeface="B Titr" pitchFamily="2" charset="-78"/>
            </a:rPr>
            <a:t>گچ</a:t>
          </a:r>
        </a:p>
      </dsp:txBody>
      <dsp:txXfrm>
        <a:off x="5616" y="2878322"/>
        <a:ext cx="5294879" cy="1508469"/>
      </dsp:txXfrm>
    </dsp:sp>
    <dsp:sp modelId="{A41B12E9-67BC-4123-8B09-7091206F262C}">
      <dsp:nvSpPr>
        <dsp:cNvPr id="0" name=""/>
        <dsp:cNvSpPr/>
      </dsp:nvSpPr>
      <dsp:spPr>
        <a:xfrm rot="7552330">
          <a:off x="6971332" y="4723747"/>
          <a:ext cx="906135" cy="20414"/>
        </a:xfrm>
        <a:custGeom>
          <a:avLst/>
          <a:gdLst/>
          <a:ahLst/>
          <a:cxnLst/>
          <a:rect l="0" t="0" r="0" b="0"/>
          <a:pathLst>
            <a:path>
              <a:moveTo>
                <a:pt x="0" y="10207"/>
              </a:moveTo>
              <a:lnTo>
                <a:pt x="906135" y="10207"/>
              </a:lnTo>
            </a:path>
          </a:pathLst>
        </a:custGeom>
        <a:noFill/>
        <a:ln w="57150" cap="flat" cmpd="sng" algn="ctr">
          <a:solidFill>
            <a:srgbClr val="FF0000"/>
          </a:solidFill>
          <a:prstDash val="solid"/>
          <a:headEnd type="none" w="med" len="med"/>
          <a:tailEnd type="triangl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fa-IR" sz="1400" kern="1200">
            <a:solidFill>
              <a:srgbClr val="FF0000"/>
            </a:solidFill>
          </a:endParaRPr>
        </a:p>
      </dsp:txBody>
      <dsp:txXfrm rot="7552330">
        <a:off x="7401746" y="4711301"/>
        <a:ext cx="45306" cy="45306"/>
      </dsp:txXfrm>
    </dsp:sp>
    <dsp:sp modelId="{6B404D85-713F-4B2D-8A14-34BB0073B734}">
      <dsp:nvSpPr>
        <dsp:cNvPr id="0" name=""/>
        <dsp:cNvSpPr/>
      </dsp:nvSpPr>
      <dsp:spPr>
        <a:xfrm>
          <a:off x="5831471" y="4769226"/>
          <a:ext cx="1327439" cy="663719"/>
        </a:xfrm>
        <a:prstGeom prst="roundRect">
          <a:avLst>
            <a:gd name="adj" fmla="val 10000"/>
          </a:avLst>
        </a:prstGeom>
        <a:solidFill>
          <a:srgbClr val="00B0F0"/>
        </a:solidFill>
        <a:ln w="381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fa-IR" sz="2400" kern="1200" dirty="0" smtClean="0">
              <a:solidFill>
                <a:srgbClr val="990000"/>
              </a:solidFill>
              <a:cs typeface="B Titr" pitchFamily="2" charset="-78"/>
            </a:rPr>
            <a:t>دیرگیر</a:t>
          </a:r>
        </a:p>
      </dsp:txBody>
      <dsp:txXfrm>
        <a:off x="5831471" y="4769226"/>
        <a:ext cx="1327439" cy="663719"/>
      </dsp:txXfrm>
    </dsp:sp>
    <dsp:sp modelId="{E41611A5-B8B9-49B1-BB14-94B2642F7472}">
      <dsp:nvSpPr>
        <dsp:cNvPr id="0" name=""/>
        <dsp:cNvSpPr/>
      </dsp:nvSpPr>
      <dsp:spPr>
        <a:xfrm rot="10800000">
          <a:off x="5300495" y="5090879"/>
          <a:ext cx="530975" cy="20414"/>
        </a:xfrm>
        <a:custGeom>
          <a:avLst/>
          <a:gdLst/>
          <a:ahLst/>
          <a:cxnLst/>
          <a:rect l="0" t="0" r="0" b="0"/>
          <a:pathLst>
            <a:path>
              <a:moveTo>
                <a:pt x="0" y="10207"/>
              </a:moveTo>
              <a:lnTo>
                <a:pt x="530975" y="10207"/>
              </a:lnTo>
            </a:path>
          </a:pathLst>
        </a:custGeom>
        <a:noFill/>
        <a:ln w="57150" cap="flat" cmpd="sng" algn="ctr">
          <a:solidFill>
            <a:srgbClr val="FF0000"/>
          </a:solidFill>
          <a:prstDash val="solid"/>
          <a:headEnd type="none" w="med" len="med"/>
          <a:tailEnd type="triangl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fa-IR" sz="1400" kern="1200">
            <a:solidFill>
              <a:srgbClr val="FF0000"/>
            </a:solidFill>
          </a:endParaRPr>
        </a:p>
      </dsp:txBody>
      <dsp:txXfrm rot="10800000">
        <a:off x="5552709" y="5087812"/>
        <a:ext cx="26548" cy="26548"/>
      </dsp:txXfrm>
    </dsp:sp>
    <dsp:sp modelId="{E518FBCB-7749-43B4-A58D-31BA000D0B8F}">
      <dsp:nvSpPr>
        <dsp:cNvPr id="0" name=""/>
        <dsp:cNvSpPr/>
      </dsp:nvSpPr>
      <dsp:spPr>
        <a:xfrm>
          <a:off x="9094" y="4486349"/>
          <a:ext cx="5291401" cy="1229474"/>
        </a:xfrm>
        <a:prstGeom prst="roundRect">
          <a:avLst>
            <a:gd name="adj" fmla="val 10000"/>
          </a:avLst>
        </a:prstGeom>
        <a:solidFill>
          <a:srgbClr val="00B0F0"/>
        </a:solidFill>
        <a:ln w="381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kern="1200" dirty="0" smtClean="0">
              <a:solidFill>
                <a:srgbClr val="002060"/>
              </a:solidFill>
              <a:cs typeface="B Titr" pitchFamily="2" charset="-78"/>
            </a:rPr>
            <a:t>اين ملات ها اغلب در مجاورت هوا و گاهي نيز در زير آب سخت مي شوند. زمان سخت شدن اين ملات ها اغلب از 2 ساعت شروع شده و عموما تا 72 ساعت به بالاترین میزان سختي خود مي رسند.مثل </a:t>
          </a:r>
          <a:r>
            <a:rPr lang="fa-IR" sz="1400" kern="1200" dirty="0" smtClean="0">
              <a:solidFill>
                <a:srgbClr val="FF0000"/>
              </a:solidFill>
              <a:cs typeface="B Titr" pitchFamily="2" charset="-78"/>
            </a:rPr>
            <a:t>ماسه سیمان</a:t>
          </a:r>
          <a:endParaRPr lang="fa-IR" sz="1400" kern="1200" dirty="0">
            <a:solidFill>
              <a:srgbClr val="FF0000"/>
            </a:solidFill>
            <a:cs typeface="B Titr" pitchFamily="2" charset="-78"/>
          </a:endParaRPr>
        </a:p>
      </dsp:txBody>
      <dsp:txXfrm>
        <a:off x="9094" y="4486349"/>
        <a:ext cx="5291401" cy="122947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A17A4D5-706E-4E13-9FC2-77AB725476DB}">
      <dsp:nvSpPr>
        <dsp:cNvPr id="0" name=""/>
        <dsp:cNvSpPr/>
      </dsp:nvSpPr>
      <dsp:spPr>
        <a:xfrm rot="10800000">
          <a:off x="8047186" y="1381221"/>
          <a:ext cx="2846948" cy="742756"/>
        </a:xfrm>
        <a:prstGeom prst="chevron">
          <a:avLst/>
        </a:prstGeom>
        <a:solidFill>
          <a:srgbClr val="FF0000"/>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tx1"/>
              </a:solidFill>
              <a:cs typeface="B Titr" pitchFamily="2" charset="-78"/>
            </a:rPr>
            <a:t>مواد چسبانندۀ کاشی</a:t>
          </a:r>
          <a:endParaRPr lang="fa-IR" sz="2000" kern="1200" dirty="0">
            <a:solidFill>
              <a:schemeClr val="tx1"/>
            </a:solidFill>
            <a:cs typeface="B Titr" pitchFamily="2" charset="-78"/>
          </a:endParaRPr>
        </a:p>
      </dsp:txBody>
      <dsp:txXfrm rot="10800000">
        <a:off x="8047186" y="1381221"/>
        <a:ext cx="2846948" cy="742756"/>
      </dsp:txXfrm>
    </dsp:sp>
    <dsp:sp modelId="{490B35D4-B88A-4F8D-A5A2-B218855F070C}">
      <dsp:nvSpPr>
        <dsp:cNvPr id="0" name=""/>
        <dsp:cNvSpPr/>
      </dsp:nvSpPr>
      <dsp:spPr>
        <a:xfrm rot="10800000">
          <a:off x="5833344" y="1381221"/>
          <a:ext cx="2399530" cy="742756"/>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rgbClr val="FFFF00"/>
              </a:solidFill>
              <a:cs typeface="B Titr" pitchFamily="2" charset="-78"/>
            </a:rPr>
            <a:t>ملات خاک رس</a:t>
          </a:r>
          <a:endParaRPr lang="fa-IR" sz="2000" kern="1200" dirty="0">
            <a:solidFill>
              <a:srgbClr val="FFFF00"/>
            </a:solidFill>
            <a:cs typeface="B Titr" pitchFamily="2" charset="-78"/>
          </a:endParaRPr>
        </a:p>
      </dsp:txBody>
      <dsp:txXfrm rot="10800000">
        <a:off x="5833344" y="1381221"/>
        <a:ext cx="2399530" cy="742756"/>
      </dsp:txXfrm>
    </dsp:sp>
    <dsp:sp modelId="{FEF79756-FD6B-4A51-B8C1-89891BC5AF8B}">
      <dsp:nvSpPr>
        <dsp:cNvPr id="0" name=""/>
        <dsp:cNvSpPr/>
      </dsp:nvSpPr>
      <dsp:spPr>
        <a:xfrm rot="10800000">
          <a:off x="3679815" y="1381221"/>
          <a:ext cx="2339218" cy="742756"/>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70" tIns="22670" rIns="68009" bIns="22670" numCol="1" spcCol="1270" anchor="ctr" anchorCtr="0">
          <a:noAutofit/>
        </a:bodyPr>
        <a:lstStyle/>
        <a:p>
          <a:pPr lvl="0" algn="ctr" defTabSz="755650" rtl="1">
            <a:lnSpc>
              <a:spcPct val="90000"/>
            </a:lnSpc>
            <a:spcBef>
              <a:spcPct val="0"/>
            </a:spcBef>
            <a:spcAft>
              <a:spcPct val="35000"/>
            </a:spcAft>
          </a:pPr>
          <a:r>
            <a:rPr lang="fa-IR" sz="1700" kern="1200" dirty="0" smtClean="0">
              <a:solidFill>
                <a:srgbClr val="FFFF00"/>
              </a:solidFill>
              <a:cs typeface="B Titr" pitchFamily="2" charset="-78"/>
            </a:rPr>
            <a:t>دوغاب ماسه سیمان</a:t>
          </a:r>
          <a:endParaRPr lang="fa-IR" sz="1700" kern="1200" dirty="0">
            <a:solidFill>
              <a:srgbClr val="FFFF00"/>
            </a:solidFill>
            <a:cs typeface="B Titr" pitchFamily="2" charset="-78"/>
          </a:endParaRPr>
        </a:p>
      </dsp:txBody>
      <dsp:txXfrm rot="10800000">
        <a:off x="3679815" y="1381221"/>
        <a:ext cx="2339218" cy="742756"/>
      </dsp:txXfrm>
    </dsp:sp>
    <dsp:sp modelId="{CE904DB5-DEC0-41AC-A0EF-03D87522332C}">
      <dsp:nvSpPr>
        <dsp:cNvPr id="0" name=""/>
        <dsp:cNvSpPr/>
      </dsp:nvSpPr>
      <dsp:spPr>
        <a:xfrm rot="10800000">
          <a:off x="1673667" y="1381221"/>
          <a:ext cx="2191837" cy="742756"/>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70" tIns="22670" rIns="68009" bIns="22670" numCol="1" spcCol="1270" anchor="ctr" anchorCtr="0">
          <a:noAutofit/>
        </a:bodyPr>
        <a:lstStyle/>
        <a:p>
          <a:pPr lvl="0" algn="ctr" defTabSz="755650" rtl="1">
            <a:lnSpc>
              <a:spcPct val="90000"/>
            </a:lnSpc>
            <a:spcBef>
              <a:spcPct val="0"/>
            </a:spcBef>
            <a:spcAft>
              <a:spcPct val="35000"/>
            </a:spcAft>
          </a:pPr>
          <a:r>
            <a:rPr lang="fa-IR" sz="1700" kern="1200" dirty="0" smtClean="0">
              <a:solidFill>
                <a:srgbClr val="FFFF00"/>
              </a:solidFill>
              <a:cs typeface="B Titr" pitchFamily="2" charset="-78"/>
            </a:rPr>
            <a:t>ملات ماسه سیمان</a:t>
          </a:r>
          <a:endParaRPr lang="fa-IR" sz="1700" kern="1200" dirty="0">
            <a:solidFill>
              <a:srgbClr val="FFFF00"/>
            </a:solidFill>
            <a:cs typeface="B Titr" pitchFamily="2" charset="-78"/>
          </a:endParaRPr>
        </a:p>
      </dsp:txBody>
      <dsp:txXfrm rot="10800000">
        <a:off x="1673667" y="1381221"/>
        <a:ext cx="2191837" cy="742756"/>
      </dsp:txXfrm>
    </dsp:sp>
    <dsp:sp modelId="{33DD4576-DA25-4737-805E-D10D18968501}">
      <dsp:nvSpPr>
        <dsp:cNvPr id="0" name=""/>
        <dsp:cNvSpPr/>
      </dsp:nvSpPr>
      <dsp:spPr>
        <a:xfrm rot="10800000">
          <a:off x="2464" y="1381221"/>
          <a:ext cx="1856891" cy="742756"/>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70" tIns="22670" rIns="68009" bIns="22670" numCol="1" spcCol="1270" anchor="ctr" anchorCtr="0">
          <a:noAutofit/>
        </a:bodyPr>
        <a:lstStyle/>
        <a:p>
          <a:pPr lvl="0" algn="ctr" defTabSz="755650" rtl="1">
            <a:lnSpc>
              <a:spcPct val="90000"/>
            </a:lnSpc>
            <a:spcBef>
              <a:spcPct val="0"/>
            </a:spcBef>
            <a:spcAft>
              <a:spcPct val="35000"/>
            </a:spcAft>
          </a:pPr>
          <a:r>
            <a:rPr lang="fa-IR" sz="1700" kern="1200" dirty="0" smtClean="0">
              <a:solidFill>
                <a:srgbClr val="FFFF00"/>
              </a:solidFill>
              <a:cs typeface="B Titr" pitchFamily="2" charset="-78"/>
            </a:rPr>
            <a:t>چسب کاشی</a:t>
          </a:r>
          <a:endParaRPr lang="fa-IR" sz="1700" kern="1200" dirty="0">
            <a:solidFill>
              <a:srgbClr val="FFFF00"/>
            </a:solidFill>
            <a:cs typeface="B Titr" pitchFamily="2" charset="-78"/>
          </a:endParaRPr>
        </a:p>
      </dsp:txBody>
      <dsp:txXfrm rot="10800000">
        <a:off x="2464" y="1381221"/>
        <a:ext cx="1856891" cy="74275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ECEAF4B-947F-489A-A168-EA3FBFAC12CB}">
      <dsp:nvSpPr>
        <dsp:cNvPr id="0" name=""/>
        <dsp:cNvSpPr/>
      </dsp:nvSpPr>
      <dsp:spPr>
        <a:xfrm rot="5400000">
          <a:off x="6883814" y="122391"/>
          <a:ext cx="806336" cy="564435"/>
        </a:xfrm>
        <a:prstGeom prst="chevron">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endParaRPr lang="fa-IR" sz="1800" kern="1200" dirty="0">
            <a:solidFill>
              <a:schemeClr val="bg2"/>
            </a:solidFill>
            <a:cs typeface="B Titr" pitchFamily="2" charset="-78"/>
          </a:endParaRPr>
        </a:p>
      </dsp:txBody>
      <dsp:txXfrm rot="5400000">
        <a:off x="6883814" y="122391"/>
        <a:ext cx="806336" cy="564435"/>
      </dsp:txXfrm>
    </dsp:sp>
    <dsp:sp modelId="{5B90125F-D616-480D-B6A3-5791071E17E3}">
      <dsp:nvSpPr>
        <dsp:cNvPr id="0" name=""/>
        <dsp:cNvSpPr/>
      </dsp:nvSpPr>
      <dsp:spPr>
        <a:xfrm rot="16200000">
          <a:off x="3240323" y="-3238882"/>
          <a:ext cx="524118" cy="7004764"/>
        </a:xfrm>
        <a:prstGeom prst="round2SameRect">
          <a:avLst/>
        </a:prstGeom>
        <a:solidFill>
          <a:srgbClr val="00B0F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28016" bIns="11430" numCol="1" spcCol="1270" anchor="ctr" anchorCtr="0">
          <a:noAutofit/>
        </a:bodyPr>
        <a:lstStyle/>
        <a:p>
          <a:pPr marL="171450" lvl="1" indent="-171450" algn="r" defTabSz="800100" rtl="1">
            <a:lnSpc>
              <a:spcPct val="90000"/>
            </a:lnSpc>
            <a:spcBef>
              <a:spcPct val="0"/>
            </a:spcBef>
            <a:spcAft>
              <a:spcPct val="15000"/>
            </a:spcAft>
            <a:buChar char="••"/>
          </a:pPr>
          <a:r>
            <a:rPr lang="fa-IR" sz="1800" kern="1200" dirty="0" smtClean="0">
              <a:solidFill>
                <a:schemeClr val="bg2"/>
              </a:solidFill>
              <a:cs typeface="B Titr" pitchFamily="2" charset="-78"/>
            </a:rPr>
            <a:t>آب جذب می کند و ورم می کند.</a:t>
          </a:r>
          <a:endParaRPr lang="fa-IR" sz="1800" kern="1200" dirty="0">
            <a:solidFill>
              <a:schemeClr val="bg2"/>
            </a:solidFill>
            <a:cs typeface="B Titr" pitchFamily="2" charset="-78"/>
          </a:endParaRPr>
        </a:p>
      </dsp:txBody>
      <dsp:txXfrm rot="16200000">
        <a:off x="3240323" y="-3238882"/>
        <a:ext cx="524118" cy="7004764"/>
      </dsp:txXfrm>
    </dsp:sp>
    <dsp:sp modelId="{86ACF0EC-BB12-4BE3-A1EE-869ABEF039E2}">
      <dsp:nvSpPr>
        <dsp:cNvPr id="0" name=""/>
        <dsp:cNvSpPr/>
      </dsp:nvSpPr>
      <dsp:spPr>
        <a:xfrm rot="5400000">
          <a:off x="6883814" y="806969"/>
          <a:ext cx="806336" cy="564435"/>
        </a:xfrm>
        <a:prstGeom prst="chevron">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endParaRPr lang="fa-IR" sz="1800" kern="1200" dirty="0">
            <a:solidFill>
              <a:schemeClr val="bg2"/>
            </a:solidFill>
            <a:cs typeface="B Titr" pitchFamily="2" charset="-78"/>
          </a:endParaRPr>
        </a:p>
      </dsp:txBody>
      <dsp:txXfrm rot="5400000">
        <a:off x="6883814" y="806969"/>
        <a:ext cx="806336" cy="564435"/>
      </dsp:txXfrm>
    </dsp:sp>
    <dsp:sp modelId="{CB2103D2-F9BB-4A42-B23E-0804F96167CB}">
      <dsp:nvSpPr>
        <dsp:cNvPr id="0" name=""/>
        <dsp:cNvSpPr/>
      </dsp:nvSpPr>
      <dsp:spPr>
        <a:xfrm rot="16200000">
          <a:off x="3240323" y="-2554303"/>
          <a:ext cx="524118" cy="7004764"/>
        </a:xfrm>
        <a:prstGeom prst="round2SameRect">
          <a:avLst/>
        </a:prstGeom>
        <a:solidFill>
          <a:srgbClr val="00B0F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28016" bIns="11430" numCol="1" spcCol="1270" anchor="ctr" anchorCtr="0">
          <a:noAutofit/>
        </a:bodyPr>
        <a:lstStyle/>
        <a:p>
          <a:pPr marL="171450" lvl="1" indent="-171450" algn="r" defTabSz="800100" rtl="1">
            <a:lnSpc>
              <a:spcPct val="90000"/>
            </a:lnSpc>
            <a:spcBef>
              <a:spcPct val="0"/>
            </a:spcBef>
            <a:spcAft>
              <a:spcPct val="15000"/>
            </a:spcAft>
            <a:buChar char="••"/>
          </a:pPr>
          <a:r>
            <a:rPr lang="fa-IR" sz="1800" kern="1200" dirty="0" smtClean="0">
              <a:solidFill>
                <a:schemeClr val="bg2"/>
              </a:solidFill>
              <a:cs typeface="B Titr" pitchFamily="2" charset="-78"/>
            </a:rPr>
            <a:t>هنگام خشک شدن جمع شده و ترک می خورد. </a:t>
          </a:r>
          <a:endParaRPr lang="fa-IR" sz="1800" kern="1200" dirty="0">
            <a:solidFill>
              <a:schemeClr val="bg2"/>
            </a:solidFill>
            <a:cs typeface="B Titr" pitchFamily="2" charset="-78"/>
          </a:endParaRPr>
        </a:p>
      </dsp:txBody>
      <dsp:txXfrm rot="16200000">
        <a:off x="3240323" y="-2554303"/>
        <a:ext cx="524118" cy="7004764"/>
      </dsp:txXfrm>
    </dsp:sp>
    <dsp:sp modelId="{5ABAF94F-E873-4CF5-AC3C-86E8799B7805}">
      <dsp:nvSpPr>
        <dsp:cNvPr id="0" name=""/>
        <dsp:cNvSpPr/>
      </dsp:nvSpPr>
      <dsp:spPr>
        <a:xfrm rot="5400000">
          <a:off x="6883814" y="1491548"/>
          <a:ext cx="806336" cy="564435"/>
        </a:xfrm>
        <a:prstGeom prst="chevron">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endParaRPr lang="fa-IR" sz="1800" kern="1200">
            <a:solidFill>
              <a:schemeClr val="bg2"/>
            </a:solidFill>
            <a:cs typeface="B Titr" pitchFamily="2" charset="-78"/>
          </a:endParaRPr>
        </a:p>
      </dsp:txBody>
      <dsp:txXfrm rot="5400000">
        <a:off x="6883814" y="1491548"/>
        <a:ext cx="806336" cy="564435"/>
      </dsp:txXfrm>
    </dsp:sp>
    <dsp:sp modelId="{80AC93C0-A5C5-4880-A79F-82C1EBC4CF82}">
      <dsp:nvSpPr>
        <dsp:cNvPr id="0" name=""/>
        <dsp:cNvSpPr/>
      </dsp:nvSpPr>
      <dsp:spPr>
        <a:xfrm rot="16200000">
          <a:off x="3240323" y="-1869724"/>
          <a:ext cx="524118" cy="7004764"/>
        </a:xfrm>
        <a:prstGeom prst="round2SameRect">
          <a:avLst/>
        </a:prstGeom>
        <a:solidFill>
          <a:srgbClr val="00B0F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28016" bIns="11430" numCol="1" spcCol="1270" anchor="ctr" anchorCtr="0">
          <a:noAutofit/>
        </a:bodyPr>
        <a:lstStyle/>
        <a:p>
          <a:pPr marL="171450" lvl="1" indent="-171450" algn="r" defTabSz="800100" rtl="1">
            <a:lnSpc>
              <a:spcPct val="90000"/>
            </a:lnSpc>
            <a:spcBef>
              <a:spcPct val="0"/>
            </a:spcBef>
            <a:spcAft>
              <a:spcPct val="15000"/>
            </a:spcAft>
            <a:buChar char="••"/>
          </a:pPr>
          <a:r>
            <a:rPr lang="fa-IR" sz="1800" kern="1200" dirty="0" smtClean="0">
              <a:solidFill>
                <a:schemeClr val="bg2"/>
              </a:solidFill>
              <a:cs typeface="B Titr" pitchFamily="2" charset="-78"/>
            </a:rPr>
            <a:t>دانه بندی به شکل پولکی باشد.</a:t>
          </a:r>
          <a:endParaRPr lang="fa-IR" sz="1800" kern="1200" dirty="0">
            <a:solidFill>
              <a:schemeClr val="bg2"/>
            </a:solidFill>
            <a:cs typeface="B Titr" pitchFamily="2" charset="-78"/>
          </a:endParaRPr>
        </a:p>
      </dsp:txBody>
      <dsp:txXfrm rot="16200000">
        <a:off x="3240323" y="-1869724"/>
        <a:ext cx="524118" cy="7004764"/>
      </dsp:txXfrm>
    </dsp:sp>
    <dsp:sp modelId="{A0BD1215-A28F-42E4-9661-51A6DC28B691}">
      <dsp:nvSpPr>
        <dsp:cNvPr id="0" name=""/>
        <dsp:cNvSpPr/>
      </dsp:nvSpPr>
      <dsp:spPr>
        <a:xfrm rot="5400000">
          <a:off x="6883814" y="2176127"/>
          <a:ext cx="806336" cy="564435"/>
        </a:xfrm>
        <a:prstGeom prst="chevron">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endParaRPr lang="fa-IR" sz="1800" kern="1200">
            <a:solidFill>
              <a:schemeClr val="bg2"/>
            </a:solidFill>
            <a:cs typeface="B Titr" pitchFamily="2" charset="-78"/>
          </a:endParaRPr>
        </a:p>
      </dsp:txBody>
      <dsp:txXfrm rot="5400000">
        <a:off x="6883814" y="2176127"/>
        <a:ext cx="806336" cy="564435"/>
      </dsp:txXfrm>
    </dsp:sp>
    <dsp:sp modelId="{1041635E-B599-435B-A1E5-ADA03001DF8C}">
      <dsp:nvSpPr>
        <dsp:cNvPr id="0" name=""/>
        <dsp:cNvSpPr/>
      </dsp:nvSpPr>
      <dsp:spPr>
        <a:xfrm rot="16200000">
          <a:off x="3240323" y="-1185145"/>
          <a:ext cx="524118" cy="7004764"/>
        </a:xfrm>
        <a:prstGeom prst="round2SameRect">
          <a:avLst/>
        </a:prstGeom>
        <a:solidFill>
          <a:srgbClr val="00B0F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28016" bIns="11430" numCol="1" spcCol="1270" anchor="ctr" anchorCtr="0">
          <a:noAutofit/>
        </a:bodyPr>
        <a:lstStyle/>
        <a:p>
          <a:pPr marL="171450" lvl="1" indent="-171450" algn="r" defTabSz="800100" rtl="1">
            <a:lnSpc>
              <a:spcPct val="90000"/>
            </a:lnSpc>
            <a:spcBef>
              <a:spcPct val="0"/>
            </a:spcBef>
            <a:spcAft>
              <a:spcPct val="15000"/>
            </a:spcAft>
            <a:buChar char="••"/>
          </a:pPr>
          <a:r>
            <a:rPr lang="fa-IR" sz="1800" kern="1200" dirty="0" smtClean="0">
              <a:solidFill>
                <a:schemeClr val="bg2"/>
              </a:solidFill>
              <a:cs typeface="B Titr" pitchFamily="2" charset="-78"/>
            </a:rPr>
            <a:t>وزن ویژه فضایی خاک رس از1500 تا 1700کیلو گرم بر متر مکعب.</a:t>
          </a:r>
          <a:endParaRPr lang="fa-IR" sz="1800" kern="1200" dirty="0">
            <a:solidFill>
              <a:schemeClr val="bg2"/>
            </a:solidFill>
            <a:cs typeface="B Titr" pitchFamily="2" charset="-78"/>
          </a:endParaRPr>
        </a:p>
      </dsp:txBody>
      <dsp:txXfrm rot="16200000">
        <a:off x="3240323" y="-1185145"/>
        <a:ext cx="524118" cy="7004764"/>
      </dsp:txXfrm>
    </dsp:sp>
    <dsp:sp modelId="{6A01C10B-88A7-478D-8F37-4D12B14BDE66}">
      <dsp:nvSpPr>
        <dsp:cNvPr id="0" name=""/>
        <dsp:cNvSpPr/>
      </dsp:nvSpPr>
      <dsp:spPr>
        <a:xfrm rot="5400000">
          <a:off x="6883814" y="2860706"/>
          <a:ext cx="806336" cy="564435"/>
        </a:xfrm>
        <a:prstGeom prst="chevron">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endParaRPr lang="fa-IR" sz="1800" kern="1200" dirty="0">
            <a:solidFill>
              <a:schemeClr val="bg2"/>
            </a:solidFill>
            <a:cs typeface="B Titr" pitchFamily="2" charset="-78"/>
          </a:endParaRPr>
        </a:p>
      </dsp:txBody>
      <dsp:txXfrm rot="5400000">
        <a:off x="6883814" y="2860706"/>
        <a:ext cx="806336" cy="564435"/>
      </dsp:txXfrm>
    </dsp:sp>
    <dsp:sp modelId="{5A5AF9AE-4B41-42B7-89D8-E4BEE5116989}">
      <dsp:nvSpPr>
        <dsp:cNvPr id="0" name=""/>
        <dsp:cNvSpPr/>
      </dsp:nvSpPr>
      <dsp:spPr>
        <a:xfrm rot="16200000">
          <a:off x="3240323" y="-500566"/>
          <a:ext cx="524118" cy="7004764"/>
        </a:xfrm>
        <a:prstGeom prst="round2SameRect">
          <a:avLst/>
        </a:prstGeom>
        <a:solidFill>
          <a:srgbClr val="00B0F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28016" bIns="11430" numCol="1" spcCol="1270" anchor="ctr" anchorCtr="0">
          <a:noAutofit/>
        </a:bodyPr>
        <a:lstStyle/>
        <a:p>
          <a:pPr marL="171450" lvl="1" indent="-171450" algn="r" defTabSz="800100" rtl="1">
            <a:lnSpc>
              <a:spcPct val="90000"/>
            </a:lnSpc>
            <a:spcBef>
              <a:spcPct val="0"/>
            </a:spcBef>
            <a:spcAft>
              <a:spcPct val="15000"/>
            </a:spcAft>
            <a:buChar char="••"/>
          </a:pPr>
          <a:r>
            <a:rPr lang="fa-IR" sz="1800" kern="1200" dirty="0" smtClean="0">
              <a:solidFill>
                <a:schemeClr val="bg2"/>
              </a:solidFill>
              <a:cs typeface="B Titr" pitchFamily="2" charset="-78"/>
            </a:rPr>
            <a:t>خاک رس پس از مخلوط شدن با آب حالت چسبناک و خمیری پیدا می کند.</a:t>
          </a:r>
          <a:endParaRPr lang="fa-IR" sz="1800" kern="1200" dirty="0">
            <a:solidFill>
              <a:schemeClr val="bg2"/>
            </a:solidFill>
            <a:cs typeface="B Titr" pitchFamily="2" charset="-78"/>
          </a:endParaRPr>
        </a:p>
      </dsp:txBody>
      <dsp:txXfrm rot="16200000">
        <a:off x="3240323" y="-500566"/>
        <a:ext cx="524118" cy="70047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0DD77D-DA53-4448-BF7E-075FBE2BA3CB}" type="datetimeFigureOut">
              <a:rPr lang="en-US" smtClean="0"/>
              <a:pPr/>
              <a:t>3/10/2019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CF5264-12DC-43B5-AA50-D12792F0F016}" type="slidenum">
              <a:rPr lang="en-US" smtClean="0"/>
              <a:pPr/>
              <a:t>‹#›</a:t>
            </a:fld>
            <a:endParaRPr lang="en-US"/>
          </a:p>
        </p:txBody>
      </p:sp>
    </p:spTree>
    <p:extLst>
      <p:ext uri="{BB962C8B-B14F-4D97-AF65-F5344CB8AC3E}">
        <p14:creationId xmlns="" xmlns:p14="http://schemas.microsoft.com/office/powerpoint/2010/main" val="1281024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187219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10</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103</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104</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105</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106</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107</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108</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109</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110</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111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112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113</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114</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115</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116</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117</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118</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119</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120</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121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122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123</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124</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125</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126</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127</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128</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129</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130</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131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132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16</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133</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134</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135</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17</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18</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19</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20</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21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22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12:19 PM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23</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24</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25</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26</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27</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28</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29</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30</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31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32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12:13 PM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3</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33</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34</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35</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36</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37</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38</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39</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40</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41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42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4</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43</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44</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45</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46</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47</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48</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49</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50</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51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52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5</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53</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54</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55</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56</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57</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58</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59</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60</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61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62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6</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63</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64</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65</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66</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67</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68</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69</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70</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71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72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7</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 xmlns:p14="http://schemas.microsoft.com/office/powerpoint/2010/main" val="3535158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73</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74</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75</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76</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77</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78</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79</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80</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81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82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8</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83</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84</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85</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86</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87</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88</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89</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90</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91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92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9</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93</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94</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95</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96</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97</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98</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99</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100</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101</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 xmlns:p14="http://schemas.microsoft.com/office/powerpoint/2010/main" val="3535158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3/10/2019 11:55 AM</a:t>
            </a:fld>
            <a:endParaRPr lang="en-US" sz="1200" smtClean="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102</a:t>
            </a:fld>
            <a:endParaRPr lang="en-US">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53515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914400" y="1905000"/>
            <a:ext cx="10363200" cy="757130"/>
          </a:xfrm>
        </p:spPr>
        <p:txBody>
          <a:bodyPr/>
          <a:lstStyle>
            <a:lvl1pPr>
              <a:defRPr smtClean="0"/>
            </a:lvl1pPr>
          </a:lstStyle>
          <a:p>
            <a:r>
              <a:rPr lang="en-US" smtClean="0"/>
              <a:t>Click to edit Master title style</a:t>
            </a:r>
          </a:p>
        </p:txBody>
      </p:sp>
      <p:sp>
        <p:nvSpPr>
          <p:cNvPr id="1032" name="Rectangle 8"/>
          <p:cNvSpPr>
            <a:spLocks noGrp="1" noChangeArrowheads="1"/>
          </p:cNvSpPr>
          <p:nvPr>
            <p:ph type="body" idx="1"/>
          </p:nvPr>
        </p:nvSpPr>
        <p:spPr>
          <a:xfrm>
            <a:off x="914400" y="4343401"/>
            <a:ext cx="8534400" cy="535531"/>
          </a:xfrm>
        </p:spPr>
        <p:txBody>
          <a:bodyPr/>
          <a:lstStyle>
            <a:lvl1pPr marL="0" indent="0">
              <a:buFont typeface="Wingdings" pitchFamily="2" charset="2"/>
              <a:buNone/>
              <a:defRPr smtClean="0"/>
            </a:lvl1pPr>
          </a:lstStyle>
          <a:p>
            <a:pPr lvl="0"/>
            <a:r>
              <a:rPr lang="en-US" smtClean="0"/>
              <a:t>Click to edit Master text styles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98006"/>
            <a:ext cx="7315200" cy="369332"/>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389717" y="612775"/>
            <a:ext cx="7315200" cy="5355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2862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920994" y="1414463"/>
            <a:ext cx="6758773" cy="2214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00709" y="304800"/>
            <a:ext cx="2179058" cy="3324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67264" y="304800"/>
            <a:ext cx="3213187" cy="3324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88951" y="304800"/>
            <a:ext cx="11190816" cy="7508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1" y="1414463"/>
            <a:ext cx="5490633" cy="26776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89134" y="1414463"/>
            <a:ext cx="5490633" cy="26776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3"/>
          </p:nvPr>
        </p:nvSpPr>
        <p:spPr>
          <a:xfrm>
            <a:off x="6189134" y="2597151"/>
            <a:ext cx="5490633" cy="26776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4613" y="1045798"/>
            <a:ext cx="8940800" cy="757130"/>
          </a:xfrm>
        </p:spPr>
        <p:txBody>
          <a:bodyPr anchor="b" anchorCtr="0"/>
          <a:lstStyle/>
          <a:p>
            <a:r>
              <a:rPr lang="en-US" smtClean="0"/>
              <a:t>Click to edit Master title style</a:t>
            </a:r>
            <a:endParaRPr lang="en-US" dirty="0"/>
          </a:p>
        </p:txBody>
      </p:sp>
      <p:sp>
        <p:nvSpPr>
          <p:cNvPr id="13" name="Content Placeholder 12"/>
          <p:cNvSpPr>
            <a:spLocks noGrp="1"/>
          </p:cNvSpPr>
          <p:nvPr>
            <p:ph sz="quarter" idx="10"/>
          </p:nvPr>
        </p:nvSpPr>
        <p:spPr>
          <a:xfrm>
            <a:off x="2336800" y="3657601"/>
            <a:ext cx="8839200" cy="646331"/>
          </a:xfrm>
        </p:spPr>
        <p:txBody>
          <a:bodyPr/>
          <a:lstStyle>
            <a:lvl1pPr>
              <a:lnSpc>
                <a:spcPct val="100000"/>
              </a:lnSpc>
              <a:spcBef>
                <a:spcPts val="0"/>
              </a:spcBef>
              <a:buFont typeface="Arial" pitchFamily="34" charset="0"/>
              <a:buNone/>
              <a:defRPr lang="en-US" sz="3600" dirty="0" smtClean="0">
                <a:solidFill>
                  <a:schemeClr val="accent1"/>
                </a:solidFill>
                <a:effectLst>
                  <a:outerShdw blurRad="38100" dist="38100" dir="2700000" algn="tl">
                    <a:srgbClr val="000000"/>
                  </a:outerShdw>
                </a:effectLst>
                <a:latin typeface="+mn-lt"/>
                <a:ea typeface="+mn-ea"/>
                <a:cs typeface="+mn-cs"/>
              </a:defRPr>
            </a:lvl1pPr>
          </a:lstStyle>
          <a:p>
            <a:pPr lvl="0"/>
            <a:r>
              <a:rPr lang="en-US" smtClean="0"/>
              <a:t>Click to edit Master text styles</a:t>
            </a:r>
          </a:p>
        </p:txBody>
      </p:sp>
      <p:sp>
        <p:nvSpPr>
          <p:cNvPr id="15" name="Content Placeholder 14"/>
          <p:cNvSpPr>
            <a:spLocks noGrp="1"/>
          </p:cNvSpPr>
          <p:nvPr>
            <p:ph sz="quarter" idx="11" hasCustomPrompt="1"/>
          </p:nvPr>
        </p:nvSpPr>
        <p:spPr>
          <a:xfrm>
            <a:off x="1320800" y="1905000"/>
            <a:ext cx="9550400" cy="1421928"/>
          </a:xfrm>
        </p:spPr>
        <p:txBody>
          <a:bodyPr/>
          <a:lstStyle>
            <a:lvl1pPr>
              <a:buFont typeface="Arial" pitchFamily="34" charset="0"/>
              <a:buNone/>
              <a:defRPr sz="9600"/>
            </a:lvl1pPr>
          </a:lstStyle>
          <a:p>
            <a:pPr lvl="0"/>
            <a:r>
              <a:rPr lang="en-US" dirty="0" smtClean="0"/>
              <a:t>Subtitle</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4613" y="1045798"/>
            <a:ext cx="8940800" cy="757130"/>
          </a:xfrm>
        </p:spPr>
        <p:txBody>
          <a:bodyPr anchor="b" anchorCtr="0"/>
          <a:lstStyle/>
          <a:p>
            <a:r>
              <a:rPr lang="en-US" smtClean="0"/>
              <a:t>Click to edit Master title style</a:t>
            </a:r>
            <a:endParaRPr lang="en-US" dirty="0"/>
          </a:p>
        </p:txBody>
      </p:sp>
      <p:sp>
        <p:nvSpPr>
          <p:cNvPr id="13" name="Content Placeholder 12"/>
          <p:cNvSpPr>
            <a:spLocks noGrp="1"/>
          </p:cNvSpPr>
          <p:nvPr>
            <p:ph sz="quarter" idx="10"/>
          </p:nvPr>
        </p:nvSpPr>
        <p:spPr>
          <a:xfrm>
            <a:off x="2336800" y="3657601"/>
            <a:ext cx="8839200" cy="646331"/>
          </a:xfrm>
        </p:spPr>
        <p:txBody>
          <a:bodyPr/>
          <a:lstStyle>
            <a:lvl1pPr>
              <a:lnSpc>
                <a:spcPct val="100000"/>
              </a:lnSpc>
              <a:spcBef>
                <a:spcPts val="0"/>
              </a:spcBef>
              <a:buFont typeface="Arial" pitchFamily="34" charset="0"/>
              <a:buNone/>
              <a:defRPr lang="en-US" sz="3600" dirty="0" smtClean="0">
                <a:solidFill>
                  <a:schemeClr val="accent1"/>
                </a:solidFill>
                <a:effectLst>
                  <a:outerShdw blurRad="38100" dist="38100" dir="2700000" algn="tl">
                    <a:srgbClr val="000000"/>
                  </a:outerShdw>
                </a:effectLst>
                <a:latin typeface="+mn-lt"/>
                <a:ea typeface="+mn-ea"/>
                <a:cs typeface="+mn-cs"/>
              </a:defRPr>
            </a:lvl1pPr>
          </a:lstStyle>
          <a:p>
            <a:pPr lvl="0"/>
            <a:r>
              <a:rPr lang="en-US" smtClean="0"/>
              <a:t>Click to edit Master text styles</a:t>
            </a:r>
          </a:p>
        </p:txBody>
      </p:sp>
      <p:sp>
        <p:nvSpPr>
          <p:cNvPr id="15" name="Content Placeholder 14"/>
          <p:cNvSpPr>
            <a:spLocks noGrp="1"/>
          </p:cNvSpPr>
          <p:nvPr>
            <p:ph sz="quarter" idx="11" hasCustomPrompt="1"/>
          </p:nvPr>
        </p:nvSpPr>
        <p:spPr>
          <a:xfrm>
            <a:off x="1320800" y="1905000"/>
            <a:ext cx="9550400" cy="1421928"/>
          </a:xfrm>
        </p:spPr>
        <p:txBody>
          <a:bodyPr/>
          <a:lstStyle>
            <a:lvl1pPr>
              <a:buFont typeface="Arial" pitchFamily="34" charset="0"/>
              <a:buNone/>
              <a:defRPr sz="9600"/>
            </a:lvl1pPr>
          </a:lstStyle>
          <a:p>
            <a:pPr lvl="0"/>
            <a:r>
              <a:rPr lang="en-US" dirty="0" smtClean="0"/>
              <a:t>Subtitle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836084" y="1980460"/>
            <a:ext cx="10363200" cy="757130"/>
          </a:xfrm>
        </p:spPr>
        <p:txBody>
          <a:bodyPr anchor="ctr"/>
          <a:lstStyle>
            <a:lvl1pPr>
              <a:defRPr/>
            </a:lvl1pPr>
          </a:lstStyle>
          <a:p>
            <a:r>
              <a:rPr lang="en-US" smtClean="0"/>
              <a:t>Click to edit Master title style</a:t>
            </a:r>
            <a:endParaRPr lang="en-US"/>
          </a:p>
        </p:txBody>
      </p:sp>
      <p:sp>
        <p:nvSpPr>
          <p:cNvPr id="18435" name="Rectangle 3"/>
          <p:cNvSpPr>
            <a:spLocks noGrp="1" noChangeArrowheads="1"/>
          </p:cNvSpPr>
          <p:nvPr>
            <p:ph type="subTitle" idx="1"/>
          </p:nvPr>
        </p:nvSpPr>
        <p:spPr>
          <a:xfrm>
            <a:off x="855134" y="4646614"/>
            <a:ext cx="10481733" cy="585787"/>
          </a:xfrm>
        </p:spPr>
        <p:txBody>
          <a:bodyPr anchor="ctr"/>
          <a:lstStyle>
            <a:lvl1pPr marL="0" indent="0">
              <a:buFont typeface="Wingdings" pitchFamily="2" charset="2"/>
              <a:buNone/>
              <a:defRPr sz="3600">
                <a:solidFill>
                  <a:schemeClr val="accent1"/>
                </a:solidFill>
              </a:defRPr>
            </a:lvl1pPr>
          </a:lstStyle>
          <a:p>
            <a:r>
              <a:rPr lang="en-US" smtClean="0"/>
              <a:t>Click to edit Master subtitle style</a:t>
            </a: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46331"/>
          </a:xfrm>
        </p:spPr>
        <p:txBody>
          <a:bodyPr/>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037568"/>
            <a:ext cx="10363200" cy="36933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1" y="1414463"/>
            <a:ext cx="5490633" cy="1957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9134" y="1414463"/>
            <a:ext cx="5490633" cy="1957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5713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750143"/>
            <a:ext cx="5386917" cy="4247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17173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750143"/>
            <a:ext cx="5389033" cy="4247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17173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65768"/>
            <a:ext cx="4011084" cy="36933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22344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2862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8951" y="304800"/>
            <a:ext cx="11190816" cy="750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dirty="0" smtClean="0"/>
              <a:t>Click to edit Title Slide</a:t>
            </a:r>
          </a:p>
        </p:txBody>
      </p:sp>
      <p:sp>
        <p:nvSpPr>
          <p:cNvPr id="1032" name="Rectangle 8"/>
          <p:cNvSpPr>
            <a:spLocks noGrp="1" noChangeArrowheads="1"/>
          </p:cNvSpPr>
          <p:nvPr>
            <p:ph type="body" idx="1"/>
          </p:nvPr>
        </p:nvSpPr>
        <p:spPr bwMode="auto">
          <a:xfrm>
            <a:off x="495300" y="1414463"/>
            <a:ext cx="11184467" cy="22145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61" r:id="rId15"/>
  </p:sldLayoutIdLst>
  <p:transition>
    <p:fade/>
  </p:transition>
  <p:timing>
    <p:tnLst>
      <p:par>
        <p:cTn id="1" dur="indefinite" restart="never" nodeType="tmRoot"/>
      </p:par>
    </p:tnLst>
  </p:timing>
  <p:txStyles>
    <p:title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p:titleStyle>
    <p:body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18"/>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10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0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0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0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107.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68.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10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54.jpeg"/><Relationship Id="rId7" Type="http://schemas.openxmlformats.org/officeDocument/2006/relationships/image" Target="../media/image172.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 Id="rId9" Type="http://schemas.openxmlformats.org/officeDocument/2006/relationships/image" Target="../media/image174.png"/></Relationships>
</file>

<file path=ppt/slides/_rels/slide10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1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1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1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81.png"/></Relationships>
</file>

<file path=ppt/slides/_rels/slide11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1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1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5.png"/></Relationships>
</file>

<file path=ppt/slides/_rels/slide11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11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189.png"/><Relationship Id="rId4" Type="http://schemas.openxmlformats.org/officeDocument/2006/relationships/image" Target="../media/image188.png"/></Relationships>
</file>

<file path=ppt/slides/_rels/slide11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png"/></Relationships>
</file>

<file path=ppt/slides/_rels/slide12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12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12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2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2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2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2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2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12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3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3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3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13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13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13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ezhin.com/cat-items/5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khaleghekashi.com/"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khaleghekashi.com/?p=6374&amp;preview=tru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8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8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8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9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9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08312" y="651360"/>
            <a:ext cx="5102288" cy="54982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30" y="1190171"/>
            <a:ext cx="11306628" cy="4194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6600" dirty="0" smtClean="0">
                <a:solidFill>
                  <a:srgbClr val="FF0000"/>
                </a:solidFill>
                <a:cs typeface="B Titr" pitchFamily="2" charset="-78"/>
              </a:rPr>
              <a:t>فصل  اول:</a:t>
            </a:r>
          </a:p>
          <a:p>
            <a:pPr algn="ctr">
              <a:lnSpc>
                <a:spcPct val="150000"/>
              </a:lnSpc>
            </a:pPr>
            <a:r>
              <a:rPr lang="fa-IR" sz="5400" dirty="0" smtClean="0">
                <a:solidFill>
                  <a:srgbClr val="FFFF00"/>
                </a:solidFill>
                <a:cs typeface="B Titr" pitchFamily="2" charset="-78"/>
              </a:rPr>
              <a:t>توانايي ساختن ملات هاي كاشي كاري</a:t>
            </a: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3" cstate="print"/>
          <a:srcRect/>
          <a:stretch>
            <a:fillRect/>
          </a:stretch>
        </p:blipFill>
        <p:spPr bwMode="auto">
          <a:xfrm>
            <a:off x="3124200" y="381000"/>
            <a:ext cx="6146800" cy="60833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30" y="1190171"/>
            <a:ext cx="11306628" cy="4194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6600" dirty="0" smtClean="0">
                <a:solidFill>
                  <a:srgbClr val="FF0000"/>
                </a:solidFill>
                <a:cs typeface="B Titr" pitchFamily="2" charset="-78"/>
              </a:rPr>
              <a:t>فصل  ششم:</a:t>
            </a:r>
          </a:p>
          <a:p>
            <a:pPr algn="ctr">
              <a:lnSpc>
                <a:spcPct val="150000"/>
              </a:lnSpc>
            </a:pPr>
            <a:r>
              <a:rPr lang="fa-IR" sz="6000" dirty="0" smtClean="0">
                <a:solidFill>
                  <a:srgbClr val="FFFF00"/>
                </a:solidFill>
                <a:cs typeface="B Titr" pitchFamily="2" charset="-78"/>
              </a:rPr>
              <a:t>بكارگيري ضوابط ايمني و بهداشت كار در محيط كار</a:t>
            </a: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458200" y="0"/>
            <a:ext cx="3166251" cy="523220"/>
          </a:xfrm>
          <a:prstGeom prst="rect">
            <a:avLst/>
          </a:prstGeom>
        </p:spPr>
        <p:txBody>
          <a:bodyPr wrap="none">
            <a:spAutoFit/>
          </a:bodyPr>
          <a:lstStyle/>
          <a:p>
            <a:pPr algn="r" rtl="1"/>
            <a:r>
              <a:rPr lang="fa-IR" sz="2800" b="1" dirty="0" smtClean="0">
                <a:solidFill>
                  <a:srgbClr val="FFFF00"/>
                </a:solidFill>
                <a:cs typeface="B Titr" pitchFamily="2" charset="-78"/>
              </a:rPr>
              <a:t>بهداشت فردی و عمومی</a:t>
            </a:r>
          </a:p>
        </p:txBody>
      </p:sp>
      <p:pic>
        <p:nvPicPr>
          <p:cNvPr id="1028" name="Picture 4"/>
          <p:cNvPicPr>
            <a:picLocks noChangeAspect="1" noChangeArrowheads="1"/>
          </p:cNvPicPr>
          <p:nvPr/>
        </p:nvPicPr>
        <p:blipFill>
          <a:blip r:embed="rId4" cstate="print"/>
          <a:srcRect/>
          <a:stretch>
            <a:fillRect/>
          </a:stretch>
        </p:blipFill>
        <p:spPr bwMode="auto">
          <a:xfrm>
            <a:off x="304800" y="685800"/>
            <a:ext cx="10287000" cy="3164599"/>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066800" y="3886200"/>
            <a:ext cx="8534400" cy="17526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print"/>
          <a:srcRect/>
          <a:stretch>
            <a:fillRect/>
          </a:stretch>
        </p:blipFill>
        <p:spPr bwMode="auto">
          <a:xfrm>
            <a:off x="533400" y="762000"/>
            <a:ext cx="10439400" cy="44196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srcRect/>
          <a:stretch>
            <a:fillRect/>
          </a:stretch>
        </p:blipFill>
        <p:spPr bwMode="auto">
          <a:xfrm>
            <a:off x="533400" y="762000"/>
            <a:ext cx="10712450" cy="2590800"/>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838200" y="3429000"/>
            <a:ext cx="9525000" cy="20447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4" cstate="print"/>
          <a:srcRect/>
          <a:stretch>
            <a:fillRect/>
          </a:stretch>
        </p:blipFill>
        <p:spPr bwMode="auto">
          <a:xfrm>
            <a:off x="685800" y="762000"/>
            <a:ext cx="10933113" cy="1600200"/>
          </a:xfrm>
          <a:prstGeom prst="rect">
            <a:avLst/>
          </a:prstGeom>
          <a:noFill/>
          <a:ln w="9525">
            <a:noFill/>
            <a:miter lim="800000"/>
            <a:headEnd/>
            <a:tailEnd/>
          </a:ln>
        </p:spPr>
      </p:pic>
      <p:pic>
        <p:nvPicPr>
          <p:cNvPr id="3" name="Picture 5"/>
          <p:cNvPicPr>
            <a:picLocks noChangeAspect="1" noChangeArrowheads="1"/>
          </p:cNvPicPr>
          <p:nvPr/>
        </p:nvPicPr>
        <p:blipFill>
          <a:blip r:embed="rId5" cstate="print"/>
          <a:srcRect/>
          <a:stretch>
            <a:fillRect/>
          </a:stretch>
        </p:blipFill>
        <p:spPr bwMode="auto">
          <a:xfrm>
            <a:off x="609600" y="2362200"/>
            <a:ext cx="10896600" cy="1409700"/>
          </a:xfrm>
          <a:prstGeom prst="rect">
            <a:avLst/>
          </a:prstGeom>
          <a:noFill/>
          <a:ln w="9525">
            <a:noFill/>
            <a:miter lim="800000"/>
            <a:headEnd/>
            <a:tailEnd/>
          </a:ln>
        </p:spPr>
      </p:pic>
      <p:pic>
        <p:nvPicPr>
          <p:cNvPr id="4098" name="Picture 2"/>
          <p:cNvPicPr>
            <a:picLocks noChangeAspect="1" noChangeArrowheads="1"/>
          </p:cNvPicPr>
          <p:nvPr/>
        </p:nvPicPr>
        <p:blipFill>
          <a:blip r:embed="rId6" cstate="print"/>
          <a:srcRect/>
          <a:stretch>
            <a:fillRect/>
          </a:stretch>
        </p:blipFill>
        <p:spPr bwMode="auto">
          <a:xfrm>
            <a:off x="609600" y="3657600"/>
            <a:ext cx="9982200" cy="18923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4" cstate="print"/>
          <a:srcRect/>
          <a:stretch>
            <a:fillRect/>
          </a:stretch>
        </p:blipFill>
        <p:spPr bwMode="auto">
          <a:xfrm>
            <a:off x="228600" y="762000"/>
            <a:ext cx="11506200" cy="2286000"/>
          </a:xfrm>
          <a:prstGeom prst="rect">
            <a:avLst/>
          </a:prstGeom>
          <a:noFill/>
          <a:ln w="9525">
            <a:noFill/>
            <a:miter lim="800000"/>
            <a:headEnd/>
            <a:tailEnd/>
          </a:ln>
        </p:spPr>
      </p:pic>
      <p:pic>
        <p:nvPicPr>
          <p:cNvPr id="5122" name="Picture 2"/>
          <p:cNvPicPr>
            <a:picLocks noChangeAspect="1" noChangeArrowheads="1"/>
          </p:cNvPicPr>
          <p:nvPr/>
        </p:nvPicPr>
        <p:blipFill>
          <a:blip r:embed="rId5" cstate="print"/>
          <a:srcRect/>
          <a:stretch>
            <a:fillRect/>
          </a:stretch>
        </p:blipFill>
        <p:spPr bwMode="auto">
          <a:xfrm>
            <a:off x="304800" y="3022600"/>
            <a:ext cx="10134599" cy="26924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cstate="print"/>
          <a:srcRect/>
          <a:stretch>
            <a:fillRect/>
          </a:stretch>
        </p:blipFill>
        <p:spPr bwMode="auto">
          <a:xfrm>
            <a:off x="838200" y="838200"/>
            <a:ext cx="10668000" cy="1447800"/>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a:stretch>
            <a:fillRect/>
          </a:stretch>
        </p:blipFill>
        <p:spPr bwMode="auto">
          <a:xfrm>
            <a:off x="685800" y="2362200"/>
            <a:ext cx="10896601" cy="1447800"/>
          </a:xfrm>
          <a:prstGeom prst="rect">
            <a:avLst/>
          </a:prstGeom>
          <a:noFill/>
          <a:ln w="9525">
            <a:noFill/>
            <a:miter lim="800000"/>
            <a:headEnd/>
            <a:tailEnd/>
          </a:ln>
        </p:spPr>
      </p:pic>
      <p:pic>
        <p:nvPicPr>
          <p:cNvPr id="6148" name="Picture 4"/>
          <p:cNvPicPr>
            <a:picLocks noChangeAspect="1" noChangeArrowheads="1"/>
          </p:cNvPicPr>
          <p:nvPr/>
        </p:nvPicPr>
        <p:blipFill>
          <a:blip r:embed="rId6" cstate="print"/>
          <a:srcRect/>
          <a:stretch>
            <a:fillRect/>
          </a:stretch>
        </p:blipFill>
        <p:spPr bwMode="auto">
          <a:xfrm>
            <a:off x="2209800" y="3733800"/>
            <a:ext cx="8229600" cy="1902992"/>
          </a:xfrm>
          <a:prstGeom prst="rect">
            <a:avLst/>
          </a:prstGeom>
          <a:noFill/>
          <a:ln w="9525">
            <a:noFill/>
            <a:miter lim="800000"/>
            <a:headEnd/>
            <a:tailEnd/>
          </a:ln>
        </p:spPr>
      </p:pic>
      <p:pic>
        <p:nvPicPr>
          <p:cNvPr id="6149" name="Picture 5"/>
          <p:cNvPicPr>
            <a:picLocks noChangeAspect="1" noChangeArrowheads="1"/>
          </p:cNvPicPr>
          <p:nvPr/>
        </p:nvPicPr>
        <p:blipFill>
          <a:blip r:embed="rId7" cstate="print"/>
          <a:srcRect/>
          <a:stretch>
            <a:fillRect/>
          </a:stretch>
        </p:blipFill>
        <p:spPr bwMode="auto">
          <a:xfrm>
            <a:off x="152400" y="4419600"/>
            <a:ext cx="1905000" cy="1905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cstate="print"/>
          <a:srcRect/>
          <a:stretch>
            <a:fillRect/>
          </a:stretch>
        </p:blipFill>
        <p:spPr bwMode="auto">
          <a:xfrm>
            <a:off x="609600" y="838200"/>
            <a:ext cx="10820400" cy="1905000"/>
          </a:xfrm>
          <a:prstGeom prst="rect">
            <a:avLst/>
          </a:prstGeom>
          <a:noFill/>
          <a:ln w="9525">
            <a:noFill/>
            <a:miter lim="800000"/>
            <a:headEnd/>
            <a:tailEnd/>
          </a:ln>
        </p:spPr>
      </p:pic>
      <p:pic>
        <p:nvPicPr>
          <p:cNvPr id="7171" name="Picture 3"/>
          <p:cNvPicPr>
            <a:picLocks noChangeAspect="1" noChangeArrowheads="1"/>
          </p:cNvPicPr>
          <p:nvPr/>
        </p:nvPicPr>
        <p:blipFill>
          <a:blip r:embed="rId5" cstate="print"/>
          <a:srcRect/>
          <a:stretch>
            <a:fillRect/>
          </a:stretch>
        </p:blipFill>
        <p:spPr bwMode="auto">
          <a:xfrm>
            <a:off x="609599" y="2819400"/>
            <a:ext cx="10820401" cy="1409700"/>
          </a:xfrm>
          <a:prstGeom prst="rect">
            <a:avLst/>
          </a:prstGeom>
          <a:noFill/>
          <a:ln w="9525">
            <a:noFill/>
            <a:miter lim="800000"/>
            <a:headEnd/>
            <a:tailEnd/>
          </a:ln>
        </p:spPr>
      </p:pic>
      <p:pic>
        <p:nvPicPr>
          <p:cNvPr id="7172" name="Picture 4"/>
          <p:cNvPicPr>
            <a:picLocks noChangeAspect="1" noChangeArrowheads="1"/>
          </p:cNvPicPr>
          <p:nvPr/>
        </p:nvPicPr>
        <p:blipFill>
          <a:blip r:embed="rId6" cstate="print"/>
          <a:srcRect/>
          <a:stretch>
            <a:fillRect/>
          </a:stretch>
        </p:blipFill>
        <p:spPr bwMode="auto">
          <a:xfrm>
            <a:off x="4876800" y="4191000"/>
            <a:ext cx="5638800" cy="1485900"/>
          </a:xfrm>
          <a:prstGeom prst="rect">
            <a:avLst/>
          </a:prstGeom>
          <a:noFill/>
          <a:ln w="9525">
            <a:noFill/>
            <a:miter lim="800000"/>
            <a:headEnd/>
            <a:tailEnd/>
          </a:ln>
        </p:spPr>
      </p:pic>
      <p:pic>
        <p:nvPicPr>
          <p:cNvPr id="7173" name="Picture 5"/>
          <p:cNvPicPr>
            <a:picLocks noChangeAspect="1" noChangeArrowheads="1"/>
          </p:cNvPicPr>
          <p:nvPr/>
        </p:nvPicPr>
        <p:blipFill>
          <a:blip r:embed="rId7" cstate="print"/>
          <a:srcRect/>
          <a:stretch>
            <a:fillRect/>
          </a:stretch>
        </p:blipFill>
        <p:spPr bwMode="auto">
          <a:xfrm>
            <a:off x="2362200" y="4191000"/>
            <a:ext cx="2362200" cy="1494692"/>
          </a:xfrm>
          <a:prstGeom prst="rect">
            <a:avLst/>
          </a:prstGeom>
          <a:noFill/>
          <a:ln w="9525">
            <a:noFill/>
            <a:miter lim="800000"/>
            <a:headEnd/>
            <a:tailEnd/>
          </a:ln>
        </p:spPr>
      </p:pic>
      <p:pic>
        <p:nvPicPr>
          <p:cNvPr id="7174" name="Picture 6"/>
          <p:cNvPicPr>
            <a:picLocks noChangeAspect="1" noChangeArrowheads="1"/>
          </p:cNvPicPr>
          <p:nvPr/>
        </p:nvPicPr>
        <p:blipFill>
          <a:blip r:embed="rId8" cstate="print"/>
          <a:srcRect/>
          <a:stretch>
            <a:fillRect/>
          </a:stretch>
        </p:blipFill>
        <p:spPr bwMode="auto">
          <a:xfrm>
            <a:off x="228600" y="4191000"/>
            <a:ext cx="2057400" cy="1524000"/>
          </a:xfrm>
          <a:prstGeom prst="rect">
            <a:avLst/>
          </a:prstGeom>
          <a:noFill/>
          <a:ln w="9525">
            <a:noFill/>
            <a:miter lim="800000"/>
            <a:headEnd/>
            <a:tailEnd/>
          </a:ln>
        </p:spPr>
      </p:pic>
      <p:pic>
        <p:nvPicPr>
          <p:cNvPr id="7175" name="Picture 7"/>
          <p:cNvPicPr>
            <a:picLocks noChangeAspect="1" noChangeArrowheads="1"/>
          </p:cNvPicPr>
          <p:nvPr/>
        </p:nvPicPr>
        <p:blipFill>
          <a:blip r:embed="rId9" cstate="print"/>
          <a:srcRect/>
          <a:stretch>
            <a:fillRect/>
          </a:stretch>
        </p:blipFill>
        <p:spPr bwMode="auto">
          <a:xfrm>
            <a:off x="0" y="5867400"/>
            <a:ext cx="6934200" cy="4826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print"/>
          <a:srcRect/>
          <a:stretch>
            <a:fillRect/>
          </a:stretch>
        </p:blipFill>
        <p:spPr bwMode="auto">
          <a:xfrm>
            <a:off x="381000" y="1066800"/>
            <a:ext cx="11322050" cy="35052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143000"/>
            <a:ext cx="10972800" cy="2362185"/>
          </a:xfrm>
          <a:prstGeom prst="rect">
            <a:avLst/>
          </a:prstGeom>
        </p:spPr>
        <p:txBody>
          <a:bodyPr wrap="square">
            <a:spAutoFit/>
          </a:bodyPr>
          <a:lstStyle/>
          <a:p>
            <a:pPr algn="just" rtl="1">
              <a:lnSpc>
                <a:spcPct val="150000"/>
              </a:lnSpc>
            </a:pPr>
            <a:r>
              <a:rPr lang="fa-IR" sz="2000" b="1" dirty="0" smtClean="0">
                <a:cs typeface="B Yagut" pitchFamily="2" charset="-78"/>
              </a:rPr>
              <a:t>ملات ماده ای خمیری و البته چسبنده است که برای ساخت ساختمان به کار می رود. ملات موجب چسپاندن قطعات مصالح مختلف ساختمانی به يكديگر مي شود. ملات ها به دلیل آنکه قطعات مختلف ساختمان را یکپارچه می کنند نیرو های مختلف را به سمت پی و یا به عبارت بهتر به منطقه زیرین اسکلت ساختمان منتقل می کنند. ملات ها از دو قسمت اصلي تشكيل مي شوند، چسب كه حجم کمی از ملات را به خود اختصاص می دهد و جسم پركننده كه تقريبا در حدود 80% حجم ملات را تشكيل مي دهد. بعنوان نمونه در ملات ماسه سيمان، سيمان بعنوان چسب و ماسه بعنوان جسم پركننده می باشد.</a:t>
            </a:r>
            <a:endParaRPr lang="fa-IR" sz="2000" b="1" dirty="0">
              <a:cs typeface="B Yagut" pitchFamily="2" charset="-78"/>
            </a:endParaRPr>
          </a:p>
        </p:txBody>
      </p:sp>
      <p:sp>
        <p:nvSpPr>
          <p:cNvPr id="4" name="Rectangle 3"/>
          <p:cNvSpPr/>
          <p:nvPr/>
        </p:nvSpPr>
        <p:spPr>
          <a:xfrm>
            <a:off x="9067800" y="381000"/>
            <a:ext cx="2589170" cy="769441"/>
          </a:xfrm>
          <a:prstGeom prst="rect">
            <a:avLst/>
          </a:prstGeom>
        </p:spPr>
        <p:txBody>
          <a:bodyPr wrap="none">
            <a:spAutoFit/>
          </a:bodyPr>
          <a:lstStyle/>
          <a:p>
            <a:r>
              <a:rPr lang="fa-IR" sz="4400" spc="-150" dirty="0" smtClean="0">
                <a:ln w="28575">
                  <a:solidFill>
                    <a:sysClr val="windowText" lastClr="000000"/>
                  </a:solidFill>
                </a:ln>
                <a:solidFill>
                  <a:srgbClr val="FF33CC"/>
                </a:solidFill>
                <a:cs typeface="B Titr" pitchFamily="2" charset="-78"/>
              </a:rPr>
              <a:t>تعریف ملات :</a:t>
            </a:r>
            <a:endParaRPr lang="fa-IR" sz="4400" spc="-150" dirty="0">
              <a:ln w="28575">
                <a:solidFill>
                  <a:sysClr val="windowText" lastClr="000000"/>
                </a:solidFill>
              </a:ln>
              <a:solidFill>
                <a:srgbClr val="FF33CC"/>
              </a:solidFill>
              <a:cs typeface="B Titr" pitchFamily="2" charset="-78"/>
            </a:endParaRPr>
          </a:p>
        </p:txBody>
      </p:sp>
      <p:sp>
        <p:nvSpPr>
          <p:cNvPr id="5" name="Rectangle 4"/>
          <p:cNvSpPr/>
          <p:nvPr/>
        </p:nvSpPr>
        <p:spPr>
          <a:xfrm>
            <a:off x="762000" y="3657600"/>
            <a:ext cx="10972800" cy="1200329"/>
          </a:xfrm>
          <a:prstGeom prst="rect">
            <a:avLst/>
          </a:prstGeom>
        </p:spPr>
        <p:txBody>
          <a:bodyPr wrap="square">
            <a:spAutoFit/>
          </a:bodyPr>
          <a:lstStyle/>
          <a:p>
            <a:pPr algn="just" rtl="1">
              <a:lnSpc>
                <a:spcPct val="150000"/>
              </a:lnSpc>
            </a:pPr>
            <a:r>
              <a:rPr lang="fa-IR" sz="2800" b="1" dirty="0" smtClean="0">
                <a:solidFill>
                  <a:srgbClr val="FF0000"/>
                </a:solidFill>
                <a:cs typeface="B Titr" pitchFamily="2" charset="-78"/>
              </a:rPr>
              <a:t>کارایی ملات  </a:t>
            </a:r>
            <a:r>
              <a:rPr lang="fa-IR" sz="2000" b="1" dirty="0" smtClean="0">
                <a:cs typeface="B Yagut" pitchFamily="2" charset="-78"/>
              </a:rPr>
              <a:t>عبارتست از قابلیت لغزندگی ذرات دانه های سنگین لیز شده به وسیله دوغاب روی یکدیگرو کارایی تا حدی بوسیله  دانه بندی و رعایت تناسب بین مصالح قابل کنترل است.  </a:t>
            </a:r>
            <a:endParaRPr lang="fa-IR" sz="2000" b="1" dirty="0">
              <a:cs typeface="B Yagut" pitchFamily="2" charset="-78"/>
            </a:endParaRPr>
          </a:p>
        </p:txBody>
      </p:sp>
      <p:graphicFrame>
        <p:nvGraphicFramePr>
          <p:cNvPr id="7" name="Diagram 6"/>
          <p:cNvGraphicFramePr/>
          <p:nvPr/>
        </p:nvGraphicFramePr>
        <p:xfrm>
          <a:off x="3276600" y="4953000"/>
          <a:ext cx="4876800" cy="129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4" cstate="print"/>
          <a:srcRect/>
          <a:stretch>
            <a:fillRect/>
          </a:stretch>
        </p:blipFill>
        <p:spPr bwMode="auto">
          <a:xfrm>
            <a:off x="990600" y="762000"/>
            <a:ext cx="9448800" cy="48768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cstate="print"/>
          <a:srcRect/>
          <a:stretch>
            <a:fillRect/>
          </a:stretch>
        </p:blipFill>
        <p:spPr bwMode="auto">
          <a:xfrm>
            <a:off x="838200" y="609600"/>
            <a:ext cx="10666413" cy="4876800"/>
          </a:xfrm>
          <a:prstGeom prst="rect">
            <a:avLst/>
          </a:prstGeom>
          <a:noFill/>
          <a:ln w="9525">
            <a:noFill/>
            <a:miter lim="800000"/>
            <a:headEnd/>
            <a:tailEnd/>
          </a:ln>
        </p:spPr>
      </p:pic>
      <p:pic>
        <p:nvPicPr>
          <p:cNvPr id="9220" name="Picture 4"/>
          <p:cNvPicPr>
            <a:picLocks noChangeAspect="1" noChangeArrowheads="1"/>
          </p:cNvPicPr>
          <p:nvPr/>
        </p:nvPicPr>
        <p:blipFill>
          <a:blip r:embed="rId5" cstate="print"/>
          <a:srcRect/>
          <a:stretch>
            <a:fillRect/>
          </a:stretch>
        </p:blipFill>
        <p:spPr bwMode="auto">
          <a:xfrm>
            <a:off x="7162800" y="1600200"/>
            <a:ext cx="2438400" cy="3208977"/>
          </a:xfrm>
          <a:prstGeom prst="rect">
            <a:avLst/>
          </a:prstGeom>
          <a:noFill/>
          <a:ln w="9525">
            <a:noFill/>
            <a:miter lim="800000"/>
            <a:headEnd/>
            <a:tailEnd/>
          </a:ln>
        </p:spPr>
      </p:pic>
      <p:pic>
        <p:nvPicPr>
          <p:cNvPr id="9221" name="Picture 5"/>
          <p:cNvPicPr>
            <a:picLocks noChangeAspect="1" noChangeArrowheads="1"/>
          </p:cNvPicPr>
          <p:nvPr/>
        </p:nvPicPr>
        <p:blipFill>
          <a:blip r:embed="rId6" cstate="print"/>
          <a:srcRect/>
          <a:stretch>
            <a:fillRect/>
          </a:stretch>
        </p:blipFill>
        <p:spPr bwMode="auto">
          <a:xfrm>
            <a:off x="5638800" y="4953000"/>
            <a:ext cx="5486400" cy="4826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cstate="print"/>
          <a:srcRect/>
          <a:stretch>
            <a:fillRect/>
          </a:stretch>
        </p:blipFill>
        <p:spPr bwMode="auto">
          <a:xfrm>
            <a:off x="1752600" y="685800"/>
            <a:ext cx="8686800" cy="4953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cstate="print"/>
          <a:srcRect/>
          <a:stretch>
            <a:fillRect/>
          </a:stretch>
        </p:blipFill>
        <p:spPr bwMode="auto">
          <a:xfrm>
            <a:off x="762000" y="685800"/>
            <a:ext cx="11288713" cy="2133600"/>
          </a:xfrm>
          <a:prstGeom prst="rect">
            <a:avLst/>
          </a:prstGeom>
          <a:noFill/>
          <a:ln w="9525">
            <a:no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a:off x="381000" y="3048000"/>
            <a:ext cx="10668000" cy="19812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4" cstate="print"/>
          <a:srcRect/>
          <a:stretch>
            <a:fillRect/>
          </a:stretch>
        </p:blipFill>
        <p:spPr bwMode="auto">
          <a:xfrm>
            <a:off x="533400" y="914400"/>
            <a:ext cx="10759311" cy="4191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4" cstate="print"/>
          <a:srcRect/>
          <a:stretch>
            <a:fillRect/>
          </a:stretch>
        </p:blipFill>
        <p:spPr bwMode="auto">
          <a:xfrm>
            <a:off x="1143000" y="685800"/>
            <a:ext cx="9067799" cy="4953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cstate="print"/>
          <a:srcRect/>
          <a:stretch>
            <a:fillRect/>
          </a:stretch>
        </p:blipFill>
        <p:spPr bwMode="auto">
          <a:xfrm>
            <a:off x="838200" y="762000"/>
            <a:ext cx="10691813" cy="2336800"/>
          </a:xfrm>
          <a:prstGeom prst="rect">
            <a:avLst/>
          </a:prstGeom>
          <a:noFill/>
          <a:ln w="9525">
            <a:noFill/>
            <a:miter lim="800000"/>
            <a:headEnd/>
            <a:tailEnd/>
          </a:ln>
        </p:spPr>
      </p:pic>
      <p:pic>
        <p:nvPicPr>
          <p:cNvPr id="14339" name="Picture 3"/>
          <p:cNvPicPr>
            <a:picLocks noChangeAspect="1" noChangeArrowheads="1"/>
          </p:cNvPicPr>
          <p:nvPr/>
        </p:nvPicPr>
        <p:blipFill>
          <a:blip r:embed="rId5" cstate="print"/>
          <a:srcRect/>
          <a:stretch>
            <a:fillRect/>
          </a:stretch>
        </p:blipFill>
        <p:spPr bwMode="auto">
          <a:xfrm>
            <a:off x="304801" y="3048000"/>
            <a:ext cx="10591800" cy="23622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4" cstate="print"/>
          <a:srcRect/>
          <a:stretch>
            <a:fillRect/>
          </a:stretch>
        </p:blipFill>
        <p:spPr bwMode="auto">
          <a:xfrm>
            <a:off x="228600" y="685801"/>
            <a:ext cx="10134600" cy="4876799"/>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915400" y="76200"/>
            <a:ext cx="2892138" cy="523220"/>
          </a:xfrm>
          <a:prstGeom prst="rect">
            <a:avLst/>
          </a:prstGeom>
        </p:spPr>
        <p:txBody>
          <a:bodyPr wrap="none">
            <a:spAutoFit/>
          </a:bodyPr>
          <a:lstStyle/>
          <a:p>
            <a:pPr algn="r" rtl="1"/>
            <a:r>
              <a:rPr lang="fa-IR" sz="2800" b="1" dirty="0" smtClean="0">
                <a:solidFill>
                  <a:srgbClr val="FFFF00"/>
                </a:solidFill>
                <a:cs typeface="B Titr" pitchFamily="2" charset="-78"/>
              </a:rPr>
              <a:t>بهداشت محیط کارگاه</a:t>
            </a:r>
          </a:p>
        </p:txBody>
      </p:sp>
      <p:pic>
        <p:nvPicPr>
          <p:cNvPr id="16386" name="Picture 2"/>
          <p:cNvPicPr>
            <a:picLocks noChangeAspect="1" noChangeArrowheads="1"/>
          </p:cNvPicPr>
          <p:nvPr/>
        </p:nvPicPr>
        <p:blipFill>
          <a:blip r:embed="rId4" cstate="print"/>
          <a:srcRect/>
          <a:stretch>
            <a:fillRect/>
          </a:stretch>
        </p:blipFill>
        <p:spPr bwMode="auto">
          <a:xfrm>
            <a:off x="1524000" y="685800"/>
            <a:ext cx="9726613" cy="2286000"/>
          </a:xfrm>
          <a:prstGeom prst="rect">
            <a:avLst/>
          </a:prstGeom>
          <a:noFill/>
          <a:ln w="9525">
            <a:noFill/>
            <a:miter lim="800000"/>
            <a:headEnd/>
            <a:tailEnd/>
          </a:ln>
        </p:spPr>
      </p:pic>
      <p:pic>
        <p:nvPicPr>
          <p:cNvPr id="16387" name="Picture 3"/>
          <p:cNvPicPr>
            <a:picLocks noChangeAspect="1" noChangeArrowheads="1"/>
          </p:cNvPicPr>
          <p:nvPr/>
        </p:nvPicPr>
        <p:blipFill>
          <a:blip r:embed="rId5" cstate="print"/>
          <a:srcRect/>
          <a:stretch>
            <a:fillRect/>
          </a:stretch>
        </p:blipFill>
        <p:spPr bwMode="auto">
          <a:xfrm>
            <a:off x="533400" y="2895600"/>
            <a:ext cx="9713913" cy="28194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4" cstate="print"/>
          <a:srcRect/>
          <a:stretch>
            <a:fillRect/>
          </a:stretch>
        </p:blipFill>
        <p:spPr bwMode="auto">
          <a:xfrm>
            <a:off x="990601" y="685799"/>
            <a:ext cx="9982200" cy="2590801"/>
          </a:xfrm>
          <a:prstGeom prst="rect">
            <a:avLst/>
          </a:prstGeom>
          <a:noFill/>
          <a:ln w="9525">
            <a:noFill/>
            <a:miter lim="800000"/>
            <a:headEnd/>
            <a:tailEnd/>
          </a:ln>
        </p:spPr>
      </p:pic>
      <p:pic>
        <p:nvPicPr>
          <p:cNvPr id="17412" name="Picture 4"/>
          <p:cNvPicPr>
            <a:picLocks noChangeAspect="1" noChangeArrowheads="1"/>
          </p:cNvPicPr>
          <p:nvPr/>
        </p:nvPicPr>
        <p:blipFill>
          <a:blip r:embed="rId5" cstate="print"/>
          <a:srcRect/>
          <a:stretch>
            <a:fillRect/>
          </a:stretch>
        </p:blipFill>
        <p:spPr bwMode="auto">
          <a:xfrm>
            <a:off x="1371600" y="3200400"/>
            <a:ext cx="8153400" cy="25146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762000" y="381000"/>
          <a:ext cx="10881360" cy="5852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4" cstate="print"/>
          <a:srcRect/>
          <a:stretch>
            <a:fillRect/>
          </a:stretch>
        </p:blipFill>
        <p:spPr bwMode="auto">
          <a:xfrm>
            <a:off x="533400" y="762000"/>
            <a:ext cx="11430000" cy="2895600"/>
          </a:xfrm>
          <a:prstGeom prst="rect">
            <a:avLst/>
          </a:prstGeom>
          <a:noFill/>
          <a:ln w="9525">
            <a:noFill/>
            <a:miter lim="800000"/>
            <a:headEnd/>
            <a:tailEnd/>
          </a:ln>
        </p:spPr>
      </p:pic>
      <p:pic>
        <p:nvPicPr>
          <p:cNvPr id="18435" name="Picture 3"/>
          <p:cNvPicPr>
            <a:picLocks noChangeAspect="1" noChangeArrowheads="1"/>
          </p:cNvPicPr>
          <p:nvPr/>
        </p:nvPicPr>
        <p:blipFill>
          <a:blip r:embed="rId5" cstate="print"/>
          <a:srcRect/>
          <a:stretch>
            <a:fillRect/>
          </a:stretch>
        </p:blipFill>
        <p:spPr bwMode="auto">
          <a:xfrm>
            <a:off x="1143000" y="3505200"/>
            <a:ext cx="7543800" cy="22098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4" cstate="print"/>
          <a:srcRect/>
          <a:stretch>
            <a:fillRect/>
          </a:stretch>
        </p:blipFill>
        <p:spPr bwMode="auto">
          <a:xfrm>
            <a:off x="762000" y="838200"/>
            <a:ext cx="8839200" cy="55753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4" cstate="print"/>
          <a:srcRect/>
          <a:stretch>
            <a:fillRect/>
          </a:stretch>
        </p:blipFill>
        <p:spPr bwMode="auto">
          <a:xfrm>
            <a:off x="609600" y="685800"/>
            <a:ext cx="8991600" cy="5714999"/>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cstate="print"/>
          <a:srcRect/>
          <a:stretch>
            <a:fillRect/>
          </a:stretch>
        </p:blipFill>
        <p:spPr bwMode="auto">
          <a:xfrm>
            <a:off x="304800" y="685800"/>
            <a:ext cx="9296400" cy="5715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cstate="print"/>
          <a:srcRect/>
          <a:stretch>
            <a:fillRect/>
          </a:stretch>
        </p:blipFill>
        <p:spPr bwMode="auto">
          <a:xfrm>
            <a:off x="609600" y="762000"/>
            <a:ext cx="8915400" cy="56388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196910" y="76200"/>
            <a:ext cx="3427541" cy="523220"/>
          </a:xfrm>
          <a:prstGeom prst="rect">
            <a:avLst/>
          </a:prstGeom>
        </p:spPr>
        <p:txBody>
          <a:bodyPr wrap="none">
            <a:spAutoFit/>
          </a:bodyPr>
          <a:lstStyle/>
          <a:p>
            <a:pPr algn="r" rtl="1"/>
            <a:r>
              <a:rPr lang="fa-IR" sz="2800" b="1" dirty="0" smtClean="0">
                <a:solidFill>
                  <a:srgbClr val="FFFF00"/>
                </a:solidFill>
                <a:cs typeface="B Titr" pitchFamily="2" charset="-78"/>
              </a:rPr>
              <a:t>حوادث و ایمنی محیط کار</a:t>
            </a:r>
          </a:p>
        </p:txBody>
      </p:sp>
      <p:pic>
        <p:nvPicPr>
          <p:cNvPr id="23554" name="Picture 2"/>
          <p:cNvPicPr>
            <a:picLocks noChangeAspect="1" noChangeArrowheads="1"/>
          </p:cNvPicPr>
          <p:nvPr/>
        </p:nvPicPr>
        <p:blipFill>
          <a:blip r:embed="rId4" cstate="print"/>
          <a:srcRect/>
          <a:stretch>
            <a:fillRect/>
          </a:stretch>
        </p:blipFill>
        <p:spPr bwMode="auto">
          <a:xfrm>
            <a:off x="457200" y="990600"/>
            <a:ext cx="10399713" cy="4048241"/>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381000" y="762000"/>
            <a:ext cx="10134600" cy="4912248"/>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4" cstate="print"/>
          <a:srcRect/>
          <a:stretch>
            <a:fillRect/>
          </a:stretch>
        </p:blipFill>
        <p:spPr bwMode="auto">
          <a:xfrm>
            <a:off x="609600" y="685800"/>
            <a:ext cx="8991600" cy="56388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4" cstate="print"/>
          <a:srcRect/>
          <a:stretch>
            <a:fillRect/>
          </a:stretch>
        </p:blipFill>
        <p:spPr bwMode="auto">
          <a:xfrm>
            <a:off x="533400" y="685800"/>
            <a:ext cx="8991600" cy="5715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cstate="print"/>
          <a:srcRect/>
          <a:stretch>
            <a:fillRect/>
          </a:stretch>
        </p:blipFill>
        <p:spPr bwMode="auto">
          <a:xfrm>
            <a:off x="838201" y="685800"/>
            <a:ext cx="8763000" cy="5734108"/>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33400" y="685800"/>
          <a:ext cx="1089660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4" cstate="print"/>
          <a:srcRect/>
          <a:stretch>
            <a:fillRect/>
          </a:stretch>
        </p:blipFill>
        <p:spPr bwMode="auto">
          <a:xfrm>
            <a:off x="1295400" y="685800"/>
            <a:ext cx="8521700" cy="5715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4" cstate="print"/>
          <a:srcRect/>
          <a:stretch>
            <a:fillRect/>
          </a:stretch>
        </p:blipFill>
        <p:spPr bwMode="auto">
          <a:xfrm>
            <a:off x="1371600" y="685800"/>
            <a:ext cx="8229600" cy="5715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4" cstate="print"/>
          <a:srcRect/>
          <a:stretch>
            <a:fillRect/>
          </a:stretch>
        </p:blipFill>
        <p:spPr bwMode="auto">
          <a:xfrm>
            <a:off x="1447800" y="707331"/>
            <a:ext cx="8153400" cy="5693469"/>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4" cstate="print"/>
          <a:srcRect/>
          <a:stretch>
            <a:fillRect/>
          </a:stretch>
        </p:blipFill>
        <p:spPr bwMode="auto">
          <a:xfrm>
            <a:off x="1295400" y="685800"/>
            <a:ext cx="8229600" cy="5715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4" cstate="print"/>
          <a:srcRect/>
          <a:stretch>
            <a:fillRect/>
          </a:stretch>
        </p:blipFill>
        <p:spPr bwMode="auto">
          <a:xfrm>
            <a:off x="457200" y="685800"/>
            <a:ext cx="9102085" cy="5715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4" cstate="print"/>
          <a:srcRect/>
          <a:stretch>
            <a:fillRect/>
          </a:stretch>
        </p:blipFill>
        <p:spPr bwMode="auto">
          <a:xfrm>
            <a:off x="990600" y="666750"/>
            <a:ext cx="8534400" cy="573405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2982" y="196334"/>
            <a:ext cx="6989414" cy="523220"/>
          </a:xfrm>
          <a:prstGeom prst="rect">
            <a:avLst/>
          </a:prstGeom>
        </p:spPr>
        <p:txBody>
          <a:bodyPr wrap="none">
            <a:spAutoFit/>
          </a:bodyPr>
          <a:lstStyle/>
          <a:p>
            <a:r>
              <a:rPr lang="fa-IR" sz="2800" b="1" dirty="0" smtClean="0">
                <a:solidFill>
                  <a:srgbClr val="FF0000"/>
                </a:solidFill>
                <a:cs typeface="B Titr" pitchFamily="2" charset="-78"/>
              </a:rPr>
              <a:t>نکات ایمنی در کارگاه های ساختمانی به روایت کارتون</a:t>
            </a:r>
            <a:endParaRPr lang="fa-IR" sz="2800" dirty="0">
              <a:solidFill>
                <a:srgbClr val="FF0000"/>
              </a:solidFill>
              <a:cs typeface="B Titr" pitchFamily="2" charset="-78"/>
            </a:endParaRPr>
          </a:p>
        </p:txBody>
      </p:sp>
      <p:pic>
        <p:nvPicPr>
          <p:cNvPr id="11265" name="Picture 1"/>
          <p:cNvPicPr>
            <a:picLocks noChangeAspect="1" noChangeArrowheads="1"/>
          </p:cNvPicPr>
          <p:nvPr/>
        </p:nvPicPr>
        <p:blipFill>
          <a:blip r:embed="rId2" cstate="print"/>
          <a:srcRect/>
          <a:stretch>
            <a:fillRect/>
          </a:stretch>
        </p:blipFill>
        <p:spPr bwMode="auto">
          <a:xfrm>
            <a:off x="4398736" y="3751711"/>
            <a:ext cx="5050063" cy="2747060"/>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srcRect/>
          <a:stretch>
            <a:fillRect/>
          </a:stretch>
        </p:blipFill>
        <p:spPr bwMode="auto">
          <a:xfrm>
            <a:off x="897164" y="748260"/>
            <a:ext cx="4995635" cy="2807740"/>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cstate="print"/>
          <a:srcRect/>
          <a:stretch>
            <a:fillRect/>
          </a:stretch>
        </p:blipFill>
        <p:spPr bwMode="auto">
          <a:xfrm>
            <a:off x="1351644" y="319508"/>
            <a:ext cx="5397500" cy="3076112"/>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a:stretch>
            <a:fillRect/>
          </a:stretch>
        </p:blipFill>
        <p:spPr bwMode="auto">
          <a:xfrm>
            <a:off x="4778830" y="3493678"/>
            <a:ext cx="5482772" cy="3021449"/>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cstate="print"/>
          <a:srcRect/>
          <a:stretch>
            <a:fillRect/>
          </a:stretch>
        </p:blipFill>
        <p:spPr bwMode="auto">
          <a:xfrm>
            <a:off x="678543" y="318435"/>
            <a:ext cx="6114143" cy="3150479"/>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a:off x="4891316" y="3568189"/>
            <a:ext cx="6037941" cy="2919698"/>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cstate="print"/>
          <a:srcRect/>
          <a:stretch>
            <a:fillRect/>
          </a:stretch>
        </p:blipFill>
        <p:spPr bwMode="auto">
          <a:xfrm>
            <a:off x="747487" y="323110"/>
            <a:ext cx="5842000" cy="3095003"/>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a:stretch>
            <a:fillRect/>
          </a:stretch>
        </p:blipFill>
        <p:spPr bwMode="auto">
          <a:xfrm>
            <a:off x="5410201" y="3537098"/>
            <a:ext cx="5730147" cy="3052387"/>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014644" y="417910"/>
            <a:ext cx="2567756" cy="877490"/>
            <a:chOff x="4327691" y="856654"/>
            <a:chExt cx="2567756" cy="877490"/>
          </a:xfrm>
        </p:grpSpPr>
        <p:sp>
          <p:nvSpPr>
            <p:cNvPr id="3" name="Chevron 2"/>
            <p:cNvSpPr/>
            <p:nvPr/>
          </p:nvSpPr>
          <p:spPr>
            <a:xfrm rot="10800000">
              <a:off x="4327691" y="856654"/>
              <a:ext cx="2567756" cy="877490"/>
            </a:xfrm>
            <a:prstGeom prst="chevron">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Chevron 4"/>
            <p:cNvSpPr/>
            <p:nvPr/>
          </p:nvSpPr>
          <p:spPr>
            <a:xfrm rot="21600000">
              <a:off x="4766436" y="856654"/>
              <a:ext cx="1690266" cy="8774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rgbClr val="FFFF00"/>
                  </a:solidFill>
                  <a:cs typeface="B Titr" pitchFamily="2" charset="-78"/>
                </a:rPr>
                <a:t>ملات خاک رس</a:t>
              </a:r>
              <a:endParaRPr lang="fa-IR" sz="2000" kern="1200" dirty="0">
                <a:solidFill>
                  <a:srgbClr val="FFFF00"/>
                </a:solidFill>
                <a:cs typeface="B Titr" pitchFamily="2" charset="-78"/>
              </a:endParaRPr>
            </a:p>
          </p:txBody>
        </p:sp>
      </p:grpSp>
      <p:sp>
        <p:nvSpPr>
          <p:cNvPr id="5" name="TextBox 4"/>
          <p:cNvSpPr txBox="1"/>
          <p:nvPr/>
        </p:nvSpPr>
        <p:spPr>
          <a:xfrm>
            <a:off x="685800" y="1371600"/>
            <a:ext cx="11049000" cy="977191"/>
          </a:xfrm>
          <a:prstGeom prst="rect">
            <a:avLst/>
          </a:prstGeom>
          <a:noFill/>
        </p:spPr>
        <p:txBody>
          <a:bodyPr wrap="square" rtlCol="1">
            <a:spAutoFit/>
          </a:bodyPr>
          <a:lstStyle/>
          <a:p>
            <a:pPr algn="just" rtl="1">
              <a:lnSpc>
                <a:spcPct val="150000"/>
              </a:lnSpc>
            </a:pPr>
            <a:r>
              <a:rPr lang="fa-IR" sz="2000" b="1" dirty="0" smtClean="0">
                <a:cs typeface="B Yagut" pitchFamily="2" charset="-78"/>
              </a:rPr>
              <a:t>خاک رس از فراوانترین و ارازن ترین مواد چسباننده بوده و نوعی چسباننده هوایی به شماره می رود که به صورت فیزیکی ،خشک و سفت می شود.</a:t>
            </a:r>
          </a:p>
        </p:txBody>
      </p:sp>
      <p:graphicFrame>
        <p:nvGraphicFramePr>
          <p:cNvPr id="6" name="Diagram 5"/>
          <p:cNvGraphicFramePr/>
          <p:nvPr/>
        </p:nvGraphicFramePr>
        <p:xfrm>
          <a:off x="2032000" y="3005667"/>
          <a:ext cx="7569200" cy="3547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3810000" y="2249269"/>
            <a:ext cx="4343400" cy="646331"/>
          </a:xfrm>
          <a:prstGeom prst="rect">
            <a:avLst/>
          </a:prstGeom>
          <a:noFill/>
        </p:spPr>
        <p:txBody>
          <a:bodyPr wrap="square" rtlCol="1">
            <a:spAutoFit/>
          </a:bodyPr>
          <a:lstStyle/>
          <a:p>
            <a:pPr algn="ctr"/>
            <a:r>
              <a:rPr lang="fa-IR" sz="3600" dirty="0" smtClean="0">
                <a:ln>
                  <a:solidFill>
                    <a:sysClr val="windowText" lastClr="000000"/>
                  </a:solidFill>
                </a:ln>
                <a:solidFill>
                  <a:srgbClr val="FF0000"/>
                </a:solidFill>
                <a:cs typeface="B Titr" pitchFamily="2" charset="-78"/>
              </a:rPr>
              <a:t>خصوصیات خاک رس</a:t>
            </a:r>
            <a:endParaRPr lang="fa-IR" sz="3600" dirty="0">
              <a:ln>
                <a:solidFill>
                  <a:sysClr val="windowText" lastClr="000000"/>
                </a:solidFill>
              </a:ln>
              <a:solidFill>
                <a:srgbClr val="FF0000"/>
              </a:solidFill>
              <a:cs typeface="B Titr" pitchFamily="2" charset="-78"/>
            </a:endParaRPr>
          </a:p>
        </p:txBody>
      </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cstate="print"/>
          <a:srcRect/>
          <a:stretch>
            <a:fillRect/>
          </a:stretch>
        </p:blipFill>
        <p:spPr bwMode="auto">
          <a:xfrm>
            <a:off x="456292" y="277211"/>
            <a:ext cx="5755821" cy="3076496"/>
          </a:xfrm>
          <a:prstGeom prst="rect">
            <a:avLst/>
          </a:prstGeom>
          <a:noFill/>
          <a:ln w="9525">
            <a:noFill/>
            <a:miter lim="800000"/>
            <a:headEnd/>
            <a:tailEnd/>
          </a:ln>
        </p:spPr>
      </p:pic>
      <p:pic>
        <p:nvPicPr>
          <p:cNvPr id="46082" name="Picture 2"/>
          <p:cNvPicPr>
            <a:picLocks noChangeAspect="1" noChangeArrowheads="1"/>
          </p:cNvPicPr>
          <p:nvPr/>
        </p:nvPicPr>
        <p:blipFill>
          <a:blip r:embed="rId3" cstate="print"/>
          <a:srcRect/>
          <a:stretch>
            <a:fillRect/>
          </a:stretch>
        </p:blipFill>
        <p:spPr bwMode="auto">
          <a:xfrm>
            <a:off x="5197929" y="3439886"/>
            <a:ext cx="5745841" cy="3032101"/>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a:stretch>
            <a:fillRect/>
          </a:stretch>
        </p:blipFill>
        <p:spPr bwMode="auto">
          <a:xfrm>
            <a:off x="813707" y="115443"/>
            <a:ext cx="6008007" cy="3231009"/>
          </a:xfrm>
          <a:prstGeom prst="rect">
            <a:avLst/>
          </a:prstGeom>
          <a:noFill/>
          <a:ln w="9525">
            <a:noFill/>
            <a:miter lim="800000"/>
            <a:headEnd/>
            <a:tailEnd/>
          </a:ln>
        </p:spPr>
      </p:pic>
      <p:pic>
        <p:nvPicPr>
          <p:cNvPr id="117763" name="Picture 3"/>
          <p:cNvPicPr>
            <a:picLocks noChangeAspect="1" noChangeArrowheads="1"/>
          </p:cNvPicPr>
          <p:nvPr/>
        </p:nvPicPr>
        <p:blipFill>
          <a:blip r:embed="rId3" cstate="print"/>
          <a:srcRect/>
          <a:stretch>
            <a:fillRect/>
          </a:stretch>
        </p:blipFill>
        <p:spPr bwMode="auto">
          <a:xfrm>
            <a:off x="5010151" y="3451688"/>
            <a:ext cx="6325506" cy="3055248"/>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2470096" y="1000547"/>
            <a:ext cx="7762475" cy="4108481"/>
          </a:xfrm>
          <a:prstGeom prst="rect">
            <a:avLst/>
          </a:prstGeom>
          <a:noFill/>
          <a:ln w="9525">
            <a:noFill/>
            <a:miter lim="800000"/>
            <a:headEnd/>
            <a:tailEnd/>
          </a:ln>
        </p:spPr>
      </p:pic>
    </p:spTree>
    <p:extLst>
      <p:ext uri="{BB962C8B-B14F-4D97-AF65-F5344CB8AC3E}">
        <p14:creationId xmlns="" xmlns:p14="http://schemas.microsoft.com/office/powerpoint/2010/main" val="825064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067800" y="3213809"/>
            <a:ext cx="2570828" cy="877490"/>
            <a:chOff x="1976235" y="856654"/>
            <a:chExt cx="2570828" cy="877490"/>
          </a:xfrm>
        </p:grpSpPr>
        <p:sp>
          <p:nvSpPr>
            <p:cNvPr id="3" name="Chevron 2"/>
            <p:cNvSpPr/>
            <p:nvPr/>
          </p:nvSpPr>
          <p:spPr>
            <a:xfrm rot="10800000">
              <a:off x="1976235" y="856654"/>
              <a:ext cx="2570828" cy="877490"/>
            </a:xfrm>
            <a:prstGeom prst="chevron">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Chevron 4"/>
            <p:cNvSpPr/>
            <p:nvPr/>
          </p:nvSpPr>
          <p:spPr>
            <a:xfrm rot="21600000">
              <a:off x="2414980" y="856654"/>
              <a:ext cx="1693338" cy="8774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rgbClr val="FFFF00"/>
                  </a:solidFill>
                  <a:cs typeface="B Titr" pitchFamily="2" charset="-78"/>
                </a:rPr>
                <a:t>ملات ماسه سیمان</a:t>
              </a:r>
              <a:endParaRPr lang="fa-IR" sz="2000" kern="1200" dirty="0">
                <a:solidFill>
                  <a:srgbClr val="FFFF00"/>
                </a:solidFill>
                <a:cs typeface="B Titr" pitchFamily="2" charset="-78"/>
              </a:endParaRPr>
            </a:p>
          </p:txBody>
        </p:sp>
      </p:grpSp>
      <p:sp>
        <p:nvSpPr>
          <p:cNvPr id="5" name="Rectangle 4"/>
          <p:cNvSpPr/>
          <p:nvPr/>
        </p:nvSpPr>
        <p:spPr>
          <a:xfrm>
            <a:off x="762000" y="4356809"/>
            <a:ext cx="10820400" cy="1154162"/>
          </a:xfrm>
          <a:prstGeom prst="rect">
            <a:avLst/>
          </a:prstGeom>
        </p:spPr>
        <p:txBody>
          <a:bodyPr wrap="square">
            <a:spAutoFit/>
          </a:bodyPr>
          <a:lstStyle/>
          <a:p>
            <a:pPr algn="just" rtl="1">
              <a:lnSpc>
                <a:spcPct val="150000"/>
              </a:lnSpc>
            </a:pPr>
            <a:r>
              <a:rPr lang="fa-IR" sz="2400" b="1" dirty="0" smtClean="0">
                <a:cs typeface="B Yagut" pitchFamily="2" charset="-78"/>
              </a:rPr>
              <a:t>این ملات از ملات ماسه و سیمان خمیری تهیه می شود و بیشتر برای رج های آخر دیوارها که امکان دوغاب ریزی ندارند و نیز زیر سقف ها استفاده می شود.</a:t>
            </a:r>
            <a:endParaRPr lang="fa-IR" sz="2400" b="1" dirty="0">
              <a:cs typeface="B Yagut" pitchFamily="2" charset="-78"/>
            </a:endParaRPr>
          </a:p>
        </p:txBody>
      </p:sp>
      <p:grpSp>
        <p:nvGrpSpPr>
          <p:cNvPr id="6" name="Group 5"/>
          <p:cNvGrpSpPr/>
          <p:nvPr/>
        </p:nvGrpSpPr>
        <p:grpSpPr>
          <a:xfrm>
            <a:off x="8915400" y="457200"/>
            <a:ext cx="2671303" cy="848201"/>
            <a:chOff x="2293087" y="871299"/>
            <a:chExt cx="2671303" cy="848201"/>
          </a:xfrm>
        </p:grpSpPr>
        <p:sp>
          <p:nvSpPr>
            <p:cNvPr id="7" name="Chevron 6"/>
            <p:cNvSpPr/>
            <p:nvPr/>
          </p:nvSpPr>
          <p:spPr>
            <a:xfrm rot="10800000">
              <a:off x="2293087" y="871299"/>
              <a:ext cx="2671303" cy="848201"/>
            </a:xfrm>
            <a:prstGeom prst="chevron">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Chevron 4"/>
            <p:cNvSpPr/>
            <p:nvPr/>
          </p:nvSpPr>
          <p:spPr>
            <a:xfrm rot="21600000">
              <a:off x="2717187" y="871299"/>
              <a:ext cx="1823102" cy="8482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rgbClr val="FFFF00"/>
                  </a:solidFill>
                  <a:cs typeface="B Titr" pitchFamily="2" charset="-78"/>
                </a:rPr>
                <a:t>دوغاب ماسه سیمان</a:t>
              </a:r>
              <a:endParaRPr lang="fa-IR" sz="2000" kern="1200" dirty="0">
                <a:solidFill>
                  <a:srgbClr val="FFFF00"/>
                </a:solidFill>
                <a:cs typeface="B Titr" pitchFamily="2" charset="-78"/>
              </a:endParaRPr>
            </a:p>
          </p:txBody>
        </p:sp>
      </p:grpSp>
      <p:sp>
        <p:nvSpPr>
          <p:cNvPr id="9" name="Rectangle 8"/>
          <p:cNvSpPr/>
          <p:nvPr/>
        </p:nvSpPr>
        <p:spPr>
          <a:xfrm>
            <a:off x="762000" y="1524000"/>
            <a:ext cx="10820400" cy="1154162"/>
          </a:xfrm>
          <a:prstGeom prst="rect">
            <a:avLst/>
          </a:prstGeom>
        </p:spPr>
        <p:txBody>
          <a:bodyPr wrap="square">
            <a:spAutoFit/>
          </a:bodyPr>
          <a:lstStyle/>
          <a:p>
            <a:pPr algn="just" rtl="1">
              <a:lnSpc>
                <a:spcPct val="150000"/>
              </a:lnSpc>
            </a:pPr>
            <a:r>
              <a:rPr lang="fa-IR" sz="2400" b="1" dirty="0" smtClean="0">
                <a:cs typeface="B Yagut" pitchFamily="2" charset="-78"/>
              </a:rPr>
              <a:t>برای کاشی کاری روی سطوح قائم، از دوغاب ماسه و سیمان عسلی با نسبت حجمی 1:5 و به میزان 33  لیتر در هر متر مربع استفاده می شود.</a:t>
            </a:r>
            <a:endParaRPr lang="fa-IR" sz="2400" b="1" dirty="0">
              <a:cs typeface="B Yagut" pitchFamily="2" charset="-78"/>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01200" y="381000"/>
            <a:ext cx="2009291" cy="914400"/>
            <a:chOff x="2464" y="1381221"/>
            <a:chExt cx="1856891" cy="742756"/>
          </a:xfrm>
        </p:grpSpPr>
        <p:sp>
          <p:nvSpPr>
            <p:cNvPr id="4" name="Chevron 3"/>
            <p:cNvSpPr/>
            <p:nvPr/>
          </p:nvSpPr>
          <p:spPr>
            <a:xfrm rot="10800000">
              <a:off x="2464" y="1381221"/>
              <a:ext cx="1856891" cy="742756"/>
            </a:xfrm>
            <a:prstGeom prst="chevron">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Chevron 4"/>
            <p:cNvSpPr/>
            <p:nvPr/>
          </p:nvSpPr>
          <p:spPr>
            <a:xfrm>
              <a:off x="284146" y="1381221"/>
              <a:ext cx="1114135"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670" tIns="22670" rIns="68009" bIns="22670" numCol="1" spcCol="1270" anchor="ctr" anchorCtr="0">
              <a:noAutofit/>
            </a:bodyPr>
            <a:lstStyle/>
            <a:p>
              <a:pPr lvl="0" algn="ctr" defTabSz="755650" rtl="1">
                <a:lnSpc>
                  <a:spcPct val="90000"/>
                </a:lnSpc>
                <a:spcBef>
                  <a:spcPct val="0"/>
                </a:spcBef>
                <a:spcAft>
                  <a:spcPct val="35000"/>
                </a:spcAft>
              </a:pPr>
              <a:r>
                <a:rPr lang="fa-IR" sz="2000" kern="1200" dirty="0" smtClean="0">
                  <a:solidFill>
                    <a:srgbClr val="FFFF00"/>
                  </a:solidFill>
                  <a:cs typeface="B Titr" pitchFamily="2" charset="-78"/>
                </a:rPr>
                <a:t>چسب کاشی</a:t>
              </a:r>
              <a:endParaRPr lang="fa-IR" sz="2000" kern="1200" dirty="0">
                <a:solidFill>
                  <a:srgbClr val="FFFF00"/>
                </a:solidFill>
                <a:cs typeface="B Titr" pitchFamily="2" charset="-78"/>
              </a:endParaRPr>
            </a:p>
          </p:txBody>
        </p:sp>
      </p:grpSp>
      <p:sp>
        <p:nvSpPr>
          <p:cNvPr id="6" name="Rectangle 5"/>
          <p:cNvSpPr/>
          <p:nvPr/>
        </p:nvSpPr>
        <p:spPr>
          <a:xfrm>
            <a:off x="533400" y="1720840"/>
            <a:ext cx="11125200" cy="3604833"/>
          </a:xfrm>
          <a:prstGeom prst="rect">
            <a:avLst/>
          </a:prstGeom>
        </p:spPr>
        <p:txBody>
          <a:bodyPr wrap="square">
            <a:spAutoFit/>
          </a:bodyPr>
          <a:lstStyle/>
          <a:p>
            <a:pPr algn="just" rtl="1">
              <a:lnSpc>
                <a:spcPct val="150000"/>
              </a:lnSpc>
            </a:pPr>
            <a:r>
              <a:rPr lang="fa-IR" sz="2200" b="1" dirty="0" smtClean="0">
                <a:cs typeface="B Yagut" pitchFamily="2" charset="-78"/>
              </a:rPr>
              <a:t>از چسب های خمیری مخصوص و یا بطانه، بیشتر برای انجام کاشی کاری روی سطوحی استفاده می شود که قبلاً کاشی کاری شده و نیاز به تعمیر و بازسازی دارند و نیز در کارهای جدیدی که زیر آن ها را اندود سیمانی کاملاً مسطح اجرا نموده اند، استفاده می شود. این چسب ها غالباً روی بتن یا گچ و مانند آن بدون تراشیدن دیوار به کار می روند وروی سطوحی که قبلاً کاشی کاری شده اند نیز بهتر است ابتدا سطح زیر کار را با تیشه، مضرس یا زبر نموده سپسچربی ها و سایر آلودگی ها را شسته تا چسب، درگیری بهتری با زیر کار خود داشته باشد. چسب های کاشی معمولاً درمقابل آب، اسید و مواد نفتی مقاوم هستند. بطانه ها معمولاً از چندین نوع مواد شیمیایی مخصوص ترکیب شده اند.</a:t>
            </a: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33400"/>
            <a:ext cx="11201400" cy="6063198"/>
          </a:xfrm>
          <a:prstGeom prst="rect">
            <a:avLst/>
          </a:prstGeom>
        </p:spPr>
        <p:txBody>
          <a:bodyPr wrap="square">
            <a:spAutoFit/>
          </a:bodyPr>
          <a:lstStyle/>
          <a:p>
            <a:pPr algn="just" rtl="1"/>
            <a:r>
              <a:rPr lang="fa-IR" sz="2800" b="1" dirty="0" smtClean="0">
                <a:solidFill>
                  <a:srgbClr val="FF0000"/>
                </a:solidFill>
                <a:cs typeface="B Titr" pitchFamily="2" charset="-78"/>
                <a:hlinkClick r:id="rId3"/>
              </a:rPr>
              <a:t>ملات ماسه سیمان</a:t>
            </a:r>
            <a:endParaRPr lang="fa-IR" sz="2800" b="1" dirty="0" smtClean="0">
              <a:solidFill>
                <a:srgbClr val="FF0000"/>
              </a:solidFill>
              <a:cs typeface="B Titr" pitchFamily="2" charset="-78"/>
            </a:endParaRPr>
          </a:p>
          <a:p>
            <a:pPr algn="just" rtl="1"/>
            <a:r>
              <a:rPr lang="fa-IR" sz="2000" b="1" dirty="0" smtClean="0">
                <a:solidFill>
                  <a:srgbClr val="FFFF00"/>
                </a:solidFill>
                <a:cs typeface="B Yagut" pitchFamily="2" charset="-78"/>
              </a:rPr>
              <a:t> متشکل از مخلوط ماسه شکسته یا ماسه رودخانه کاملا شسته، 300 تا 600 کیلوگرم در متر مکعب سیمان پرتلند و آب       می باشد.سیمان مورد مصرف در ملات ماسه سیمان بسیار بیشتر از مصرف سیمان در بتن است. از آن جا که در ملات سیمان تنها از ماسه استفاده می شود و این دانه ها بسیار ریز می باشند، مقدار مورد مصرفی ماسه از شن و ماسه بیماسه شتر است. مخلوط کردن سیمان با ترکیبات فوق به گونه ای است که سیمان دور دانه ها را همانند فیبر نازک در بر گرفته و موجب چسبانندگی بیشتر ملات می گردد. از ملات ماسه سیمان در موارد بی شماری می توان بهره برد. در واقع، از این نوع ملات در تمام نواحی سازه ها و ساختمان ها نظیر آجرکاری، کاشی کاری، سیمان کاری و... می شود استفاده کرد. مصرف ملات ماسه سیمان باید به گونه ای باشد که مقدار مهیا شده حتما تا زمان یک ساعت مورد استفاده قرار گیرد. چرا که پس از این مدت زمان ملات خواص و کارایی اصلی خود را از دست می دهد.</a:t>
            </a:r>
          </a:p>
          <a:p>
            <a:pPr algn="just" rtl="1"/>
            <a:r>
              <a:rPr lang="fa-IR" sz="2000" b="1" dirty="0" smtClean="0">
                <a:cs typeface="B Yagut" pitchFamily="2" charset="-78"/>
              </a:rPr>
              <a:t>ملات ماسه سیمان به دو نوع دستی و مکانیکی حاصل آمده و مهیا می گردد. در صورتی که بخواهید از ملات ماسه سیمان در امورات کم اهمیت تر بهره ببرید، می توانید آن را به صورت دستی تهیه و مخلوط نمایید. طرز تهیه ملات ماسه سیمان به صورت دستی به گونه ای است که ابتدا باید ماسه و سیمان را به طور خشک مخلوط کرده و به تدریج آب را به آن اضافه نمود تا ترکیب یک دست تر و یک رنگ تر به وجود بیاید.ملات ماسه سیمان با توجه به نسبت اختلاط سیمان به ماسه، وزن سیمان، حجم ماسه و آب و مقاومت فشاری 28 روزه به تیپ های مختلف تقسیم می شود. </a:t>
            </a:r>
          </a:p>
          <a:p>
            <a:pPr algn="just" rtl="1"/>
            <a:r>
              <a:rPr lang="fa-IR" sz="2000" b="1" dirty="0" smtClean="0">
                <a:solidFill>
                  <a:srgbClr val="FFFF00"/>
                </a:solidFill>
                <a:cs typeface="B Yagut" pitchFamily="2" charset="-78"/>
              </a:rPr>
              <a:t>به طور مثال، در تیپ 1 ملات ماسه سیمان نسبت اختلاط سیمان به ماسه 1 به 3، در تیپ 2 نسبت این اختلاط 1 به 4، در تیپ 3 نسبت این اختلاط 1 به 5 و در تیپ 4 این نسبت به میزان 1 به 6 می باشد. </a:t>
            </a:r>
          </a:p>
          <a:p>
            <a:pPr algn="just" rtl="1"/>
            <a:r>
              <a:rPr lang="fa-IR" sz="2000" b="1" dirty="0" smtClean="0">
                <a:cs typeface="B Yagut" pitchFamily="2" charset="-78"/>
              </a:rPr>
              <a:t>ملات ماسه سیمان از نوع ملات آبی بوده و در سال های اولیه استفاده خود دارای مقاومت خوبی می باشد. اما پس از مدتی آب بارش باران و برف به داخل آن نفوذ کرده و مقاومت چندانی ندارد. در این ملات به دلیل زودگیر شدن نباید از گچ استفاده کرد. چرا که گچ موجب زودگیر شدن می گردد اما در عین حال ملات را متلاشی می کند. </a:t>
            </a: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067800" y="381000"/>
            <a:ext cx="2542691" cy="914400"/>
            <a:chOff x="2464" y="1381221"/>
            <a:chExt cx="1856891" cy="742756"/>
          </a:xfrm>
        </p:grpSpPr>
        <p:sp>
          <p:nvSpPr>
            <p:cNvPr id="4" name="Chevron 3"/>
            <p:cNvSpPr/>
            <p:nvPr/>
          </p:nvSpPr>
          <p:spPr>
            <a:xfrm rot="10800000">
              <a:off x="2464" y="1381221"/>
              <a:ext cx="1856891" cy="742756"/>
            </a:xfrm>
            <a:prstGeom prst="chevron">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Chevron 4"/>
            <p:cNvSpPr/>
            <p:nvPr/>
          </p:nvSpPr>
          <p:spPr>
            <a:xfrm>
              <a:off x="225055" y="1381221"/>
              <a:ext cx="1293702"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670" tIns="22670" rIns="68009" bIns="22670" numCol="1" spcCol="1270" anchor="ctr" anchorCtr="0">
              <a:noAutofit/>
            </a:bodyPr>
            <a:lstStyle/>
            <a:p>
              <a:pPr lvl="0" algn="ctr" defTabSz="755650" rtl="1">
                <a:lnSpc>
                  <a:spcPct val="90000"/>
                </a:lnSpc>
                <a:spcBef>
                  <a:spcPct val="0"/>
                </a:spcBef>
                <a:spcAft>
                  <a:spcPct val="35000"/>
                </a:spcAft>
              </a:pPr>
              <a:r>
                <a:rPr lang="fa-IR" sz="2000" kern="1200" dirty="0" smtClean="0">
                  <a:solidFill>
                    <a:srgbClr val="FFFF00"/>
                  </a:solidFill>
                  <a:cs typeface="B Titr" pitchFamily="2" charset="-78"/>
                </a:rPr>
                <a:t>جدول افت مصالح</a:t>
              </a:r>
              <a:endParaRPr lang="fa-IR" sz="2000" kern="1200" dirty="0">
                <a:solidFill>
                  <a:srgbClr val="FFFF00"/>
                </a:solidFill>
                <a:cs typeface="B Titr" pitchFamily="2" charset="-78"/>
              </a:endParaRPr>
            </a:p>
          </p:txBody>
        </p:sp>
      </p:grpSp>
      <p:pic>
        <p:nvPicPr>
          <p:cNvPr id="1026" name="Picture 2"/>
          <p:cNvPicPr>
            <a:picLocks noChangeAspect="1" noChangeArrowheads="1"/>
          </p:cNvPicPr>
          <p:nvPr/>
        </p:nvPicPr>
        <p:blipFill>
          <a:blip r:embed="rId3" cstate="print"/>
          <a:srcRect/>
          <a:stretch>
            <a:fillRect/>
          </a:stretch>
        </p:blipFill>
        <p:spPr bwMode="auto">
          <a:xfrm>
            <a:off x="4114800" y="304800"/>
            <a:ext cx="3822700" cy="62357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77509" y="457200"/>
            <a:ext cx="4981091" cy="914400"/>
            <a:chOff x="2464" y="1381221"/>
            <a:chExt cx="1856891" cy="742756"/>
          </a:xfrm>
        </p:grpSpPr>
        <p:sp>
          <p:nvSpPr>
            <p:cNvPr id="3" name="Chevron 2"/>
            <p:cNvSpPr/>
            <p:nvPr/>
          </p:nvSpPr>
          <p:spPr>
            <a:xfrm rot="10800000">
              <a:off x="2464" y="1381221"/>
              <a:ext cx="1856891" cy="742756"/>
            </a:xfrm>
            <a:prstGeom prst="chevron">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Chevron 4"/>
            <p:cNvSpPr/>
            <p:nvPr/>
          </p:nvSpPr>
          <p:spPr>
            <a:xfrm>
              <a:off x="57590" y="1381221"/>
              <a:ext cx="1653788"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670" tIns="22670" rIns="68009" bIns="22670" numCol="1" spcCol="1270" anchor="ctr" anchorCtr="0">
              <a:noAutofit/>
            </a:bodyPr>
            <a:lstStyle/>
            <a:p>
              <a:pPr algn="ctr" rtl="1"/>
              <a:r>
                <a:rPr lang="fa-IR" sz="2000" b="1" dirty="0" smtClean="0">
                  <a:solidFill>
                    <a:srgbClr val="FFFF00"/>
                  </a:solidFill>
                  <a:cs typeface="B Titr" pitchFamily="2" charset="-78"/>
                </a:rPr>
                <a:t>مقدار مصالح مصرفی در ملات های ساختمانی</a:t>
              </a:r>
              <a:endParaRPr lang="fa-IR" sz="2000" b="1" dirty="0">
                <a:solidFill>
                  <a:srgbClr val="FFFF00"/>
                </a:solidFill>
                <a:cs typeface="B Titr" pitchFamily="2" charset="-78"/>
              </a:endParaRPr>
            </a:p>
          </p:txBody>
        </p:sp>
      </p:grpSp>
      <p:pic>
        <p:nvPicPr>
          <p:cNvPr id="2051" name="Picture 3"/>
          <p:cNvPicPr>
            <a:picLocks noChangeAspect="1" noChangeArrowheads="1"/>
          </p:cNvPicPr>
          <p:nvPr/>
        </p:nvPicPr>
        <p:blipFill>
          <a:blip r:embed="rId3" cstate="print"/>
          <a:srcRect/>
          <a:stretch>
            <a:fillRect/>
          </a:stretch>
        </p:blipFill>
        <p:spPr bwMode="auto">
          <a:xfrm>
            <a:off x="457200" y="381001"/>
            <a:ext cx="6172200" cy="49530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57201" y="5257800"/>
            <a:ext cx="6172199" cy="12192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124200" y="1219200"/>
            <a:ext cx="6763656" cy="1045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7200" dirty="0" smtClean="0">
                <a:noFill/>
                <a:cs typeface="B Titr" pitchFamily="2" charset="-78"/>
              </a:rPr>
              <a:t>نام</a:t>
            </a:r>
            <a:r>
              <a:rPr lang="fa-IR" sz="7200" dirty="0" smtClean="0">
                <a:cs typeface="B Titr" pitchFamily="2" charset="-78"/>
              </a:rPr>
              <a:t> حرفه آموزشی</a:t>
            </a:r>
            <a:endParaRPr lang="fa-IR" sz="7200" dirty="0">
              <a:cs typeface="B Titr" pitchFamily="2" charset="-78"/>
            </a:endParaRPr>
          </a:p>
        </p:txBody>
      </p:sp>
      <p:sp>
        <p:nvSpPr>
          <p:cNvPr id="33" name="Rectangle 32"/>
          <p:cNvSpPr/>
          <p:nvPr/>
        </p:nvSpPr>
        <p:spPr>
          <a:xfrm>
            <a:off x="609600" y="3048000"/>
            <a:ext cx="10740571" cy="1045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7200" dirty="0" smtClean="0">
                <a:solidFill>
                  <a:srgbClr val="FF0000"/>
                </a:solidFill>
                <a:cs typeface="B Titr" pitchFamily="2" charset="-78"/>
              </a:rPr>
              <a:t>کارگر </a:t>
            </a:r>
            <a:r>
              <a:rPr lang="fa-IR" sz="7200" dirty="0" smtClean="0">
                <a:solidFill>
                  <a:srgbClr val="FF0000"/>
                </a:solidFill>
                <a:cs typeface="B Titr" pitchFamily="2" charset="-78"/>
              </a:rPr>
              <a:t>کاشی کار درجه </a:t>
            </a:r>
            <a:r>
              <a:rPr lang="fa-IR" sz="7200" dirty="0" smtClean="0">
                <a:solidFill>
                  <a:srgbClr val="FF0000"/>
                </a:solidFill>
                <a:cs typeface="B Titr" pitchFamily="2" charset="-78"/>
              </a:rPr>
              <a:t>3 </a:t>
            </a:r>
            <a:endParaRPr lang="fa-IR" sz="7200" dirty="0">
              <a:solidFill>
                <a:srgbClr val="FF0000"/>
              </a:solidFill>
              <a:cs typeface="B Titr" pitchFamily="2" charset="-78"/>
            </a:endParaRPr>
          </a:p>
        </p:txBody>
      </p:sp>
      <p:sp>
        <p:nvSpPr>
          <p:cNvPr id="4" name="Rectangle 3"/>
          <p:cNvSpPr/>
          <p:nvPr/>
        </p:nvSpPr>
        <p:spPr>
          <a:xfrm>
            <a:off x="609600" y="4953000"/>
            <a:ext cx="10740571" cy="1045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800" dirty="0" smtClean="0">
                <a:solidFill>
                  <a:srgbClr val="00B0F0"/>
                </a:solidFill>
                <a:cs typeface="B Titr" pitchFamily="2" charset="-78"/>
              </a:rPr>
              <a:t>تهیه کننده: الیاس سرابندی</a:t>
            </a:r>
            <a:endParaRPr lang="fa-IR" sz="4800" dirty="0">
              <a:solidFill>
                <a:srgbClr val="00B0F0"/>
              </a:solidFill>
              <a:cs typeface="B Titr"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77509" y="457200"/>
            <a:ext cx="4981091" cy="914400"/>
            <a:chOff x="2464" y="1381221"/>
            <a:chExt cx="1856891" cy="742756"/>
          </a:xfrm>
        </p:grpSpPr>
        <p:sp>
          <p:nvSpPr>
            <p:cNvPr id="3" name="Chevron 2"/>
            <p:cNvSpPr/>
            <p:nvPr/>
          </p:nvSpPr>
          <p:spPr>
            <a:xfrm rot="10800000">
              <a:off x="2464" y="1381221"/>
              <a:ext cx="1856891" cy="742756"/>
            </a:xfrm>
            <a:prstGeom prst="chevron">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Chevron 4"/>
            <p:cNvSpPr/>
            <p:nvPr/>
          </p:nvSpPr>
          <p:spPr>
            <a:xfrm>
              <a:off x="57590" y="1381221"/>
              <a:ext cx="1653788"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670" tIns="22670" rIns="68009" bIns="22670" numCol="1" spcCol="1270" anchor="ctr" anchorCtr="0">
              <a:noAutofit/>
            </a:bodyPr>
            <a:lstStyle/>
            <a:p>
              <a:pPr algn="ctr" rtl="1"/>
              <a:r>
                <a:rPr lang="fa-IR" sz="2000" b="1" dirty="0" smtClean="0">
                  <a:solidFill>
                    <a:srgbClr val="FFFF00"/>
                  </a:solidFill>
                  <a:cs typeface="B Titr" pitchFamily="2" charset="-78"/>
                </a:rPr>
                <a:t>مقدار مصالح مصرفی در ملات های ساختمانی</a:t>
              </a:r>
              <a:endParaRPr lang="fa-IR" sz="2000" b="1" dirty="0">
                <a:solidFill>
                  <a:srgbClr val="FFFF00"/>
                </a:solidFill>
                <a:cs typeface="B Titr" pitchFamily="2" charset="-78"/>
              </a:endParaRPr>
            </a:p>
          </p:txBody>
        </p:sp>
      </p:grpSp>
      <p:pic>
        <p:nvPicPr>
          <p:cNvPr id="3074" name="Picture 2"/>
          <p:cNvPicPr>
            <a:picLocks noChangeAspect="1" noChangeArrowheads="1"/>
          </p:cNvPicPr>
          <p:nvPr/>
        </p:nvPicPr>
        <p:blipFill>
          <a:blip r:embed="rId3" cstate="print"/>
          <a:srcRect/>
          <a:stretch>
            <a:fillRect/>
          </a:stretch>
        </p:blipFill>
        <p:spPr bwMode="auto">
          <a:xfrm>
            <a:off x="542778" y="1143000"/>
            <a:ext cx="6086622" cy="5210175"/>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547468" y="457200"/>
            <a:ext cx="6081932" cy="7112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15909" y="457200"/>
            <a:ext cx="2542691" cy="914400"/>
            <a:chOff x="2464" y="1381221"/>
            <a:chExt cx="1856891" cy="742756"/>
          </a:xfrm>
        </p:grpSpPr>
        <p:sp>
          <p:nvSpPr>
            <p:cNvPr id="3" name="Chevron 2"/>
            <p:cNvSpPr/>
            <p:nvPr/>
          </p:nvSpPr>
          <p:spPr>
            <a:xfrm rot="10800000">
              <a:off x="2464" y="1381221"/>
              <a:ext cx="1856891" cy="742756"/>
            </a:xfrm>
            <a:prstGeom prst="chevron">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Chevron 4"/>
            <p:cNvSpPr/>
            <p:nvPr/>
          </p:nvSpPr>
          <p:spPr>
            <a:xfrm>
              <a:off x="225055" y="1381221"/>
              <a:ext cx="1293702"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670" tIns="22670" rIns="68009" bIns="22670" numCol="1" spcCol="1270" anchor="ctr" anchorCtr="0">
              <a:noAutofit/>
            </a:bodyPr>
            <a:lstStyle/>
            <a:p>
              <a:pPr lvl="0" algn="ctr" defTabSz="755650" rtl="1">
                <a:lnSpc>
                  <a:spcPct val="90000"/>
                </a:lnSpc>
                <a:spcBef>
                  <a:spcPct val="0"/>
                </a:spcBef>
                <a:spcAft>
                  <a:spcPct val="35000"/>
                </a:spcAft>
              </a:pPr>
              <a:r>
                <a:rPr lang="fa-IR" sz="2000" kern="1200" dirty="0" smtClean="0">
                  <a:solidFill>
                    <a:srgbClr val="FFFF00"/>
                  </a:solidFill>
                  <a:cs typeface="B Titr" pitchFamily="2" charset="-78"/>
                </a:rPr>
                <a:t>سیمان سفید</a:t>
              </a:r>
              <a:endParaRPr lang="fa-IR" sz="2000" kern="1200" dirty="0">
                <a:solidFill>
                  <a:srgbClr val="FFFF00"/>
                </a:solidFill>
                <a:cs typeface="B Titr" pitchFamily="2" charset="-78"/>
              </a:endParaRPr>
            </a:p>
          </p:txBody>
        </p:sp>
      </p:grpSp>
      <p:grpSp>
        <p:nvGrpSpPr>
          <p:cNvPr id="5" name="Group 4"/>
          <p:cNvGrpSpPr/>
          <p:nvPr/>
        </p:nvGrpSpPr>
        <p:grpSpPr>
          <a:xfrm>
            <a:off x="9039709" y="3657600"/>
            <a:ext cx="2542691" cy="914400"/>
            <a:chOff x="2464" y="1381221"/>
            <a:chExt cx="1856891" cy="742756"/>
          </a:xfrm>
        </p:grpSpPr>
        <p:sp>
          <p:nvSpPr>
            <p:cNvPr id="6" name="Chevron 5"/>
            <p:cNvSpPr/>
            <p:nvPr/>
          </p:nvSpPr>
          <p:spPr>
            <a:xfrm rot="10800000">
              <a:off x="2464" y="1381221"/>
              <a:ext cx="1856891" cy="742756"/>
            </a:xfrm>
            <a:prstGeom prst="chevron">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Chevron 4"/>
            <p:cNvSpPr/>
            <p:nvPr/>
          </p:nvSpPr>
          <p:spPr>
            <a:xfrm>
              <a:off x="225055" y="1381221"/>
              <a:ext cx="1293702"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670" tIns="22670" rIns="68009" bIns="22670" numCol="1" spcCol="1270" anchor="ctr" anchorCtr="0">
              <a:noAutofit/>
            </a:bodyPr>
            <a:lstStyle/>
            <a:p>
              <a:pPr lvl="0" algn="ctr" defTabSz="755650" rtl="1">
                <a:lnSpc>
                  <a:spcPct val="90000"/>
                </a:lnSpc>
                <a:spcBef>
                  <a:spcPct val="0"/>
                </a:spcBef>
                <a:spcAft>
                  <a:spcPct val="35000"/>
                </a:spcAft>
              </a:pPr>
              <a:r>
                <a:rPr lang="fa-IR" sz="2000" kern="1200" dirty="0" smtClean="0">
                  <a:solidFill>
                    <a:srgbClr val="FFFF00"/>
                  </a:solidFill>
                  <a:cs typeface="B Titr" pitchFamily="2" charset="-78"/>
                </a:rPr>
                <a:t>پودر سنگ </a:t>
              </a:r>
              <a:endParaRPr lang="fa-IR" sz="2000" kern="1200" dirty="0">
                <a:solidFill>
                  <a:srgbClr val="FFFF00"/>
                </a:solidFill>
                <a:cs typeface="B Titr" pitchFamily="2" charset="-78"/>
              </a:endParaRPr>
            </a:p>
          </p:txBody>
        </p:sp>
      </p:grpSp>
      <p:sp>
        <p:nvSpPr>
          <p:cNvPr id="8" name="Rectangle 7"/>
          <p:cNvSpPr/>
          <p:nvPr/>
        </p:nvSpPr>
        <p:spPr>
          <a:xfrm>
            <a:off x="609600" y="1447800"/>
            <a:ext cx="11049000" cy="1900520"/>
          </a:xfrm>
          <a:prstGeom prst="rect">
            <a:avLst/>
          </a:prstGeom>
        </p:spPr>
        <p:txBody>
          <a:bodyPr wrap="square">
            <a:spAutoFit/>
          </a:bodyPr>
          <a:lstStyle/>
          <a:p>
            <a:pPr algn="just" rtl="1">
              <a:lnSpc>
                <a:spcPct val="150000"/>
              </a:lnSpc>
            </a:pPr>
            <a:r>
              <a:rPr lang="fa-IR" sz="2000" b="1" dirty="0" smtClean="0">
                <a:cs typeface="B Yagut" pitchFamily="2" charset="-78"/>
              </a:rPr>
              <a:t>با اكثر مصالح مورد استفاده در کاشی کاری از قبیل ماسه و سیمان سیاه قبلاً آشنا شده اید و در خصوص سیمان سفید نیز باید گفت که این نوع سیمان، از انواع سیمان پرتلند بوده و تفاوت آن با سایر سیمان های پرتلند در رنگ آن است که سفید است و دلیل آن نیز حذف اکسیدهای منیزیم و آهن از مواد اولیۀ سیمان می باشد. مقاومت آن نیز از سایر سیمان های پرتلند کم تر و قیمت آن هم گران تر است چرا که در حرارت بالاتر پخته شده و نوع سوخت کوره آن نیز متفاوت است.</a:t>
            </a:r>
            <a:endParaRPr lang="fa-IR" sz="2000" b="1" dirty="0">
              <a:cs typeface="B Yagut" pitchFamily="2" charset="-78"/>
            </a:endParaRPr>
          </a:p>
        </p:txBody>
      </p:sp>
      <p:sp>
        <p:nvSpPr>
          <p:cNvPr id="9" name="Rectangle 8"/>
          <p:cNvSpPr/>
          <p:nvPr/>
        </p:nvSpPr>
        <p:spPr>
          <a:xfrm>
            <a:off x="685800" y="4800600"/>
            <a:ext cx="10896600" cy="977191"/>
          </a:xfrm>
          <a:prstGeom prst="rect">
            <a:avLst/>
          </a:prstGeom>
        </p:spPr>
        <p:txBody>
          <a:bodyPr wrap="square">
            <a:spAutoFit/>
          </a:bodyPr>
          <a:lstStyle/>
          <a:p>
            <a:pPr algn="just" rtl="1">
              <a:lnSpc>
                <a:spcPct val="150000"/>
              </a:lnSpc>
            </a:pPr>
            <a:r>
              <a:rPr lang="fa-IR" sz="2000" b="1" dirty="0" smtClean="0">
                <a:cs typeface="B Yagut" pitchFamily="2" charset="-78"/>
              </a:rPr>
              <a:t>پودر سنگ، سنگ دانه های ریز حاصل از برش لاشه سنگ هاست که از کارخانه های سنگ بری به صورت پودر تولید، بسته بندی و به بازار مصرف عرضه می شود.</a:t>
            </a: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30" y="1190171"/>
            <a:ext cx="11306628" cy="4194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6600" dirty="0" smtClean="0">
                <a:solidFill>
                  <a:srgbClr val="FF0000"/>
                </a:solidFill>
                <a:cs typeface="B Titr" pitchFamily="2" charset="-78"/>
              </a:rPr>
              <a:t>فصل  دوم:</a:t>
            </a:r>
          </a:p>
          <a:p>
            <a:pPr algn="ctr">
              <a:lnSpc>
                <a:spcPct val="150000"/>
              </a:lnSpc>
            </a:pPr>
            <a:r>
              <a:rPr lang="fa-IR" sz="6000" dirty="0" smtClean="0">
                <a:solidFill>
                  <a:srgbClr val="FFFF00"/>
                </a:solidFill>
                <a:cs typeface="B Titr" pitchFamily="2" charset="-78"/>
              </a:rPr>
              <a:t>توانايي برش و نصاب کاشی و آماده سازي سطوح كار</a:t>
            </a: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53400" y="304800"/>
            <a:ext cx="3602268" cy="769441"/>
          </a:xfrm>
          <a:prstGeom prst="rect">
            <a:avLst/>
          </a:prstGeom>
        </p:spPr>
        <p:txBody>
          <a:bodyPr wrap="none">
            <a:spAutoFit/>
          </a:bodyPr>
          <a:lstStyle/>
          <a:p>
            <a:r>
              <a:rPr lang="fa-IR" sz="4400" spc="-150" dirty="0" smtClean="0">
                <a:ln w="28575">
                  <a:solidFill>
                    <a:sysClr val="windowText" lastClr="000000"/>
                  </a:solidFill>
                </a:ln>
                <a:solidFill>
                  <a:srgbClr val="FF33CC"/>
                </a:solidFill>
                <a:cs typeface="B Titr" pitchFamily="2" charset="-78"/>
              </a:rPr>
              <a:t>ابزار مورد استفاده:</a:t>
            </a:r>
            <a:endParaRPr lang="fa-IR" sz="4400" spc="-150" dirty="0">
              <a:ln w="28575">
                <a:solidFill>
                  <a:sysClr val="windowText" lastClr="000000"/>
                </a:solidFill>
              </a:ln>
              <a:solidFill>
                <a:srgbClr val="FF33CC"/>
              </a:solidFill>
              <a:cs typeface="B Titr" pitchFamily="2" charset="-78"/>
            </a:endParaRPr>
          </a:p>
        </p:txBody>
      </p:sp>
      <p:sp>
        <p:nvSpPr>
          <p:cNvPr id="4" name="Rectangle 3"/>
          <p:cNvSpPr/>
          <p:nvPr/>
        </p:nvSpPr>
        <p:spPr>
          <a:xfrm>
            <a:off x="457200" y="1066800"/>
            <a:ext cx="11201400" cy="977191"/>
          </a:xfrm>
          <a:prstGeom prst="rect">
            <a:avLst/>
          </a:prstGeom>
        </p:spPr>
        <p:txBody>
          <a:bodyPr wrap="square">
            <a:spAutoFit/>
          </a:bodyPr>
          <a:lstStyle/>
          <a:p>
            <a:pPr algn="just" rtl="1">
              <a:lnSpc>
                <a:spcPct val="150000"/>
              </a:lnSpc>
            </a:pPr>
            <a:r>
              <a:rPr lang="fa-IR" sz="2000" b="1" dirty="0" smtClean="0">
                <a:cs typeface="B Yagut" pitchFamily="2" charset="-78"/>
              </a:rPr>
              <a:t>این وسایل عبارت اند از: تیشه، شمشه، تراز، شاقول، ریسمانکار، مالۀ شیاردار، مداد یا قلم علامت گذاری، متر، گونیا، کاشی بُر، گازانبر، سوهان، سنگ سمبادۀ دستی، برس سیمی و فرز، دستکش لاستیکی و گونی کنفی.</a:t>
            </a:r>
          </a:p>
        </p:txBody>
      </p:sp>
      <p:pic>
        <p:nvPicPr>
          <p:cNvPr id="1026" name="Picture 2"/>
          <p:cNvPicPr>
            <a:picLocks noChangeAspect="1" noChangeArrowheads="1"/>
          </p:cNvPicPr>
          <p:nvPr/>
        </p:nvPicPr>
        <p:blipFill>
          <a:blip r:embed="rId3" cstate="print"/>
          <a:srcRect/>
          <a:stretch>
            <a:fillRect/>
          </a:stretch>
        </p:blipFill>
        <p:spPr bwMode="auto">
          <a:xfrm>
            <a:off x="609600" y="4419600"/>
            <a:ext cx="2209800" cy="181580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09600" y="2209800"/>
            <a:ext cx="2857500" cy="2084917"/>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029200" y="2209800"/>
            <a:ext cx="3352800" cy="2589084"/>
          </a:xfrm>
          <a:prstGeom prst="rect">
            <a:avLst/>
          </a:prstGeom>
          <a:noFill/>
          <a:ln w="9525">
            <a:noFill/>
            <a:miter lim="800000"/>
            <a:headEnd/>
            <a:tailEnd/>
          </a:ln>
        </p:spPr>
      </p:pic>
      <p:sp>
        <p:nvSpPr>
          <p:cNvPr id="1030" name="AutoShape 6" descr="تصویر مرتبط"/>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031" name="Picture 7"/>
          <p:cNvPicPr>
            <a:picLocks noChangeAspect="1" noChangeArrowheads="1"/>
          </p:cNvPicPr>
          <p:nvPr/>
        </p:nvPicPr>
        <p:blipFill>
          <a:blip r:embed="rId6" cstate="print"/>
          <a:srcRect/>
          <a:stretch>
            <a:fillRect/>
          </a:stretch>
        </p:blipFill>
        <p:spPr bwMode="auto">
          <a:xfrm>
            <a:off x="8458200" y="3352800"/>
            <a:ext cx="3200400" cy="2592179"/>
          </a:xfrm>
          <a:prstGeom prst="rect">
            <a:avLst/>
          </a:prstGeom>
          <a:noFill/>
          <a:ln w="9525">
            <a:noFill/>
            <a:miter lim="800000"/>
            <a:headEnd/>
            <a:tailEnd/>
          </a:ln>
        </p:spPr>
      </p:pic>
      <p:pic>
        <p:nvPicPr>
          <p:cNvPr id="1032" name="Picture 8"/>
          <p:cNvPicPr>
            <a:picLocks noChangeAspect="1" noChangeArrowheads="1"/>
          </p:cNvPicPr>
          <p:nvPr/>
        </p:nvPicPr>
        <p:blipFill>
          <a:blip r:embed="rId7" cstate="print"/>
          <a:srcRect/>
          <a:stretch>
            <a:fillRect/>
          </a:stretch>
        </p:blipFill>
        <p:spPr bwMode="auto">
          <a:xfrm>
            <a:off x="2971800" y="4419600"/>
            <a:ext cx="2000250" cy="1789697"/>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96200" y="381000"/>
            <a:ext cx="3956532" cy="769441"/>
          </a:xfrm>
          <a:prstGeom prst="rect">
            <a:avLst/>
          </a:prstGeom>
        </p:spPr>
        <p:txBody>
          <a:bodyPr wrap="none">
            <a:spAutoFit/>
          </a:bodyPr>
          <a:lstStyle/>
          <a:p>
            <a:r>
              <a:rPr lang="fa-IR" sz="4400" spc="-150" dirty="0" smtClean="0">
                <a:ln w="28575">
                  <a:solidFill>
                    <a:sysClr val="windowText" lastClr="000000"/>
                  </a:solidFill>
                </a:ln>
                <a:solidFill>
                  <a:srgbClr val="FF33CC"/>
                </a:solidFill>
                <a:cs typeface="B Titr" pitchFamily="2" charset="-78"/>
              </a:rPr>
              <a:t>سوراخ کردن کاشی :</a:t>
            </a:r>
            <a:endParaRPr lang="fa-IR" sz="4400" spc="-150" dirty="0">
              <a:ln w="28575">
                <a:solidFill>
                  <a:sysClr val="windowText" lastClr="000000"/>
                </a:solidFill>
              </a:ln>
              <a:solidFill>
                <a:srgbClr val="FF33CC"/>
              </a:solidFill>
              <a:cs typeface="B Titr" pitchFamily="2" charset="-78"/>
            </a:endParaRPr>
          </a:p>
        </p:txBody>
      </p:sp>
      <p:pic>
        <p:nvPicPr>
          <p:cNvPr id="2051" name="Picture 3"/>
          <p:cNvPicPr>
            <a:picLocks noChangeAspect="1" noChangeArrowheads="1"/>
          </p:cNvPicPr>
          <p:nvPr/>
        </p:nvPicPr>
        <p:blipFill>
          <a:blip r:embed="rId3" cstate="print"/>
          <a:srcRect/>
          <a:stretch>
            <a:fillRect/>
          </a:stretch>
        </p:blipFill>
        <p:spPr bwMode="auto">
          <a:xfrm>
            <a:off x="6781800" y="1371600"/>
            <a:ext cx="4775200" cy="4241800"/>
          </a:xfrm>
          <a:prstGeom prst="rect">
            <a:avLst/>
          </a:prstGeom>
          <a:noFill/>
          <a:ln w="9525">
            <a:noFill/>
            <a:miter lim="800000"/>
            <a:headEnd/>
            <a:tailEnd/>
          </a:ln>
        </p:spPr>
      </p:pic>
      <p:sp>
        <p:nvSpPr>
          <p:cNvPr id="2053" name="AutoShape 5" descr="نتیجه تصویری برای سوراخ کردن کاشی"/>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2055" name="AutoShape 7" descr="نتیجه تصویری برای سوراخ کردن کاشی"/>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2057" name="AutoShape 9" descr="نتیجه تصویری برای سوراخ کردن کاشی"/>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2058" name="Picture 10"/>
          <p:cNvPicPr>
            <a:picLocks noChangeAspect="1" noChangeArrowheads="1"/>
          </p:cNvPicPr>
          <p:nvPr/>
        </p:nvPicPr>
        <p:blipFill>
          <a:blip r:embed="rId4" cstate="print"/>
          <a:srcRect/>
          <a:stretch>
            <a:fillRect/>
          </a:stretch>
        </p:blipFill>
        <p:spPr bwMode="auto">
          <a:xfrm>
            <a:off x="533400" y="457200"/>
            <a:ext cx="2768600" cy="2019300"/>
          </a:xfrm>
          <a:prstGeom prst="rect">
            <a:avLst/>
          </a:prstGeom>
          <a:noFill/>
          <a:ln w="9525">
            <a:noFill/>
            <a:miter lim="800000"/>
            <a:headEnd/>
            <a:tailEnd/>
          </a:ln>
        </p:spPr>
      </p:pic>
      <p:pic>
        <p:nvPicPr>
          <p:cNvPr id="2059" name="Picture 11"/>
          <p:cNvPicPr>
            <a:picLocks noChangeAspect="1" noChangeArrowheads="1"/>
          </p:cNvPicPr>
          <p:nvPr/>
        </p:nvPicPr>
        <p:blipFill>
          <a:blip r:embed="rId5" cstate="print"/>
          <a:srcRect/>
          <a:stretch>
            <a:fillRect/>
          </a:stretch>
        </p:blipFill>
        <p:spPr bwMode="auto">
          <a:xfrm>
            <a:off x="533400" y="2590800"/>
            <a:ext cx="2743200" cy="1866900"/>
          </a:xfrm>
          <a:prstGeom prst="rect">
            <a:avLst/>
          </a:prstGeom>
          <a:noFill/>
          <a:ln w="9525">
            <a:noFill/>
            <a:miter lim="800000"/>
            <a:headEnd/>
            <a:tailEnd/>
          </a:ln>
        </p:spPr>
      </p:pic>
      <p:sp>
        <p:nvSpPr>
          <p:cNvPr id="2061" name="AutoShape 13" descr="تصویر مرتبط"/>
          <p:cNvSpPr>
            <a:spLocks noChangeAspect="1" noChangeArrowheads="1"/>
          </p:cNvSpPr>
          <p:nvPr/>
        </p:nvSpPr>
        <p:spPr bwMode="auto">
          <a:xfrm>
            <a:off x="11293475" y="-1608138"/>
            <a:ext cx="160972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2062" name="Picture 14"/>
          <p:cNvPicPr>
            <a:picLocks noChangeAspect="1" noChangeArrowheads="1"/>
          </p:cNvPicPr>
          <p:nvPr/>
        </p:nvPicPr>
        <p:blipFill>
          <a:blip r:embed="rId6" cstate="print"/>
          <a:srcRect/>
          <a:stretch>
            <a:fillRect/>
          </a:stretch>
        </p:blipFill>
        <p:spPr bwMode="auto">
          <a:xfrm>
            <a:off x="3505200" y="457200"/>
            <a:ext cx="2743200" cy="5719572"/>
          </a:xfrm>
          <a:prstGeom prst="rect">
            <a:avLst/>
          </a:prstGeom>
          <a:noFill/>
          <a:ln w="9525">
            <a:noFill/>
            <a:miter lim="800000"/>
            <a:headEnd/>
            <a:tailEnd/>
          </a:ln>
        </p:spPr>
      </p:pic>
      <p:pic>
        <p:nvPicPr>
          <p:cNvPr id="2063" name="Picture 15"/>
          <p:cNvPicPr>
            <a:picLocks noChangeAspect="1" noChangeArrowheads="1"/>
          </p:cNvPicPr>
          <p:nvPr/>
        </p:nvPicPr>
        <p:blipFill>
          <a:blip r:embed="rId7" cstate="print"/>
          <a:srcRect/>
          <a:stretch>
            <a:fillRect/>
          </a:stretch>
        </p:blipFill>
        <p:spPr bwMode="auto">
          <a:xfrm>
            <a:off x="533400" y="4495800"/>
            <a:ext cx="2743200" cy="1898649"/>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79352" y="304800"/>
            <a:ext cx="4979248" cy="707886"/>
          </a:xfrm>
          <a:prstGeom prst="rect">
            <a:avLst/>
          </a:prstGeom>
        </p:spPr>
        <p:txBody>
          <a:bodyPr wrap="none">
            <a:spAutoFit/>
          </a:bodyPr>
          <a:lstStyle/>
          <a:p>
            <a:r>
              <a:rPr lang="fa-IR" sz="4000" spc="-150" dirty="0" smtClean="0">
                <a:ln w="28575">
                  <a:solidFill>
                    <a:sysClr val="windowText" lastClr="000000"/>
                  </a:solidFill>
                </a:ln>
                <a:solidFill>
                  <a:srgbClr val="FF33CC"/>
                </a:solidFill>
                <a:cs typeface="B Titr" pitchFamily="2" charset="-78"/>
              </a:rPr>
              <a:t>روشهای سوراخ کردن کاشی :</a:t>
            </a:r>
            <a:endParaRPr lang="fa-IR" sz="4000" spc="-150" dirty="0">
              <a:ln w="28575">
                <a:solidFill>
                  <a:sysClr val="windowText" lastClr="000000"/>
                </a:solidFill>
              </a:ln>
              <a:solidFill>
                <a:srgbClr val="FF33CC"/>
              </a:solidFill>
              <a:cs typeface="B Titr" pitchFamily="2" charset="-78"/>
            </a:endParaRPr>
          </a:p>
        </p:txBody>
      </p:sp>
      <p:sp>
        <p:nvSpPr>
          <p:cNvPr id="2053" name="AutoShape 5" descr="نتیجه تصویری برای سوراخ کردن کاشی"/>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2055" name="AutoShape 7" descr="نتیجه تصویری برای سوراخ کردن کاشی"/>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2057" name="AutoShape 9" descr="نتیجه تصویری برای سوراخ کردن کاشی"/>
          <p:cNvSpPr>
            <a:spLocks noChangeAspect="1" noChangeArrowheads="1"/>
          </p:cNvSpPr>
          <p:nvPr/>
        </p:nvSpPr>
        <p:spPr bwMode="auto">
          <a:xfrm>
            <a:off x="11293475" y="-1608138"/>
            <a:ext cx="448627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2061" name="AutoShape 13" descr="تصویر مرتبط"/>
          <p:cNvSpPr>
            <a:spLocks noChangeAspect="1" noChangeArrowheads="1"/>
          </p:cNvSpPr>
          <p:nvPr/>
        </p:nvSpPr>
        <p:spPr bwMode="auto">
          <a:xfrm>
            <a:off x="11293475" y="-1608138"/>
            <a:ext cx="1609725" cy="33623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84994" name="Picture 2"/>
          <p:cNvPicPr>
            <a:picLocks noChangeAspect="1" noChangeArrowheads="1"/>
          </p:cNvPicPr>
          <p:nvPr/>
        </p:nvPicPr>
        <p:blipFill>
          <a:blip r:embed="rId3" cstate="print"/>
          <a:srcRect/>
          <a:stretch>
            <a:fillRect/>
          </a:stretch>
        </p:blipFill>
        <p:spPr bwMode="auto">
          <a:xfrm>
            <a:off x="6781800" y="990600"/>
            <a:ext cx="4800600" cy="2514600"/>
          </a:xfrm>
          <a:prstGeom prst="rect">
            <a:avLst/>
          </a:prstGeom>
          <a:noFill/>
          <a:ln w="9525">
            <a:noFill/>
            <a:miter lim="800000"/>
            <a:headEnd/>
            <a:tailEnd/>
          </a:ln>
        </p:spPr>
      </p:pic>
      <p:pic>
        <p:nvPicPr>
          <p:cNvPr id="84995" name="Picture 3"/>
          <p:cNvPicPr>
            <a:picLocks noChangeAspect="1" noChangeArrowheads="1"/>
          </p:cNvPicPr>
          <p:nvPr/>
        </p:nvPicPr>
        <p:blipFill>
          <a:blip r:embed="rId4" cstate="print"/>
          <a:srcRect/>
          <a:stretch>
            <a:fillRect/>
          </a:stretch>
        </p:blipFill>
        <p:spPr bwMode="auto">
          <a:xfrm>
            <a:off x="6781800" y="3505200"/>
            <a:ext cx="4800600" cy="1066800"/>
          </a:xfrm>
          <a:prstGeom prst="rect">
            <a:avLst/>
          </a:prstGeom>
          <a:noFill/>
          <a:ln w="9525">
            <a:noFill/>
            <a:miter lim="800000"/>
            <a:headEnd/>
            <a:tailEnd/>
          </a:ln>
        </p:spPr>
      </p:pic>
      <p:pic>
        <p:nvPicPr>
          <p:cNvPr id="84996" name="Picture 4"/>
          <p:cNvPicPr>
            <a:picLocks noChangeAspect="1" noChangeArrowheads="1"/>
          </p:cNvPicPr>
          <p:nvPr/>
        </p:nvPicPr>
        <p:blipFill>
          <a:blip r:embed="rId5" cstate="print"/>
          <a:srcRect/>
          <a:stretch>
            <a:fillRect/>
          </a:stretch>
        </p:blipFill>
        <p:spPr bwMode="auto">
          <a:xfrm>
            <a:off x="6781800" y="4495800"/>
            <a:ext cx="4800600" cy="1905000"/>
          </a:xfrm>
          <a:prstGeom prst="rect">
            <a:avLst/>
          </a:prstGeom>
          <a:noFill/>
          <a:ln w="9525">
            <a:noFill/>
            <a:miter lim="800000"/>
            <a:headEnd/>
            <a:tailEnd/>
          </a:ln>
        </p:spPr>
      </p:pic>
      <p:pic>
        <p:nvPicPr>
          <p:cNvPr id="84997" name="Picture 5"/>
          <p:cNvPicPr>
            <a:picLocks noChangeAspect="1" noChangeArrowheads="1"/>
          </p:cNvPicPr>
          <p:nvPr/>
        </p:nvPicPr>
        <p:blipFill>
          <a:blip r:embed="rId6" cstate="print"/>
          <a:srcRect/>
          <a:stretch>
            <a:fillRect/>
          </a:stretch>
        </p:blipFill>
        <p:spPr bwMode="auto">
          <a:xfrm>
            <a:off x="762000" y="2133600"/>
            <a:ext cx="4724400" cy="2222500"/>
          </a:xfrm>
          <a:prstGeom prst="rect">
            <a:avLst/>
          </a:prstGeom>
          <a:noFill/>
          <a:ln w="9525">
            <a:noFill/>
            <a:miter lim="800000"/>
            <a:headEnd/>
            <a:tailEnd/>
          </a:ln>
        </p:spPr>
      </p:pic>
      <p:pic>
        <p:nvPicPr>
          <p:cNvPr id="84999" name="Picture 7"/>
          <p:cNvPicPr>
            <a:picLocks noChangeAspect="1" noChangeArrowheads="1"/>
          </p:cNvPicPr>
          <p:nvPr/>
        </p:nvPicPr>
        <p:blipFill>
          <a:blip r:embed="rId7" cstate="print"/>
          <a:srcRect/>
          <a:stretch>
            <a:fillRect/>
          </a:stretch>
        </p:blipFill>
        <p:spPr bwMode="auto">
          <a:xfrm>
            <a:off x="762000" y="4114800"/>
            <a:ext cx="4724400" cy="2197100"/>
          </a:xfrm>
          <a:prstGeom prst="rect">
            <a:avLst/>
          </a:prstGeom>
          <a:noFill/>
          <a:ln w="9525">
            <a:noFill/>
            <a:miter lim="800000"/>
            <a:headEnd/>
            <a:tailEnd/>
          </a:ln>
        </p:spPr>
      </p:pic>
      <p:pic>
        <p:nvPicPr>
          <p:cNvPr id="85000" name="Picture 8"/>
          <p:cNvPicPr>
            <a:picLocks noChangeAspect="1" noChangeArrowheads="1"/>
          </p:cNvPicPr>
          <p:nvPr/>
        </p:nvPicPr>
        <p:blipFill>
          <a:blip r:embed="rId8" cstate="print"/>
          <a:srcRect/>
          <a:stretch>
            <a:fillRect/>
          </a:stretch>
        </p:blipFill>
        <p:spPr bwMode="auto">
          <a:xfrm>
            <a:off x="762000" y="368300"/>
            <a:ext cx="4724400" cy="17653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6096000" y="990600"/>
            <a:ext cx="5530850" cy="4246963"/>
          </a:xfrm>
          <a:prstGeom prst="rect">
            <a:avLst/>
          </a:prstGeom>
          <a:noFill/>
          <a:ln w="9525">
            <a:noFill/>
            <a:miter lim="800000"/>
            <a:headEnd/>
            <a:tailEnd/>
          </a:ln>
        </p:spPr>
      </p:pic>
      <p:pic>
        <p:nvPicPr>
          <p:cNvPr id="22531" name="Picture 3"/>
          <p:cNvPicPr>
            <a:picLocks noChangeAspect="1" noChangeArrowheads="1"/>
          </p:cNvPicPr>
          <p:nvPr/>
        </p:nvPicPr>
        <p:blipFill>
          <a:blip r:embed="rId4" cstate="print"/>
          <a:srcRect/>
          <a:stretch>
            <a:fillRect/>
          </a:stretch>
        </p:blipFill>
        <p:spPr bwMode="auto">
          <a:xfrm>
            <a:off x="457200" y="990600"/>
            <a:ext cx="5535613" cy="42672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how-to-cut-ceramic"/>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20483" name="Picture 3"/>
          <p:cNvPicPr>
            <a:picLocks noChangeAspect="1" noChangeArrowheads="1"/>
          </p:cNvPicPr>
          <p:nvPr/>
        </p:nvPicPr>
        <p:blipFill>
          <a:blip r:embed="rId3" cstate="print"/>
          <a:srcRect/>
          <a:stretch>
            <a:fillRect/>
          </a:stretch>
        </p:blipFill>
        <p:spPr bwMode="auto">
          <a:xfrm>
            <a:off x="7010400" y="914400"/>
            <a:ext cx="4559300" cy="1905000"/>
          </a:xfrm>
          <a:prstGeom prst="rect">
            <a:avLst/>
          </a:prstGeom>
          <a:noFill/>
          <a:ln w="9525">
            <a:noFill/>
            <a:miter lim="800000"/>
            <a:headEnd/>
            <a:tailEnd/>
          </a:ln>
        </p:spPr>
      </p:pic>
      <p:sp>
        <p:nvSpPr>
          <p:cNvPr id="4" name="Rectangle 3"/>
          <p:cNvSpPr/>
          <p:nvPr/>
        </p:nvSpPr>
        <p:spPr>
          <a:xfrm>
            <a:off x="7315200" y="304800"/>
            <a:ext cx="4245073" cy="646331"/>
          </a:xfrm>
          <a:prstGeom prst="rect">
            <a:avLst/>
          </a:prstGeom>
        </p:spPr>
        <p:txBody>
          <a:bodyPr wrap="none">
            <a:spAutoFit/>
          </a:bodyPr>
          <a:lstStyle/>
          <a:p>
            <a:r>
              <a:rPr lang="fa-IR" sz="3600" spc="-150" dirty="0" smtClean="0">
                <a:ln w="28575">
                  <a:solidFill>
                    <a:sysClr val="windowText" lastClr="000000"/>
                  </a:solidFill>
                </a:ln>
                <a:solidFill>
                  <a:srgbClr val="FF33CC"/>
                </a:solidFill>
                <a:cs typeface="B Titr" pitchFamily="2" charset="-78"/>
              </a:rPr>
              <a:t>روشهای سوهان زنی کاشی :</a:t>
            </a:r>
            <a:endParaRPr lang="fa-IR" sz="3600" spc="-150" dirty="0">
              <a:ln w="28575">
                <a:solidFill>
                  <a:sysClr val="windowText" lastClr="000000"/>
                </a:solidFill>
              </a:ln>
              <a:solidFill>
                <a:srgbClr val="FF33CC"/>
              </a:solidFill>
              <a:cs typeface="B Titr" pitchFamily="2" charset="-78"/>
            </a:endParaRPr>
          </a:p>
        </p:txBody>
      </p:sp>
      <p:pic>
        <p:nvPicPr>
          <p:cNvPr id="20484" name="Picture 4"/>
          <p:cNvPicPr>
            <a:picLocks noChangeAspect="1" noChangeArrowheads="1"/>
          </p:cNvPicPr>
          <p:nvPr/>
        </p:nvPicPr>
        <p:blipFill>
          <a:blip r:embed="rId4" cstate="print"/>
          <a:srcRect/>
          <a:stretch>
            <a:fillRect/>
          </a:stretch>
        </p:blipFill>
        <p:spPr bwMode="auto">
          <a:xfrm>
            <a:off x="7010400" y="2806700"/>
            <a:ext cx="4557932" cy="850900"/>
          </a:xfrm>
          <a:prstGeom prst="rect">
            <a:avLst/>
          </a:prstGeom>
          <a:noFill/>
          <a:ln w="9525">
            <a:noFill/>
            <a:miter lim="800000"/>
            <a:headEnd/>
            <a:tailEnd/>
          </a:ln>
        </p:spPr>
      </p:pic>
      <p:pic>
        <p:nvPicPr>
          <p:cNvPr id="20485" name="Picture 5"/>
          <p:cNvPicPr>
            <a:picLocks noChangeAspect="1" noChangeArrowheads="1"/>
          </p:cNvPicPr>
          <p:nvPr/>
        </p:nvPicPr>
        <p:blipFill>
          <a:blip r:embed="rId5" cstate="print"/>
          <a:srcRect/>
          <a:stretch>
            <a:fillRect/>
          </a:stretch>
        </p:blipFill>
        <p:spPr bwMode="auto">
          <a:xfrm>
            <a:off x="7010400" y="3581400"/>
            <a:ext cx="4595812" cy="2936783"/>
          </a:xfrm>
          <a:prstGeom prst="rect">
            <a:avLst/>
          </a:prstGeom>
          <a:noFill/>
          <a:ln w="9525">
            <a:noFill/>
            <a:miter lim="800000"/>
            <a:headEnd/>
            <a:tailEnd/>
          </a:ln>
        </p:spPr>
      </p:pic>
      <p:sp>
        <p:nvSpPr>
          <p:cNvPr id="7" name="Rectangle 6"/>
          <p:cNvSpPr/>
          <p:nvPr/>
        </p:nvSpPr>
        <p:spPr>
          <a:xfrm>
            <a:off x="609600" y="304800"/>
            <a:ext cx="5559535" cy="646331"/>
          </a:xfrm>
          <a:prstGeom prst="rect">
            <a:avLst/>
          </a:prstGeom>
        </p:spPr>
        <p:txBody>
          <a:bodyPr wrap="none">
            <a:spAutoFit/>
          </a:bodyPr>
          <a:lstStyle/>
          <a:p>
            <a:r>
              <a:rPr lang="fa-IR" sz="3600" spc="-150" dirty="0" smtClean="0">
                <a:ln w="28575">
                  <a:solidFill>
                    <a:sysClr val="windowText" lastClr="000000"/>
                  </a:solidFill>
                </a:ln>
                <a:solidFill>
                  <a:srgbClr val="FF33CC"/>
                </a:solidFill>
                <a:cs typeface="B Titr" pitchFamily="2" charset="-78"/>
              </a:rPr>
              <a:t>سوراخ کردن کاشی برای کلید وپریز :</a:t>
            </a:r>
            <a:endParaRPr lang="fa-IR" sz="3600" spc="-150" dirty="0">
              <a:ln w="28575">
                <a:solidFill>
                  <a:sysClr val="windowText" lastClr="000000"/>
                </a:solidFill>
              </a:ln>
              <a:solidFill>
                <a:srgbClr val="FF33CC"/>
              </a:solidFill>
              <a:cs typeface="B Titr" pitchFamily="2" charset="-78"/>
            </a:endParaRPr>
          </a:p>
        </p:txBody>
      </p:sp>
      <p:pic>
        <p:nvPicPr>
          <p:cNvPr id="20486" name="Picture 6"/>
          <p:cNvPicPr>
            <a:picLocks noChangeAspect="1" noChangeArrowheads="1"/>
          </p:cNvPicPr>
          <p:nvPr/>
        </p:nvPicPr>
        <p:blipFill>
          <a:blip r:embed="rId6" cstate="print"/>
          <a:srcRect/>
          <a:stretch>
            <a:fillRect/>
          </a:stretch>
        </p:blipFill>
        <p:spPr bwMode="auto">
          <a:xfrm>
            <a:off x="838200" y="914400"/>
            <a:ext cx="4953000" cy="5334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667000" y="685800"/>
            <a:ext cx="6629400" cy="5251862"/>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304800"/>
            <a:ext cx="8131273" cy="646331"/>
          </a:xfrm>
          <a:prstGeom prst="rect">
            <a:avLst/>
          </a:prstGeom>
        </p:spPr>
        <p:txBody>
          <a:bodyPr wrap="square">
            <a:spAutoFit/>
          </a:bodyPr>
          <a:lstStyle/>
          <a:p>
            <a:pPr algn="r" rtl="1"/>
            <a:r>
              <a:rPr lang="fa-IR" sz="3600" spc="-150" dirty="0" smtClean="0">
                <a:ln w="28575">
                  <a:solidFill>
                    <a:sysClr val="windowText" lastClr="000000"/>
                  </a:solidFill>
                </a:ln>
                <a:solidFill>
                  <a:srgbClr val="FF33CC"/>
                </a:solidFill>
                <a:cs typeface="B Titr" pitchFamily="2" charset="-78"/>
              </a:rPr>
              <a:t>کم کردن و ساییدن  ابعاد کاشی با چرخ دستی:</a:t>
            </a:r>
            <a:endParaRPr lang="fa-IR" sz="3600" spc="-150" dirty="0">
              <a:ln w="28575">
                <a:solidFill>
                  <a:sysClr val="windowText" lastClr="000000"/>
                </a:solidFill>
              </a:ln>
              <a:solidFill>
                <a:srgbClr val="FF33CC"/>
              </a:solidFill>
              <a:cs typeface="B Titr" pitchFamily="2" charset="-78"/>
            </a:endParaRPr>
          </a:p>
        </p:txBody>
      </p:sp>
      <p:pic>
        <p:nvPicPr>
          <p:cNvPr id="86018" name="Picture 2"/>
          <p:cNvPicPr>
            <a:picLocks noChangeAspect="1" noChangeArrowheads="1"/>
          </p:cNvPicPr>
          <p:nvPr/>
        </p:nvPicPr>
        <p:blipFill>
          <a:blip r:embed="rId3" cstate="print"/>
          <a:srcRect/>
          <a:stretch>
            <a:fillRect/>
          </a:stretch>
        </p:blipFill>
        <p:spPr bwMode="auto">
          <a:xfrm>
            <a:off x="7239000" y="990600"/>
            <a:ext cx="4248150" cy="5276850"/>
          </a:xfrm>
          <a:prstGeom prst="rect">
            <a:avLst/>
          </a:prstGeom>
          <a:noFill/>
          <a:ln w="9525">
            <a:noFill/>
            <a:miter lim="800000"/>
            <a:headEnd/>
            <a:tailEnd/>
          </a:ln>
        </p:spPr>
      </p:pic>
      <p:pic>
        <p:nvPicPr>
          <p:cNvPr id="86019" name="Picture 3"/>
          <p:cNvPicPr>
            <a:picLocks noChangeAspect="1" noChangeArrowheads="1"/>
          </p:cNvPicPr>
          <p:nvPr/>
        </p:nvPicPr>
        <p:blipFill>
          <a:blip r:embed="rId4" cstate="print"/>
          <a:srcRect/>
          <a:stretch>
            <a:fillRect/>
          </a:stretch>
        </p:blipFill>
        <p:spPr bwMode="auto">
          <a:xfrm>
            <a:off x="1371600" y="5461000"/>
            <a:ext cx="4495800" cy="939800"/>
          </a:xfrm>
          <a:prstGeom prst="rect">
            <a:avLst/>
          </a:prstGeom>
          <a:noFill/>
          <a:ln w="9525">
            <a:noFill/>
            <a:miter lim="800000"/>
            <a:headEnd/>
            <a:tailEnd/>
          </a:ln>
        </p:spPr>
      </p:pic>
      <p:pic>
        <p:nvPicPr>
          <p:cNvPr id="86020" name="Picture 4"/>
          <p:cNvPicPr>
            <a:picLocks noChangeAspect="1" noChangeArrowheads="1"/>
          </p:cNvPicPr>
          <p:nvPr/>
        </p:nvPicPr>
        <p:blipFill>
          <a:blip r:embed="rId5" cstate="print"/>
          <a:srcRect/>
          <a:stretch>
            <a:fillRect/>
          </a:stretch>
        </p:blipFill>
        <p:spPr bwMode="auto">
          <a:xfrm>
            <a:off x="1371600" y="914400"/>
            <a:ext cx="4419600" cy="44776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0" y="381000"/>
            <a:ext cx="5196114" cy="769441"/>
          </a:xfrm>
          <a:prstGeom prst="rect">
            <a:avLst/>
          </a:prstGeom>
          <a:noFill/>
        </p:spPr>
        <p:txBody>
          <a:bodyPr wrap="square" rtlCol="1">
            <a:spAutoFit/>
          </a:bodyPr>
          <a:lstStyle/>
          <a:p>
            <a:pPr algn="r"/>
            <a:r>
              <a:rPr lang="fa-IR" sz="4400" dirty="0" smtClean="0">
                <a:cs typeface="B Titr" pitchFamily="2" charset="-78"/>
              </a:rPr>
              <a:t>تواناییهای آموزشی:</a:t>
            </a:r>
            <a:endParaRPr lang="fa-IR" sz="4400" dirty="0">
              <a:cs typeface="B Titr" pitchFamily="2" charset="-78"/>
            </a:endParaRPr>
          </a:p>
        </p:txBody>
      </p:sp>
      <p:sp>
        <p:nvSpPr>
          <p:cNvPr id="3" name="Rectangle 2"/>
          <p:cNvSpPr/>
          <p:nvPr/>
        </p:nvSpPr>
        <p:spPr>
          <a:xfrm>
            <a:off x="1295400" y="1524000"/>
            <a:ext cx="10134600" cy="3416320"/>
          </a:xfrm>
          <a:prstGeom prst="rect">
            <a:avLst/>
          </a:prstGeom>
        </p:spPr>
        <p:txBody>
          <a:bodyPr wrap="square">
            <a:spAutoFit/>
          </a:bodyPr>
          <a:lstStyle/>
          <a:p>
            <a:pPr marL="457200" indent="-457200" algn="r" rtl="1">
              <a:lnSpc>
                <a:spcPct val="150000"/>
              </a:lnSpc>
              <a:buClr>
                <a:srgbClr val="FF0000"/>
              </a:buClr>
              <a:buFont typeface="Wingdings" pitchFamily="2" charset="2"/>
              <a:buChar char="q"/>
            </a:pPr>
            <a:r>
              <a:rPr lang="fa-IR" sz="2400" dirty="0" smtClean="0">
                <a:solidFill>
                  <a:srgbClr val="FFFF00"/>
                </a:solidFill>
                <a:cs typeface="B Nazanin Outline" pitchFamily="2" charset="-78"/>
              </a:rPr>
              <a:t>توانايي </a:t>
            </a:r>
            <a:r>
              <a:rPr lang="fa-IR" sz="2400" dirty="0" smtClean="0">
                <a:solidFill>
                  <a:srgbClr val="FFFF00"/>
                </a:solidFill>
                <a:cs typeface="B Nazanin Outline" pitchFamily="2" charset="-78"/>
              </a:rPr>
              <a:t>همکاری و ساختن </a:t>
            </a:r>
            <a:r>
              <a:rPr lang="fa-IR" sz="2400" dirty="0" smtClean="0">
                <a:solidFill>
                  <a:srgbClr val="FFFF00"/>
                </a:solidFill>
                <a:cs typeface="B Nazanin Outline" pitchFamily="2" charset="-78"/>
              </a:rPr>
              <a:t>انواع ملات</a:t>
            </a:r>
          </a:p>
          <a:p>
            <a:pPr marL="457200" indent="-457200" algn="r" rtl="1">
              <a:lnSpc>
                <a:spcPct val="150000"/>
              </a:lnSpc>
              <a:buClr>
                <a:srgbClr val="FF0000"/>
              </a:buClr>
              <a:buFont typeface="Wingdings" pitchFamily="2" charset="2"/>
              <a:buChar char="q"/>
            </a:pPr>
            <a:r>
              <a:rPr lang="fa-IR" sz="2400" dirty="0" smtClean="0">
                <a:solidFill>
                  <a:srgbClr val="FFFF00"/>
                </a:solidFill>
                <a:cs typeface="B Nazanin Outline" pitchFamily="2" charset="-78"/>
              </a:rPr>
              <a:t>تشخیص مصالح و ابزار کار و </a:t>
            </a:r>
            <a:r>
              <a:rPr lang="fa-IR" sz="2400" dirty="0" smtClean="0">
                <a:solidFill>
                  <a:srgbClr val="FFFF00"/>
                </a:solidFill>
                <a:cs typeface="B Nazanin Outline" pitchFamily="2" charset="-78"/>
              </a:rPr>
              <a:t>برش و نصاب کاشی و آماده سازي سطوح </a:t>
            </a:r>
            <a:r>
              <a:rPr lang="fa-IR" sz="2400" dirty="0" smtClean="0">
                <a:solidFill>
                  <a:srgbClr val="FFFF00"/>
                </a:solidFill>
                <a:cs typeface="B Nazanin Outline" pitchFamily="2" charset="-78"/>
              </a:rPr>
              <a:t>كار</a:t>
            </a:r>
          </a:p>
          <a:p>
            <a:pPr marL="457200" indent="-457200" algn="r" rtl="1">
              <a:lnSpc>
                <a:spcPct val="150000"/>
              </a:lnSpc>
              <a:buClr>
                <a:srgbClr val="FF0000"/>
              </a:buClr>
              <a:buFont typeface="Wingdings" pitchFamily="2" charset="2"/>
              <a:buChar char="q"/>
            </a:pPr>
            <a:r>
              <a:rPr lang="fa-IR" sz="2400" dirty="0" smtClean="0">
                <a:solidFill>
                  <a:srgbClr val="FFFF00"/>
                </a:solidFill>
                <a:cs typeface="B Nazanin Outline" pitchFamily="2" charset="-78"/>
              </a:rPr>
              <a:t>توانايي </a:t>
            </a:r>
            <a:r>
              <a:rPr lang="fa-IR" sz="2400" dirty="0" smtClean="0">
                <a:solidFill>
                  <a:srgbClr val="FFFF00"/>
                </a:solidFill>
                <a:cs typeface="B Nazanin Outline" pitchFamily="2" charset="-78"/>
              </a:rPr>
              <a:t>دوغاب ريزي و آب بندي كاشي هاي نصب </a:t>
            </a:r>
            <a:r>
              <a:rPr lang="fa-IR" sz="2400" dirty="0" smtClean="0">
                <a:solidFill>
                  <a:srgbClr val="FFFF00"/>
                </a:solidFill>
                <a:cs typeface="B Nazanin Outline" pitchFamily="2" charset="-78"/>
              </a:rPr>
              <a:t>شده</a:t>
            </a:r>
          </a:p>
          <a:p>
            <a:pPr marL="457200" indent="-457200" algn="r" rtl="1">
              <a:lnSpc>
                <a:spcPct val="150000"/>
              </a:lnSpc>
              <a:buClr>
                <a:srgbClr val="FF0000"/>
              </a:buClr>
              <a:buFont typeface="Wingdings" pitchFamily="2" charset="2"/>
              <a:buChar char="q"/>
            </a:pPr>
            <a:r>
              <a:rPr lang="fa-IR" sz="2400" dirty="0" smtClean="0">
                <a:solidFill>
                  <a:srgbClr val="FFFF00"/>
                </a:solidFill>
                <a:cs typeface="B Nazanin Outline" pitchFamily="2" charset="-78"/>
              </a:rPr>
              <a:t>توانايي </a:t>
            </a:r>
            <a:r>
              <a:rPr lang="fa-IR" sz="2400" dirty="0" smtClean="0">
                <a:solidFill>
                  <a:srgbClr val="FFFF00"/>
                </a:solidFill>
                <a:cs typeface="B Nazanin Outline" pitchFamily="2" charset="-78"/>
              </a:rPr>
              <a:t>همكاري در نصب زير دوشي حمام و وان</a:t>
            </a:r>
          </a:p>
          <a:p>
            <a:pPr marL="457200" indent="-457200" algn="r" rtl="1">
              <a:lnSpc>
                <a:spcPct val="150000"/>
              </a:lnSpc>
              <a:buClr>
                <a:srgbClr val="FF0000"/>
              </a:buClr>
              <a:buFont typeface="Wingdings" pitchFamily="2" charset="2"/>
              <a:buChar char="q"/>
            </a:pPr>
            <a:r>
              <a:rPr lang="fa-IR" sz="2400" dirty="0" smtClean="0">
                <a:solidFill>
                  <a:srgbClr val="FFFF00"/>
                </a:solidFill>
                <a:cs typeface="B Nazanin Outline" pitchFamily="2" charset="-78"/>
              </a:rPr>
              <a:t>توانايي </a:t>
            </a:r>
            <a:r>
              <a:rPr lang="fa-IR" sz="2400" dirty="0" smtClean="0">
                <a:solidFill>
                  <a:srgbClr val="FFFF00"/>
                </a:solidFill>
                <a:cs typeface="B Nazanin Outline" pitchFamily="2" charset="-78"/>
              </a:rPr>
              <a:t>همكاري در نصب كاسه و توالت و كف شور</a:t>
            </a:r>
          </a:p>
          <a:p>
            <a:pPr marL="457200" indent="-457200" algn="r" rtl="1">
              <a:lnSpc>
                <a:spcPct val="150000"/>
              </a:lnSpc>
              <a:buClr>
                <a:srgbClr val="FF0000"/>
              </a:buClr>
              <a:buFont typeface="Wingdings" pitchFamily="2" charset="2"/>
              <a:buChar char="q"/>
            </a:pPr>
            <a:r>
              <a:rPr lang="fa-IR" sz="2400" dirty="0" smtClean="0">
                <a:solidFill>
                  <a:srgbClr val="FFFF00"/>
                </a:solidFill>
                <a:cs typeface="B Nazanin Outline" pitchFamily="2" charset="-78"/>
              </a:rPr>
              <a:t>توانايي بكارگيري ضوابط ايمني و بهداشت كار در محيط </a:t>
            </a:r>
            <a:r>
              <a:rPr lang="fa-IR" sz="2400" dirty="0" smtClean="0">
                <a:solidFill>
                  <a:srgbClr val="FFFF00"/>
                </a:solidFill>
                <a:cs typeface="B Nazanin Outline" pitchFamily="2" charset="-78"/>
              </a:rPr>
              <a:t>كار</a:t>
            </a:r>
            <a:endParaRPr lang="fa-IR" sz="2400" dirty="0" smtClean="0">
              <a:solidFill>
                <a:srgbClr val="FFFF00"/>
              </a:solidFill>
              <a:cs typeface="B Nazanin Outline"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304800"/>
            <a:ext cx="8131273" cy="646331"/>
          </a:xfrm>
          <a:prstGeom prst="rect">
            <a:avLst/>
          </a:prstGeom>
        </p:spPr>
        <p:txBody>
          <a:bodyPr wrap="square">
            <a:spAutoFit/>
          </a:bodyPr>
          <a:lstStyle/>
          <a:p>
            <a:pPr algn="r" rtl="1"/>
            <a:r>
              <a:rPr lang="fa-IR" sz="3600" dirty="0" smtClean="0">
                <a:ln w="28575">
                  <a:solidFill>
                    <a:sysClr val="windowText" lastClr="000000"/>
                  </a:solidFill>
                </a:ln>
                <a:solidFill>
                  <a:schemeClr val="bg1">
                    <a:lumMod val="60000"/>
                    <a:lumOff val="40000"/>
                  </a:schemeClr>
                </a:solidFill>
                <a:cs typeface="B Jadid" pitchFamily="2" charset="-78"/>
              </a:rPr>
              <a:t>نحوه بریدن و نیمه کردن کاشی:</a:t>
            </a:r>
            <a:endParaRPr lang="fa-IR" sz="3600" dirty="0">
              <a:ln w="28575">
                <a:solidFill>
                  <a:sysClr val="windowText" lastClr="000000"/>
                </a:solidFill>
              </a:ln>
              <a:solidFill>
                <a:schemeClr val="bg1">
                  <a:lumMod val="60000"/>
                  <a:lumOff val="40000"/>
                </a:schemeClr>
              </a:solidFill>
              <a:cs typeface="B Jadid" pitchFamily="2" charset="-78"/>
            </a:endParaRPr>
          </a:p>
        </p:txBody>
      </p:sp>
      <p:pic>
        <p:nvPicPr>
          <p:cNvPr id="87042" name="Picture 2"/>
          <p:cNvPicPr>
            <a:picLocks noChangeAspect="1" noChangeArrowheads="1"/>
          </p:cNvPicPr>
          <p:nvPr/>
        </p:nvPicPr>
        <p:blipFill>
          <a:blip r:embed="rId3" cstate="print"/>
          <a:srcRect/>
          <a:stretch>
            <a:fillRect/>
          </a:stretch>
        </p:blipFill>
        <p:spPr bwMode="auto">
          <a:xfrm>
            <a:off x="6705600" y="990599"/>
            <a:ext cx="4724400" cy="4416821"/>
          </a:xfrm>
          <a:prstGeom prst="rect">
            <a:avLst/>
          </a:prstGeom>
          <a:noFill/>
          <a:ln w="9525">
            <a:noFill/>
            <a:miter lim="800000"/>
            <a:headEnd/>
            <a:tailEnd/>
          </a:ln>
        </p:spPr>
      </p:pic>
      <p:sp>
        <p:nvSpPr>
          <p:cNvPr id="87044" name="AutoShape 4" descr="Image titled Cut a Ceramic Tile Step 1"/>
          <p:cNvSpPr>
            <a:spLocks noChangeAspect="1" noChangeArrowheads="1"/>
          </p:cNvSpPr>
          <p:nvPr/>
        </p:nvSpPr>
        <p:spPr bwMode="auto">
          <a:xfrm>
            <a:off x="10883900" y="-2490788"/>
            <a:ext cx="6934200" cy="52006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87048" name="Picture 8"/>
          <p:cNvPicPr>
            <a:picLocks noChangeAspect="1" noChangeArrowheads="1"/>
          </p:cNvPicPr>
          <p:nvPr/>
        </p:nvPicPr>
        <p:blipFill>
          <a:blip r:embed="rId4" cstate="print"/>
          <a:srcRect/>
          <a:stretch>
            <a:fillRect/>
          </a:stretch>
        </p:blipFill>
        <p:spPr bwMode="auto">
          <a:xfrm>
            <a:off x="6705600" y="5410200"/>
            <a:ext cx="4724400" cy="990600"/>
          </a:xfrm>
          <a:prstGeom prst="rect">
            <a:avLst/>
          </a:prstGeom>
          <a:noFill/>
          <a:ln w="9525">
            <a:noFill/>
            <a:miter lim="800000"/>
            <a:headEnd/>
            <a:tailEnd/>
          </a:ln>
        </p:spPr>
      </p:pic>
      <p:pic>
        <p:nvPicPr>
          <p:cNvPr id="87049" name="Picture 9"/>
          <p:cNvPicPr>
            <a:picLocks noChangeAspect="1" noChangeArrowheads="1"/>
          </p:cNvPicPr>
          <p:nvPr/>
        </p:nvPicPr>
        <p:blipFill>
          <a:blip r:embed="rId5" cstate="print"/>
          <a:srcRect/>
          <a:stretch>
            <a:fillRect/>
          </a:stretch>
        </p:blipFill>
        <p:spPr bwMode="auto">
          <a:xfrm>
            <a:off x="762000" y="381000"/>
            <a:ext cx="4889500" cy="2997200"/>
          </a:xfrm>
          <a:prstGeom prst="rect">
            <a:avLst/>
          </a:prstGeom>
          <a:noFill/>
          <a:ln w="9525">
            <a:noFill/>
            <a:miter lim="800000"/>
            <a:headEnd/>
            <a:tailEnd/>
          </a:ln>
        </p:spPr>
      </p:pic>
      <p:pic>
        <p:nvPicPr>
          <p:cNvPr id="87050" name="Picture 10"/>
          <p:cNvPicPr>
            <a:picLocks noChangeAspect="1" noChangeArrowheads="1"/>
          </p:cNvPicPr>
          <p:nvPr/>
        </p:nvPicPr>
        <p:blipFill>
          <a:blip r:embed="rId6" cstate="print"/>
          <a:srcRect/>
          <a:stretch>
            <a:fillRect/>
          </a:stretch>
        </p:blipFill>
        <p:spPr bwMode="auto">
          <a:xfrm>
            <a:off x="762000" y="3276600"/>
            <a:ext cx="4876800" cy="901700"/>
          </a:xfrm>
          <a:prstGeom prst="rect">
            <a:avLst/>
          </a:prstGeom>
          <a:noFill/>
          <a:ln w="9525">
            <a:noFill/>
            <a:miter lim="800000"/>
            <a:headEnd/>
            <a:tailEnd/>
          </a:ln>
        </p:spPr>
      </p:pic>
      <p:pic>
        <p:nvPicPr>
          <p:cNvPr id="87051" name="Picture 11"/>
          <p:cNvPicPr>
            <a:picLocks noChangeAspect="1" noChangeArrowheads="1"/>
          </p:cNvPicPr>
          <p:nvPr/>
        </p:nvPicPr>
        <p:blipFill>
          <a:blip r:embed="rId7" cstate="print"/>
          <a:srcRect/>
          <a:stretch>
            <a:fillRect/>
          </a:stretch>
        </p:blipFill>
        <p:spPr bwMode="auto">
          <a:xfrm>
            <a:off x="762000" y="4114800"/>
            <a:ext cx="4876800" cy="20701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533400" y="1125140"/>
            <a:ext cx="3048000" cy="2165162"/>
          </a:xfrm>
          <a:prstGeom prst="rect">
            <a:avLst/>
          </a:prstGeom>
          <a:noFill/>
          <a:ln w="9525">
            <a:noFill/>
            <a:miter lim="800000"/>
            <a:headEnd/>
            <a:tailEnd/>
          </a:ln>
        </p:spPr>
      </p:pic>
      <p:pic>
        <p:nvPicPr>
          <p:cNvPr id="3" name="Picture 6"/>
          <p:cNvPicPr>
            <a:picLocks noChangeAspect="1" noChangeArrowheads="1"/>
          </p:cNvPicPr>
          <p:nvPr/>
        </p:nvPicPr>
        <p:blipFill>
          <a:blip r:embed="rId4" cstate="print"/>
          <a:srcRect/>
          <a:stretch>
            <a:fillRect/>
          </a:stretch>
        </p:blipFill>
        <p:spPr bwMode="auto">
          <a:xfrm>
            <a:off x="4419600" y="1134070"/>
            <a:ext cx="3124200" cy="2222988"/>
          </a:xfrm>
          <a:prstGeom prst="rect">
            <a:avLst/>
          </a:prstGeom>
          <a:noFill/>
          <a:ln w="9525">
            <a:noFill/>
            <a:miter lim="800000"/>
            <a:headEnd/>
            <a:tailEnd/>
          </a:ln>
        </p:spPr>
      </p:pic>
      <p:pic>
        <p:nvPicPr>
          <p:cNvPr id="91137" name="Picture 1"/>
          <p:cNvPicPr>
            <a:picLocks noChangeAspect="1" noChangeArrowheads="1"/>
          </p:cNvPicPr>
          <p:nvPr/>
        </p:nvPicPr>
        <p:blipFill>
          <a:blip r:embed="rId5" cstate="print"/>
          <a:srcRect/>
          <a:stretch>
            <a:fillRect/>
          </a:stretch>
        </p:blipFill>
        <p:spPr bwMode="auto">
          <a:xfrm>
            <a:off x="8458200" y="1134070"/>
            <a:ext cx="3124199" cy="2222988"/>
          </a:xfrm>
          <a:prstGeom prst="rect">
            <a:avLst/>
          </a:prstGeom>
          <a:noFill/>
          <a:ln w="9525">
            <a:noFill/>
            <a:miter lim="800000"/>
            <a:headEnd/>
            <a:tailEnd/>
          </a:ln>
        </p:spPr>
      </p:pic>
      <p:pic>
        <p:nvPicPr>
          <p:cNvPr id="91138" name="Picture 2"/>
          <p:cNvPicPr>
            <a:picLocks noChangeAspect="1" noChangeArrowheads="1"/>
          </p:cNvPicPr>
          <p:nvPr/>
        </p:nvPicPr>
        <p:blipFill>
          <a:blip r:embed="rId6" cstate="print"/>
          <a:srcRect/>
          <a:stretch>
            <a:fillRect/>
          </a:stretch>
        </p:blipFill>
        <p:spPr bwMode="auto">
          <a:xfrm>
            <a:off x="1219200" y="3733800"/>
            <a:ext cx="3733800" cy="2728546"/>
          </a:xfrm>
          <a:prstGeom prst="rect">
            <a:avLst/>
          </a:prstGeom>
          <a:noFill/>
          <a:ln w="9525">
            <a:noFill/>
            <a:miter lim="800000"/>
            <a:headEnd/>
            <a:tailEnd/>
          </a:ln>
        </p:spPr>
      </p:pic>
      <p:sp>
        <p:nvSpPr>
          <p:cNvPr id="6" name="Right Arrow 5"/>
          <p:cNvSpPr/>
          <p:nvPr/>
        </p:nvSpPr>
        <p:spPr bwMode="auto">
          <a:xfrm>
            <a:off x="3643532" y="2048470"/>
            <a:ext cx="762000" cy="457200"/>
          </a:xfrm>
          <a:prstGeom prst="rightArrow">
            <a:avLst/>
          </a:prstGeom>
          <a:solidFill>
            <a:srgbClr val="FF0000"/>
          </a:solidFill>
          <a:ln w="12700" cap="flat" cmpd="sng" algn="ctr">
            <a:solidFill>
              <a:schemeClr val="accent2"/>
            </a:solid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Blackadder ITC" pitchFamily="82" charset="0"/>
            </a:endParaRPr>
          </a:p>
        </p:txBody>
      </p:sp>
      <p:sp>
        <p:nvSpPr>
          <p:cNvPr id="7" name="Right Arrow 6"/>
          <p:cNvSpPr/>
          <p:nvPr/>
        </p:nvSpPr>
        <p:spPr bwMode="auto">
          <a:xfrm>
            <a:off x="5334000" y="4648200"/>
            <a:ext cx="1066800" cy="685800"/>
          </a:xfrm>
          <a:prstGeom prst="rightArrow">
            <a:avLst/>
          </a:prstGeom>
          <a:solidFill>
            <a:srgbClr val="FF0000"/>
          </a:solidFill>
          <a:ln w="12700" cap="flat" cmpd="sng" algn="ctr">
            <a:solidFill>
              <a:schemeClr val="accent2"/>
            </a:solid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outerShdw blurRad="38100" dist="38100" dir="2700000" algn="tl">
                  <a:srgbClr val="000000">
                    <a:alpha val="43137"/>
                  </a:srgbClr>
                </a:outerShdw>
              </a:effectLst>
              <a:latin typeface="Blackadder ITC" pitchFamily="82" charset="0"/>
            </a:endParaRPr>
          </a:p>
        </p:txBody>
      </p:sp>
      <p:sp>
        <p:nvSpPr>
          <p:cNvPr id="8" name="Rectangle 7"/>
          <p:cNvSpPr/>
          <p:nvPr/>
        </p:nvSpPr>
        <p:spPr>
          <a:xfrm>
            <a:off x="3088213" y="250567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1</a:t>
            </a:r>
            <a:endParaRPr lang="en-US" sz="5400" b="1" cap="none" spc="0" dirty="0">
              <a:ln w="1905"/>
              <a:solidFill>
                <a:srgbClr val="FF0000"/>
              </a:solidFill>
              <a:effectLst>
                <a:innerShdw blurRad="69850" dist="43180" dir="5400000">
                  <a:srgbClr val="000000">
                    <a:alpha val="65000"/>
                  </a:srgbClr>
                </a:innerShdw>
              </a:effectLst>
            </a:endParaRPr>
          </a:p>
        </p:txBody>
      </p:sp>
      <p:sp>
        <p:nvSpPr>
          <p:cNvPr id="9" name="Rectangle 8"/>
          <p:cNvSpPr/>
          <p:nvPr/>
        </p:nvSpPr>
        <p:spPr>
          <a:xfrm>
            <a:off x="7010400" y="258187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2</a:t>
            </a:r>
            <a:endParaRPr lang="en-US" sz="5400" b="1" cap="none" spc="0" dirty="0">
              <a:ln w="1905"/>
              <a:solidFill>
                <a:srgbClr val="FF0000"/>
              </a:solidFill>
              <a:effectLst>
                <a:innerShdw blurRad="69850" dist="43180" dir="5400000">
                  <a:srgbClr val="000000">
                    <a:alpha val="65000"/>
                  </a:srgbClr>
                </a:innerShdw>
              </a:effectLst>
            </a:endParaRPr>
          </a:p>
        </p:txBody>
      </p:sp>
      <p:sp>
        <p:nvSpPr>
          <p:cNvPr id="10" name="Rectangle 9"/>
          <p:cNvSpPr/>
          <p:nvPr/>
        </p:nvSpPr>
        <p:spPr>
          <a:xfrm>
            <a:off x="11125200" y="2581870"/>
            <a:ext cx="470839"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3</a:t>
            </a:r>
            <a:endParaRPr lang="en-US" sz="5400" b="1" cap="none" spc="0" dirty="0">
              <a:ln w="1905"/>
              <a:solidFill>
                <a:srgbClr val="FF0000"/>
              </a:solidFill>
              <a:effectLst>
                <a:innerShdw blurRad="69850" dist="43180" dir="5400000">
                  <a:srgbClr val="000000">
                    <a:alpha val="65000"/>
                  </a:srgbClr>
                </a:innerShdw>
              </a:effectLst>
            </a:endParaRPr>
          </a:p>
        </p:txBody>
      </p:sp>
      <p:sp>
        <p:nvSpPr>
          <p:cNvPr id="11" name="Rectangle 10"/>
          <p:cNvSpPr/>
          <p:nvPr/>
        </p:nvSpPr>
        <p:spPr>
          <a:xfrm>
            <a:off x="4383613" y="563880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4</a:t>
            </a:r>
            <a:endParaRPr lang="en-US" sz="5400" b="1" cap="none" spc="0" dirty="0">
              <a:ln w="1905"/>
              <a:solidFill>
                <a:srgbClr val="FF0000"/>
              </a:solidFill>
              <a:effectLst>
                <a:innerShdw blurRad="69850" dist="43180" dir="5400000">
                  <a:srgbClr val="000000">
                    <a:alpha val="65000"/>
                  </a:srgbClr>
                </a:innerShdw>
              </a:effectLst>
            </a:endParaRPr>
          </a:p>
        </p:txBody>
      </p:sp>
      <p:grpSp>
        <p:nvGrpSpPr>
          <p:cNvPr id="13" name="Group 12"/>
          <p:cNvGrpSpPr/>
          <p:nvPr/>
        </p:nvGrpSpPr>
        <p:grpSpPr>
          <a:xfrm>
            <a:off x="9753600" y="324044"/>
            <a:ext cx="1752600" cy="742756"/>
            <a:chOff x="8047186" y="1381221"/>
            <a:chExt cx="2846948" cy="742756"/>
          </a:xfrm>
        </p:grpSpPr>
        <p:sp>
          <p:nvSpPr>
            <p:cNvPr id="14" name="Chevron 13"/>
            <p:cNvSpPr/>
            <p:nvPr/>
          </p:nvSpPr>
          <p:spPr>
            <a:xfrm rot="10800000">
              <a:off x="8047186" y="1381221"/>
              <a:ext cx="2846948" cy="742756"/>
            </a:xfrm>
            <a:prstGeom prst="chevron">
              <a:avLst/>
            </a:prstGeom>
            <a:solidFill>
              <a:srgbClr val="FF0000"/>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Chevron 4"/>
            <p:cNvSpPr/>
            <p:nvPr/>
          </p:nvSpPr>
          <p:spPr>
            <a:xfrm>
              <a:off x="8047186" y="1381221"/>
              <a:ext cx="2351789"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tx1"/>
                  </a:solidFill>
                  <a:cs typeface="B Titr" pitchFamily="2" charset="-78"/>
                </a:rPr>
                <a:t>برش با الماسه</a:t>
              </a:r>
              <a:endParaRPr lang="fa-IR" sz="2000" kern="1200" dirty="0">
                <a:solidFill>
                  <a:schemeClr val="tx1"/>
                </a:solidFill>
                <a:cs typeface="B Titr" pitchFamily="2" charset="-78"/>
              </a:endParaRPr>
            </a:p>
          </p:txBody>
        </p:sp>
      </p:grpSp>
      <p:sp>
        <p:nvSpPr>
          <p:cNvPr id="16" name="Right Arrow 15"/>
          <p:cNvSpPr/>
          <p:nvPr/>
        </p:nvSpPr>
        <p:spPr bwMode="auto">
          <a:xfrm>
            <a:off x="7620000" y="2048470"/>
            <a:ext cx="762000" cy="457200"/>
          </a:xfrm>
          <a:prstGeom prst="rightArrow">
            <a:avLst/>
          </a:prstGeom>
          <a:solidFill>
            <a:srgbClr val="FF0000"/>
          </a:solidFill>
          <a:ln w="12700" cap="flat" cmpd="sng" algn="ctr">
            <a:solidFill>
              <a:schemeClr val="accent2"/>
            </a:solid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Blackadder ITC" pitchFamily="82" charset="0"/>
            </a:endParaRPr>
          </a:p>
        </p:txBody>
      </p:sp>
      <p:pic>
        <p:nvPicPr>
          <p:cNvPr id="91139" name="Picture 3"/>
          <p:cNvPicPr>
            <a:picLocks noChangeAspect="1" noChangeArrowheads="1"/>
          </p:cNvPicPr>
          <p:nvPr/>
        </p:nvPicPr>
        <p:blipFill>
          <a:blip r:embed="rId7" cstate="print"/>
          <a:srcRect/>
          <a:stretch>
            <a:fillRect/>
          </a:stretch>
        </p:blipFill>
        <p:spPr bwMode="auto">
          <a:xfrm>
            <a:off x="6781800" y="3689920"/>
            <a:ext cx="3810000" cy="2712993"/>
          </a:xfrm>
          <a:prstGeom prst="rect">
            <a:avLst/>
          </a:prstGeom>
          <a:noFill/>
          <a:ln w="9525">
            <a:noFill/>
            <a:miter lim="800000"/>
            <a:headEnd/>
            <a:tailEnd/>
          </a:ln>
        </p:spPr>
      </p:pic>
      <p:sp>
        <p:nvSpPr>
          <p:cNvPr id="18" name="Rectangle 17"/>
          <p:cNvSpPr/>
          <p:nvPr/>
        </p:nvSpPr>
        <p:spPr>
          <a:xfrm>
            <a:off x="10058400" y="562987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5</a:t>
            </a:r>
            <a:endParaRPr lang="en-US" sz="5400" b="1" cap="none" spc="0"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677400" y="381000"/>
            <a:ext cx="1981200" cy="756824"/>
            <a:chOff x="8047186" y="1381221"/>
            <a:chExt cx="2846948" cy="756824"/>
          </a:xfrm>
        </p:grpSpPr>
        <p:sp>
          <p:nvSpPr>
            <p:cNvPr id="5" name="Chevron 4"/>
            <p:cNvSpPr/>
            <p:nvPr/>
          </p:nvSpPr>
          <p:spPr>
            <a:xfrm rot="10800000">
              <a:off x="8047186" y="1381221"/>
              <a:ext cx="2846948" cy="742756"/>
            </a:xfrm>
            <a:prstGeom prst="chevron">
              <a:avLst/>
            </a:prstGeom>
            <a:solidFill>
              <a:srgbClr val="FF0000"/>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Chevron 4"/>
            <p:cNvSpPr/>
            <p:nvPr/>
          </p:nvSpPr>
          <p:spPr>
            <a:xfrm>
              <a:off x="8234067" y="1395289"/>
              <a:ext cx="2351789"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tx1"/>
                  </a:solidFill>
                  <a:cs typeface="B Titr" pitchFamily="2" charset="-78"/>
                </a:rPr>
                <a:t>برش با سرامیک بر دستی</a:t>
              </a:r>
              <a:endParaRPr lang="fa-IR" sz="2000" kern="1200" dirty="0">
                <a:solidFill>
                  <a:schemeClr val="tx1"/>
                </a:solidFill>
                <a:cs typeface="B Titr" pitchFamily="2" charset="-78"/>
              </a:endParaRPr>
            </a:p>
          </p:txBody>
        </p:sp>
      </p:grpSp>
      <p:pic>
        <p:nvPicPr>
          <p:cNvPr id="93187" name="Picture 3"/>
          <p:cNvPicPr>
            <a:picLocks noChangeAspect="1" noChangeArrowheads="1"/>
          </p:cNvPicPr>
          <p:nvPr/>
        </p:nvPicPr>
        <p:blipFill>
          <a:blip r:embed="rId3" cstate="print"/>
          <a:srcRect/>
          <a:stretch>
            <a:fillRect/>
          </a:stretch>
        </p:blipFill>
        <p:spPr bwMode="auto">
          <a:xfrm>
            <a:off x="533400" y="1219200"/>
            <a:ext cx="3168650" cy="2270639"/>
          </a:xfrm>
          <a:prstGeom prst="rect">
            <a:avLst/>
          </a:prstGeom>
          <a:noFill/>
          <a:ln w="9525">
            <a:noFill/>
            <a:miter lim="800000"/>
            <a:headEnd/>
            <a:tailEnd/>
          </a:ln>
        </p:spPr>
      </p:pic>
      <p:pic>
        <p:nvPicPr>
          <p:cNvPr id="93190" name="Picture 6"/>
          <p:cNvPicPr>
            <a:picLocks noChangeAspect="1" noChangeArrowheads="1"/>
          </p:cNvPicPr>
          <p:nvPr/>
        </p:nvPicPr>
        <p:blipFill>
          <a:blip r:embed="rId4" cstate="print"/>
          <a:srcRect/>
          <a:stretch>
            <a:fillRect/>
          </a:stretch>
        </p:blipFill>
        <p:spPr bwMode="auto">
          <a:xfrm>
            <a:off x="4495800" y="1219200"/>
            <a:ext cx="3148438" cy="2286000"/>
          </a:xfrm>
          <a:prstGeom prst="rect">
            <a:avLst/>
          </a:prstGeom>
          <a:noFill/>
          <a:ln w="9525">
            <a:noFill/>
            <a:miter lim="800000"/>
            <a:headEnd/>
            <a:tailEnd/>
          </a:ln>
        </p:spPr>
      </p:pic>
      <p:pic>
        <p:nvPicPr>
          <p:cNvPr id="93191" name="Picture 7"/>
          <p:cNvPicPr>
            <a:picLocks noChangeAspect="1" noChangeArrowheads="1"/>
          </p:cNvPicPr>
          <p:nvPr/>
        </p:nvPicPr>
        <p:blipFill>
          <a:blip r:embed="rId5" cstate="print"/>
          <a:srcRect/>
          <a:stretch>
            <a:fillRect/>
          </a:stretch>
        </p:blipFill>
        <p:spPr bwMode="auto">
          <a:xfrm>
            <a:off x="8458200" y="1219200"/>
            <a:ext cx="3182256" cy="2286000"/>
          </a:xfrm>
          <a:prstGeom prst="rect">
            <a:avLst/>
          </a:prstGeom>
          <a:noFill/>
          <a:ln w="9525">
            <a:noFill/>
            <a:miter lim="800000"/>
            <a:headEnd/>
            <a:tailEnd/>
          </a:ln>
        </p:spPr>
      </p:pic>
      <p:pic>
        <p:nvPicPr>
          <p:cNvPr id="93192" name="Picture 8"/>
          <p:cNvPicPr>
            <a:picLocks noChangeAspect="1" noChangeArrowheads="1"/>
          </p:cNvPicPr>
          <p:nvPr/>
        </p:nvPicPr>
        <p:blipFill>
          <a:blip r:embed="rId6" cstate="print"/>
          <a:srcRect/>
          <a:stretch>
            <a:fillRect/>
          </a:stretch>
        </p:blipFill>
        <p:spPr bwMode="auto">
          <a:xfrm>
            <a:off x="533400" y="4038600"/>
            <a:ext cx="3182255" cy="2285999"/>
          </a:xfrm>
          <a:prstGeom prst="rect">
            <a:avLst/>
          </a:prstGeom>
          <a:noFill/>
          <a:ln w="9525">
            <a:noFill/>
            <a:miter lim="800000"/>
            <a:headEnd/>
            <a:tailEnd/>
          </a:ln>
        </p:spPr>
      </p:pic>
      <p:pic>
        <p:nvPicPr>
          <p:cNvPr id="93193" name="Picture 9"/>
          <p:cNvPicPr>
            <a:picLocks noChangeAspect="1" noChangeArrowheads="1"/>
          </p:cNvPicPr>
          <p:nvPr/>
        </p:nvPicPr>
        <p:blipFill>
          <a:blip r:embed="rId7" cstate="print"/>
          <a:srcRect/>
          <a:stretch>
            <a:fillRect/>
          </a:stretch>
        </p:blipFill>
        <p:spPr bwMode="auto">
          <a:xfrm>
            <a:off x="4495800" y="4038600"/>
            <a:ext cx="3170129" cy="2285999"/>
          </a:xfrm>
          <a:prstGeom prst="rect">
            <a:avLst/>
          </a:prstGeom>
          <a:noFill/>
          <a:ln w="9525">
            <a:noFill/>
            <a:miter lim="800000"/>
            <a:headEnd/>
            <a:tailEnd/>
          </a:ln>
        </p:spPr>
      </p:pic>
      <p:pic>
        <p:nvPicPr>
          <p:cNvPr id="93194" name="Picture 10"/>
          <p:cNvPicPr>
            <a:picLocks noChangeAspect="1" noChangeArrowheads="1"/>
          </p:cNvPicPr>
          <p:nvPr/>
        </p:nvPicPr>
        <p:blipFill>
          <a:blip r:embed="rId8" cstate="print"/>
          <a:srcRect/>
          <a:stretch>
            <a:fillRect/>
          </a:stretch>
        </p:blipFill>
        <p:spPr bwMode="auto">
          <a:xfrm>
            <a:off x="8458200" y="4038600"/>
            <a:ext cx="3158097" cy="2286000"/>
          </a:xfrm>
          <a:prstGeom prst="rect">
            <a:avLst/>
          </a:prstGeom>
          <a:noFill/>
          <a:ln w="9525">
            <a:noFill/>
            <a:miter lim="800000"/>
            <a:headEnd/>
            <a:tailEnd/>
          </a:ln>
        </p:spPr>
      </p:pic>
      <p:sp>
        <p:nvSpPr>
          <p:cNvPr id="14" name="Right Arrow 13"/>
          <p:cNvSpPr/>
          <p:nvPr/>
        </p:nvSpPr>
        <p:spPr bwMode="auto">
          <a:xfrm>
            <a:off x="3733800" y="2209800"/>
            <a:ext cx="762000" cy="457200"/>
          </a:xfrm>
          <a:prstGeom prst="rightArrow">
            <a:avLst/>
          </a:prstGeom>
          <a:solidFill>
            <a:srgbClr val="FF0000"/>
          </a:solidFill>
          <a:ln w="12700" cap="flat" cmpd="sng" algn="ctr">
            <a:solidFill>
              <a:schemeClr val="accent2"/>
            </a:solid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Blackadder ITC" pitchFamily="82" charset="0"/>
            </a:endParaRPr>
          </a:p>
        </p:txBody>
      </p:sp>
      <p:sp>
        <p:nvSpPr>
          <p:cNvPr id="15" name="Rectangle 14"/>
          <p:cNvSpPr/>
          <p:nvPr/>
        </p:nvSpPr>
        <p:spPr>
          <a:xfrm>
            <a:off x="457200" y="274320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1</a:t>
            </a:r>
            <a:endParaRPr lang="en-US" sz="5400" b="1" cap="none" spc="0" dirty="0">
              <a:ln w="1905"/>
              <a:solidFill>
                <a:srgbClr val="FF0000"/>
              </a:solidFill>
              <a:effectLst>
                <a:innerShdw blurRad="69850" dist="43180" dir="5400000">
                  <a:srgbClr val="000000">
                    <a:alpha val="65000"/>
                  </a:srgbClr>
                </a:innerShdw>
              </a:effectLst>
            </a:endParaRPr>
          </a:p>
        </p:txBody>
      </p:sp>
      <p:sp>
        <p:nvSpPr>
          <p:cNvPr id="16" name="Rectangle 15"/>
          <p:cNvSpPr/>
          <p:nvPr/>
        </p:nvSpPr>
        <p:spPr>
          <a:xfrm>
            <a:off x="4459813" y="274320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2</a:t>
            </a:r>
            <a:endParaRPr lang="en-US" sz="5400" b="1" cap="none" spc="0" dirty="0">
              <a:ln w="1905"/>
              <a:solidFill>
                <a:srgbClr val="FF0000"/>
              </a:solidFill>
              <a:effectLst>
                <a:innerShdw blurRad="69850" dist="43180" dir="5400000">
                  <a:srgbClr val="000000">
                    <a:alpha val="65000"/>
                  </a:srgbClr>
                </a:innerShdw>
              </a:effectLst>
            </a:endParaRPr>
          </a:p>
        </p:txBody>
      </p:sp>
      <p:sp>
        <p:nvSpPr>
          <p:cNvPr id="17" name="Rectangle 16"/>
          <p:cNvSpPr/>
          <p:nvPr/>
        </p:nvSpPr>
        <p:spPr>
          <a:xfrm flipH="1">
            <a:off x="8458200" y="2743200"/>
            <a:ext cx="533400"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3</a:t>
            </a:r>
            <a:endParaRPr lang="en-US" sz="5400" b="1" cap="none" spc="0" dirty="0">
              <a:ln w="1905"/>
              <a:solidFill>
                <a:srgbClr val="FF0000"/>
              </a:solidFill>
              <a:effectLst>
                <a:innerShdw blurRad="69850" dist="43180" dir="5400000">
                  <a:srgbClr val="000000">
                    <a:alpha val="65000"/>
                  </a:srgbClr>
                </a:innerShdw>
              </a:effectLst>
            </a:endParaRPr>
          </a:p>
        </p:txBody>
      </p:sp>
      <p:sp>
        <p:nvSpPr>
          <p:cNvPr id="18" name="Rectangle 17"/>
          <p:cNvSpPr/>
          <p:nvPr/>
        </p:nvSpPr>
        <p:spPr>
          <a:xfrm>
            <a:off x="533400" y="556260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4</a:t>
            </a:r>
            <a:endParaRPr lang="en-US" sz="5400" b="1" cap="none" spc="0" dirty="0">
              <a:ln w="1905"/>
              <a:solidFill>
                <a:srgbClr val="FF0000"/>
              </a:solidFill>
              <a:effectLst>
                <a:innerShdw blurRad="69850" dist="43180" dir="5400000">
                  <a:srgbClr val="000000">
                    <a:alpha val="65000"/>
                  </a:srgbClr>
                </a:innerShdw>
              </a:effectLst>
            </a:endParaRPr>
          </a:p>
        </p:txBody>
      </p:sp>
      <p:sp>
        <p:nvSpPr>
          <p:cNvPr id="19" name="Rectangle 18"/>
          <p:cNvSpPr/>
          <p:nvPr/>
        </p:nvSpPr>
        <p:spPr>
          <a:xfrm>
            <a:off x="4495800" y="556260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5</a:t>
            </a:r>
            <a:endParaRPr lang="en-US" sz="5400" b="1" cap="none" spc="0" dirty="0">
              <a:ln w="1905"/>
              <a:solidFill>
                <a:srgbClr val="FF0000"/>
              </a:solidFill>
              <a:effectLst>
                <a:innerShdw blurRad="69850" dist="43180" dir="5400000">
                  <a:srgbClr val="000000">
                    <a:alpha val="65000"/>
                  </a:srgbClr>
                </a:innerShdw>
              </a:effectLst>
            </a:endParaRPr>
          </a:p>
        </p:txBody>
      </p:sp>
      <p:sp>
        <p:nvSpPr>
          <p:cNvPr id="20" name="Rectangle 19"/>
          <p:cNvSpPr/>
          <p:nvPr/>
        </p:nvSpPr>
        <p:spPr>
          <a:xfrm>
            <a:off x="8422213" y="555367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6</a:t>
            </a:r>
            <a:endParaRPr lang="en-US" sz="5400" b="1" cap="none" spc="0" dirty="0">
              <a:ln w="1905"/>
              <a:solidFill>
                <a:srgbClr val="FF0000"/>
              </a:solidFill>
              <a:effectLst>
                <a:innerShdw blurRad="69850" dist="43180" dir="5400000">
                  <a:srgbClr val="000000">
                    <a:alpha val="65000"/>
                  </a:srgbClr>
                </a:innerShdw>
              </a:effectLst>
            </a:endParaRPr>
          </a:p>
        </p:txBody>
      </p:sp>
      <p:sp>
        <p:nvSpPr>
          <p:cNvPr id="21" name="Right Arrow 20"/>
          <p:cNvSpPr/>
          <p:nvPr/>
        </p:nvSpPr>
        <p:spPr bwMode="auto">
          <a:xfrm>
            <a:off x="7696200" y="2209800"/>
            <a:ext cx="762000" cy="457200"/>
          </a:xfrm>
          <a:prstGeom prst="rightArrow">
            <a:avLst/>
          </a:prstGeom>
          <a:solidFill>
            <a:srgbClr val="FF0000"/>
          </a:solidFill>
          <a:ln w="12700" cap="flat" cmpd="sng" algn="ctr">
            <a:solidFill>
              <a:schemeClr val="accent2"/>
            </a:solid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Blackadder ITC" pitchFamily="82" charset="0"/>
            </a:endParaRPr>
          </a:p>
        </p:txBody>
      </p:sp>
      <p:sp>
        <p:nvSpPr>
          <p:cNvPr id="22" name="Right Arrow 21"/>
          <p:cNvSpPr/>
          <p:nvPr/>
        </p:nvSpPr>
        <p:spPr bwMode="auto">
          <a:xfrm>
            <a:off x="3733800" y="4953000"/>
            <a:ext cx="762000" cy="457200"/>
          </a:xfrm>
          <a:prstGeom prst="rightArrow">
            <a:avLst/>
          </a:prstGeom>
          <a:solidFill>
            <a:srgbClr val="FF0000"/>
          </a:solidFill>
          <a:ln w="12700" cap="flat" cmpd="sng" algn="ctr">
            <a:solidFill>
              <a:schemeClr val="accent2"/>
            </a:solid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Blackadder ITC" pitchFamily="82" charset="0"/>
            </a:endParaRPr>
          </a:p>
        </p:txBody>
      </p:sp>
      <p:sp>
        <p:nvSpPr>
          <p:cNvPr id="23" name="Right Arrow 22"/>
          <p:cNvSpPr/>
          <p:nvPr/>
        </p:nvSpPr>
        <p:spPr bwMode="auto">
          <a:xfrm>
            <a:off x="7696200" y="4953000"/>
            <a:ext cx="762000" cy="457200"/>
          </a:xfrm>
          <a:prstGeom prst="rightArrow">
            <a:avLst/>
          </a:prstGeom>
          <a:solidFill>
            <a:srgbClr val="FF0000"/>
          </a:solidFill>
          <a:ln w="12700" cap="flat" cmpd="sng" algn="ctr">
            <a:solidFill>
              <a:schemeClr val="accent2"/>
            </a:solid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Blackadder ITC" pitchFamily="82" charset="0"/>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677400" y="381000"/>
            <a:ext cx="1981200" cy="756824"/>
            <a:chOff x="8047186" y="1381221"/>
            <a:chExt cx="2846948" cy="756824"/>
          </a:xfrm>
        </p:grpSpPr>
        <p:sp>
          <p:nvSpPr>
            <p:cNvPr id="3" name="Chevron 2"/>
            <p:cNvSpPr/>
            <p:nvPr/>
          </p:nvSpPr>
          <p:spPr>
            <a:xfrm rot="10800000">
              <a:off x="8047186" y="1381221"/>
              <a:ext cx="2846948" cy="742756"/>
            </a:xfrm>
            <a:prstGeom prst="chevron">
              <a:avLst/>
            </a:prstGeom>
            <a:solidFill>
              <a:srgbClr val="FF0000"/>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 name="Chevron 4"/>
            <p:cNvSpPr/>
            <p:nvPr/>
          </p:nvSpPr>
          <p:spPr>
            <a:xfrm>
              <a:off x="8234067" y="1395289"/>
              <a:ext cx="2351789"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tx1"/>
                  </a:solidFill>
                  <a:cs typeface="B Titr" pitchFamily="2" charset="-78"/>
                </a:rPr>
                <a:t>برش با دستگاه</a:t>
              </a:r>
              <a:endParaRPr lang="fa-IR" sz="2000" kern="1200" dirty="0">
                <a:solidFill>
                  <a:schemeClr val="tx1"/>
                </a:solidFill>
                <a:cs typeface="B Titr" pitchFamily="2" charset="-78"/>
              </a:endParaRPr>
            </a:p>
          </p:txBody>
        </p:sp>
      </p:grpSp>
      <p:pic>
        <p:nvPicPr>
          <p:cNvPr id="95233" name="Picture 1"/>
          <p:cNvPicPr>
            <a:picLocks noChangeAspect="1" noChangeArrowheads="1"/>
          </p:cNvPicPr>
          <p:nvPr/>
        </p:nvPicPr>
        <p:blipFill>
          <a:blip r:embed="rId3" cstate="print"/>
          <a:srcRect/>
          <a:stretch>
            <a:fillRect/>
          </a:stretch>
        </p:blipFill>
        <p:spPr bwMode="auto">
          <a:xfrm>
            <a:off x="838200" y="685800"/>
            <a:ext cx="3708400" cy="2590800"/>
          </a:xfrm>
          <a:prstGeom prst="rect">
            <a:avLst/>
          </a:prstGeom>
          <a:noFill/>
          <a:ln w="9525">
            <a:noFill/>
            <a:miter lim="800000"/>
            <a:headEnd/>
            <a:tailEnd/>
          </a:ln>
        </p:spPr>
      </p:pic>
      <p:pic>
        <p:nvPicPr>
          <p:cNvPr id="95234" name="Picture 2"/>
          <p:cNvPicPr>
            <a:picLocks noChangeAspect="1" noChangeArrowheads="1"/>
          </p:cNvPicPr>
          <p:nvPr/>
        </p:nvPicPr>
        <p:blipFill>
          <a:blip r:embed="rId4" cstate="print"/>
          <a:srcRect/>
          <a:stretch>
            <a:fillRect/>
          </a:stretch>
        </p:blipFill>
        <p:spPr bwMode="auto">
          <a:xfrm>
            <a:off x="5715000" y="685800"/>
            <a:ext cx="3658857" cy="2608263"/>
          </a:xfrm>
          <a:prstGeom prst="rect">
            <a:avLst/>
          </a:prstGeom>
          <a:noFill/>
          <a:ln w="9525">
            <a:noFill/>
            <a:miter lim="800000"/>
            <a:headEnd/>
            <a:tailEnd/>
          </a:ln>
        </p:spPr>
      </p:pic>
      <p:pic>
        <p:nvPicPr>
          <p:cNvPr id="95235" name="Picture 3"/>
          <p:cNvPicPr>
            <a:picLocks noChangeAspect="1" noChangeArrowheads="1"/>
          </p:cNvPicPr>
          <p:nvPr/>
        </p:nvPicPr>
        <p:blipFill>
          <a:blip r:embed="rId5" cstate="print"/>
          <a:srcRect/>
          <a:stretch>
            <a:fillRect/>
          </a:stretch>
        </p:blipFill>
        <p:spPr bwMode="auto">
          <a:xfrm>
            <a:off x="838200" y="3760787"/>
            <a:ext cx="3664394" cy="2627313"/>
          </a:xfrm>
          <a:prstGeom prst="rect">
            <a:avLst/>
          </a:prstGeom>
          <a:noFill/>
          <a:ln w="9525">
            <a:noFill/>
            <a:miter lim="800000"/>
            <a:headEnd/>
            <a:tailEnd/>
          </a:ln>
        </p:spPr>
      </p:pic>
      <p:pic>
        <p:nvPicPr>
          <p:cNvPr id="95236" name="Picture 4"/>
          <p:cNvPicPr>
            <a:picLocks noChangeAspect="1" noChangeArrowheads="1"/>
          </p:cNvPicPr>
          <p:nvPr/>
        </p:nvPicPr>
        <p:blipFill>
          <a:blip r:embed="rId6" cstate="print"/>
          <a:srcRect/>
          <a:stretch>
            <a:fillRect/>
          </a:stretch>
        </p:blipFill>
        <p:spPr bwMode="auto">
          <a:xfrm>
            <a:off x="5715000" y="3760787"/>
            <a:ext cx="3668049" cy="2640013"/>
          </a:xfrm>
          <a:prstGeom prst="rect">
            <a:avLst/>
          </a:prstGeom>
          <a:noFill/>
          <a:ln w="9525">
            <a:noFill/>
            <a:miter lim="800000"/>
            <a:headEnd/>
            <a:tailEnd/>
          </a:ln>
        </p:spPr>
      </p:pic>
      <p:sp>
        <p:nvSpPr>
          <p:cNvPr id="9" name="Right Arrow 8"/>
          <p:cNvSpPr/>
          <p:nvPr/>
        </p:nvSpPr>
        <p:spPr bwMode="auto">
          <a:xfrm>
            <a:off x="4648200" y="1676400"/>
            <a:ext cx="914400" cy="838200"/>
          </a:xfrm>
          <a:prstGeom prst="rightArrow">
            <a:avLst/>
          </a:prstGeom>
          <a:solidFill>
            <a:srgbClr val="FF0000"/>
          </a:solidFill>
          <a:ln w="12700" cap="flat" cmpd="sng" algn="ctr">
            <a:solidFill>
              <a:schemeClr val="accent2"/>
            </a:solid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Blackadder ITC" pitchFamily="82" charset="0"/>
            </a:endParaRPr>
          </a:p>
        </p:txBody>
      </p:sp>
      <p:sp>
        <p:nvSpPr>
          <p:cNvPr id="10" name="Rectangle 9"/>
          <p:cNvSpPr/>
          <p:nvPr/>
        </p:nvSpPr>
        <p:spPr>
          <a:xfrm>
            <a:off x="838200" y="251460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1</a:t>
            </a:r>
            <a:endParaRPr lang="en-US" sz="5400" b="1" cap="none" spc="0" dirty="0">
              <a:ln w="1905"/>
              <a:solidFill>
                <a:srgbClr val="FF0000"/>
              </a:solidFill>
              <a:effectLst>
                <a:innerShdw blurRad="69850" dist="43180" dir="5400000">
                  <a:srgbClr val="000000">
                    <a:alpha val="65000"/>
                  </a:srgbClr>
                </a:innerShdw>
              </a:effectLst>
            </a:endParaRPr>
          </a:p>
        </p:txBody>
      </p:sp>
      <p:sp>
        <p:nvSpPr>
          <p:cNvPr id="11" name="Rectangle 10"/>
          <p:cNvSpPr/>
          <p:nvPr/>
        </p:nvSpPr>
        <p:spPr>
          <a:xfrm>
            <a:off x="5679013" y="251460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2</a:t>
            </a:r>
            <a:endParaRPr lang="en-US" sz="5400" b="1" cap="none" spc="0" dirty="0">
              <a:ln w="1905"/>
              <a:solidFill>
                <a:srgbClr val="FF0000"/>
              </a:solidFill>
              <a:effectLst>
                <a:innerShdw blurRad="69850" dist="43180" dir="5400000">
                  <a:srgbClr val="000000">
                    <a:alpha val="65000"/>
                  </a:srgbClr>
                </a:innerShdw>
              </a:effectLst>
            </a:endParaRPr>
          </a:p>
        </p:txBody>
      </p:sp>
      <p:sp>
        <p:nvSpPr>
          <p:cNvPr id="12" name="Rectangle 11"/>
          <p:cNvSpPr/>
          <p:nvPr/>
        </p:nvSpPr>
        <p:spPr>
          <a:xfrm>
            <a:off x="762000" y="562987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3</a:t>
            </a:r>
            <a:endParaRPr lang="en-US" sz="5400" b="1" cap="none" spc="0" dirty="0">
              <a:ln w="1905"/>
              <a:solidFill>
                <a:srgbClr val="FF0000"/>
              </a:solidFill>
              <a:effectLst>
                <a:innerShdw blurRad="69850" dist="43180" dir="5400000">
                  <a:srgbClr val="000000">
                    <a:alpha val="65000"/>
                  </a:srgbClr>
                </a:innerShdw>
              </a:effectLst>
            </a:endParaRPr>
          </a:p>
        </p:txBody>
      </p:sp>
      <p:sp>
        <p:nvSpPr>
          <p:cNvPr id="13" name="Rectangle 12"/>
          <p:cNvSpPr/>
          <p:nvPr/>
        </p:nvSpPr>
        <p:spPr>
          <a:xfrm>
            <a:off x="5715000" y="562987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4</a:t>
            </a:r>
            <a:endParaRPr lang="en-US" sz="5400" b="1" cap="none" spc="0" dirty="0">
              <a:ln w="1905"/>
              <a:solidFill>
                <a:srgbClr val="FF0000"/>
              </a:solidFill>
              <a:effectLst>
                <a:innerShdw blurRad="69850" dist="43180" dir="5400000">
                  <a:srgbClr val="000000">
                    <a:alpha val="65000"/>
                  </a:srgbClr>
                </a:innerShdw>
              </a:effectLst>
            </a:endParaRPr>
          </a:p>
        </p:txBody>
      </p:sp>
      <p:sp>
        <p:nvSpPr>
          <p:cNvPr id="14" name="Right Arrow 13"/>
          <p:cNvSpPr/>
          <p:nvPr/>
        </p:nvSpPr>
        <p:spPr bwMode="auto">
          <a:xfrm>
            <a:off x="4572000" y="4800600"/>
            <a:ext cx="914400" cy="838200"/>
          </a:xfrm>
          <a:prstGeom prst="rightArrow">
            <a:avLst/>
          </a:prstGeom>
          <a:solidFill>
            <a:srgbClr val="FF0000"/>
          </a:solidFill>
          <a:ln w="12700" cap="flat" cmpd="sng" algn="ctr">
            <a:solidFill>
              <a:schemeClr val="accent2"/>
            </a:solid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Blackadder ITC" pitchFamily="82" charset="0"/>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677400" y="381000"/>
            <a:ext cx="1981200" cy="756824"/>
            <a:chOff x="8047186" y="1381221"/>
            <a:chExt cx="2846948" cy="756824"/>
          </a:xfrm>
        </p:grpSpPr>
        <p:sp>
          <p:nvSpPr>
            <p:cNvPr id="3" name="Chevron 2"/>
            <p:cNvSpPr/>
            <p:nvPr/>
          </p:nvSpPr>
          <p:spPr>
            <a:xfrm rot="10800000">
              <a:off x="8047186" y="1381221"/>
              <a:ext cx="2846948" cy="742756"/>
            </a:xfrm>
            <a:prstGeom prst="chevron">
              <a:avLst/>
            </a:prstGeom>
            <a:solidFill>
              <a:srgbClr val="FF0000"/>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 name="Chevron 4"/>
            <p:cNvSpPr/>
            <p:nvPr/>
          </p:nvSpPr>
          <p:spPr>
            <a:xfrm>
              <a:off x="8234067" y="1395289"/>
              <a:ext cx="2351789"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tx1"/>
                  </a:solidFill>
                  <a:cs typeface="B Titr" pitchFamily="2" charset="-78"/>
                </a:rPr>
                <a:t>برش با انبر</a:t>
              </a:r>
              <a:endParaRPr lang="fa-IR" sz="2000" kern="1200" dirty="0">
                <a:solidFill>
                  <a:schemeClr val="tx1"/>
                </a:solidFill>
                <a:cs typeface="B Titr" pitchFamily="2" charset="-78"/>
              </a:endParaRPr>
            </a:p>
          </p:txBody>
        </p:sp>
      </p:grpSp>
      <p:pic>
        <p:nvPicPr>
          <p:cNvPr id="97281" name="Picture 1"/>
          <p:cNvPicPr>
            <a:picLocks noChangeAspect="1" noChangeArrowheads="1"/>
          </p:cNvPicPr>
          <p:nvPr/>
        </p:nvPicPr>
        <p:blipFill>
          <a:blip r:embed="rId3" cstate="print"/>
          <a:srcRect/>
          <a:stretch>
            <a:fillRect/>
          </a:stretch>
        </p:blipFill>
        <p:spPr bwMode="auto">
          <a:xfrm>
            <a:off x="533400" y="1371600"/>
            <a:ext cx="2971800" cy="2134817"/>
          </a:xfrm>
          <a:prstGeom prst="rect">
            <a:avLst/>
          </a:prstGeom>
          <a:noFill/>
          <a:ln w="9525">
            <a:noFill/>
            <a:miter lim="800000"/>
            <a:headEnd/>
            <a:tailEnd/>
          </a:ln>
        </p:spPr>
      </p:pic>
      <p:pic>
        <p:nvPicPr>
          <p:cNvPr id="97282" name="Picture 2"/>
          <p:cNvPicPr>
            <a:picLocks noChangeAspect="1" noChangeArrowheads="1"/>
          </p:cNvPicPr>
          <p:nvPr/>
        </p:nvPicPr>
        <p:blipFill>
          <a:blip r:embed="rId4" cstate="print"/>
          <a:srcRect/>
          <a:stretch>
            <a:fillRect/>
          </a:stretch>
        </p:blipFill>
        <p:spPr bwMode="auto">
          <a:xfrm>
            <a:off x="4572000" y="1371600"/>
            <a:ext cx="2981508" cy="2133599"/>
          </a:xfrm>
          <a:prstGeom prst="rect">
            <a:avLst/>
          </a:prstGeom>
          <a:noFill/>
          <a:ln w="9525">
            <a:noFill/>
            <a:miter lim="800000"/>
            <a:headEnd/>
            <a:tailEnd/>
          </a:ln>
        </p:spPr>
      </p:pic>
      <p:pic>
        <p:nvPicPr>
          <p:cNvPr id="97283" name="Picture 3"/>
          <p:cNvPicPr>
            <a:picLocks noChangeAspect="1" noChangeArrowheads="1"/>
          </p:cNvPicPr>
          <p:nvPr/>
        </p:nvPicPr>
        <p:blipFill>
          <a:blip r:embed="rId5" cstate="print"/>
          <a:srcRect/>
          <a:stretch>
            <a:fillRect/>
          </a:stretch>
        </p:blipFill>
        <p:spPr bwMode="auto">
          <a:xfrm>
            <a:off x="8610600" y="1371600"/>
            <a:ext cx="2971799" cy="2130733"/>
          </a:xfrm>
          <a:prstGeom prst="rect">
            <a:avLst/>
          </a:prstGeom>
          <a:noFill/>
          <a:ln w="9525">
            <a:noFill/>
            <a:miter lim="800000"/>
            <a:headEnd/>
            <a:tailEnd/>
          </a:ln>
        </p:spPr>
      </p:pic>
      <p:pic>
        <p:nvPicPr>
          <p:cNvPr id="97284" name="Picture 4"/>
          <p:cNvPicPr>
            <a:picLocks noChangeAspect="1" noChangeArrowheads="1"/>
          </p:cNvPicPr>
          <p:nvPr/>
        </p:nvPicPr>
        <p:blipFill>
          <a:blip r:embed="rId6" cstate="print"/>
          <a:srcRect/>
          <a:stretch>
            <a:fillRect/>
          </a:stretch>
        </p:blipFill>
        <p:spPr bwMode="auto">
          <a:xfrm>
            <a:off x="2159000" y="3810000"/>
            <a:ext cx="3479800" cy="2494962"/>
          </a:xfrm>
          <a:prstGeom prst="rect">
            <a:avLst/>
          </a:prstGeom>
          <a:noFill/>
          <a:ln w="9525">
            <a:noFill/>
            <a:miter lim="800000"/>
            <a:headEnd/>
            <a:tailEnd/>
          </a:ln>
        </p:spPr>
      </p:pic>
      <p:pic>
        <p:nvPicPr>
          <p:cNvPr id="97285" name="Picture 5"/>
          <p:cNvPicPr>
            <a:picLocks noChangeAspect="1" noChangeArrowheads="1"/>
          </p:cNvPicPr>
          <p:nvPr/>
        </p:nvPicPr>
        <p:blipFill>
          <a:blip r:embed="rId7" cstate="print"/>
          <a:srcRect/>
          <a:stretch>
            <a:fillRect/>
          </a:stretch>
        </p:blipFill>
        <p:spPr bwMode="auto">
          <a:xfrm>
            <a:off x="6553200" y="3810000"/>
            <a:ext cx="3505200" cy="2438400"/>
          </a:xfrm>
          <a:prstGeom prst="rect">
            <a:avLst/>
          </a:prstGeom>
          <a:noFill/>
          <a:ln w="9525">
            <a:noFill/>
            <a:miter lim="800000"/>
            <a:headEnd/>
            <a:tailEnd/>
          </a:ln>
        </p:spPr>
      </p:pic>
      <p:sp>
        <p:nvSpPr>
          <p:cNvPr id="10" name="Right Arrow 9"/>
          <p:cNvSpPr/>
          <p:nvPr/>
        </p:nvSpPr>
        <p:spPr bwMode="auto">
          <a:xfrm>
            <a:off x="3643532" y="2191940"/>
            <a:ext cx="762000" cy="457200"/>
          </a:xfrm>
          <a:prstGeom prst="rightArrow">
            <a:avLst/>
          </a:prstGeom>
          <a:solidFill>
            <a:srgbClr val="FF0000"/>
          </a:solidFill>
          <a:ln w="12700" cap="flat" cmpd="sng" algn="ctr">
            <a:solidFill>
              <a:schemeClr val="accent2"/>
            </a:solid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Blackadder ITC" pitchFamily="82" charset="0"/>
            </a:endParaRPr>
          </a:p>
        </p:txBody>
      </p:sp>
      <p:sp>
        <p:nvSpPr>
          <p:cNvPr id="11" name="Right Arrow 10"/>
          <p:cNvSpPr/>
          <p:nvPr/>
        </p:nvSpPr>
        <p:spPr bwMode="auto">
          <a:xfrm>
            <a:off x="5715000" y="4800600"/>
            <a:ext cx="762000" cy="533400"/>
          </a:xfrm>
          <a:prstGeom prst="rightArrow">
            <a:avLst/>
          </a:prstGeom>
          <a:solidFill>
            <a:srgbClr val="FF0000"/>
          </a:solidFill>
          <a:ln w="12700" cap="flat" cmpd="sng" algn="ctr">
            <a:solidFill>
              <a:schemeClr val="accent2"/>
            </a:solid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outerShdw blurRad="38100" dist="38100" dir="2700000" algn="tl">
                  <a:srgbClr val="000000">
                    <a:alpha val="43137"/>
                  </a:srgbClr>
                </a:outerShdw>
              </a:effectLst>
              <a:latin typeface="Blackadder ITC" pitchFamily="82" charset="0"/>
            </a:endParaRPr>
          </a:p>
        </p:txBody>
      </p:sp>
      <p:sp>
        <p:nvSpPr>
          <p:cNvPr id="12" name="Rectangle 11"/>
          <p:cNvSpPr/>
          <p:nvPr/>
        </p:nvSpPr>
        <p:spPr>
          <a:xfrm>
            <a:off x="3088213" y="264914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1</a:t>
            </a:r>
            <a:endParaRPr lang="en-US" sz="5400" b="1" cap="none" spc="0" dirty="0">
              <a:ln w="1905"/>
              <a:solidFill>
                <a:srgbClr val="FF0000"/>
              </a:solidFill>
              <a:effectLst>
                <a:innerShdw blurRad="69850" dist="43180" dir="5400000">
                  <a:srgbClr val="000000">
                    <a:alpha val="65000"/>
                  </a:srgbClr>
                </a:innerShdw>
              </a:effectLst>
            </a:endParaRPr>
          </a:p>
        </p:txBody>
      </p:sp>
      <p:sp>
        <p:nvSpPr>
          <p:cNvPr id="13" name="Rectangle 12"/>
          <p:cNvSpPr/>
          <p:nvPr/>
        </p:nvSpPr>
        <p:spPr>
          <a:xfrm>
            <a:off x="7010400" y="272534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2</a:t>
            </a:r>
            <a:endParaRPr lang="en-US" sz="5400" b="1" cap="none" spc="0" dirty="0">
              <a:ln w="1905"/>
              <a:solidFill>
                <a:srgbClr val="FF0000"/>
              </a:solidFill>
              <a:effectLst>
                <a:innerShdw blurRad="69850" dist="43180" dir="5400000">
                  <a:srgbClr val="000000">
                    <a:alpha val="65000"/>
                  </a:srgbClr>
                </a:innerShdw>
              </a:effectLst>
            </a:endParaRPr>
          </a:p>
        </p:txBody>
      </p:sp>
      <p:sp>
        <p:nvSpPr>
          <p:cNvPr id="14" name="Rectangle 13"/>
          <p:cNvSpPr/>
          <p:nvPr/>
        </p:nvSpPr>
        <p:spPr>
          <a:xfrm>
            <a:off x="11125200" y="2725340"/>
            <a:ext cx="470839"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3</a:t>
            </a:r>
            <a:endParaRPr lang="en-US" sz="5400" b="1" cap="none" spc="0" dirty="0">
              <a:ln w="1905"/>
              <a:solidFill>
                <a:srgbClr val="FF0000"/>
              </a:solidFill>
              <a:effectLst>
                <a:innerShdw blurRad="69850" dist="43180" dir="5400000">
                  <a:srgbClr val="000000">
                    <a:alpha val="65000"/>
                  </a:srgbClr>
                </a:innerShdw>
              </a:effectLst>
            </a:endParaRPr>
          </a:p>
        </p:txBody>
      </p:sp>
      <p:sp>
        <p:nvSpPr>
          <p:cNvPr id="15" name="Rectangle 14"/>
          <p:cNvSpPr/>
          <p:nvPr/>
        </p:nvSpPr>
        <p:spPr>
          <a:xfrm>
            <a:off x="5029200" y="548640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4</a:t>
            </a:r>
            <a:endParaRPr lang="en-US" sz="5400" b="1" cap="none" spc="0" dirty="0">
              <a:ln w="1905"/>
              <a:solidFill>
                <a:srgbClr val="FF0000"/>
              </a:solidFill>
              <a:effectLst>
                <a:innerShdw blurRad="69850" dist="43180" dir="5400000">
                  <a:srgbClr val="000000">
                    <a:alpha val="65000"/>
                  </a:srgbClr>
                </a:innerShdw>
              </a:effectLst>
            </a:endParaRPr>
          </a:p>
        </p:txBody>
      </p:sp>
      <p:sp>
        <p:nvSpPr>
          <p:cNvPr id="16" name="Right Arrow 15"/>
          <p:cNvSpPr/>
          <p:nvPr/>
        </p:nvSpPr>
        <p:spPr bwMode="auto">
          <a:xfrm>
            <a:off x="7620000" y="2191940"/>
            <a:ext cx="762000" cy="457200"/>
          </a:xfrm>
          <a:prstGeom prst="rightArrow">
            <a:avLst/>
          </a:prstGeom>
          <a:solidFill>
            <a:srgbClr val="FF0000"/>
          </a:solidFill>
          <a:ln w="12700" cap="flat" cmpd="sng" algn="ctr">
            <a:solidFill>
              <a:schemeClr val="accent2"/>
            </a:solid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Blackadder ITC" pitchFamily="82" charset="0"/>
            </a:endParaRPr>
          </a:p>
        </p:txBody>
      </p:sp>
      <p:sp>
        <p:nvSpPr>
          <p:cNvPr id="17" name="Rectangle 16"/>
          <p:cNvSpPr/>
          <p:nvPr/>
        </p:nvSpPr>
        <p:spPr>
          <a:xfrm>
            <a:off x="9525000" y="5486400"/>
            <a:ext cx="569387" cy="923330"/>
          </a:xfrm>
          <a:prstGeom prst="rect">
            <a:avLst/>
          </a:prstGeom>
          <a:noFill/>
        </p:spPr>
        <p:txBody>
          <a:bodyPr wrap="square" lIns="91440" tIns="45720" rIns="91440" bIns="45720">
            <a:spAutoFit/>
          </a:bodyPr>
          <a:lstStyle/>
          <a:p>
            <a:pPr algn="ctr"/>
            <a:r>
              <a:rPr lang="fa-IR" sz="5400" b="1" cap="none" spc="0" dirty="0" smtClean="0">
                <a:ln w="1905"/>
                <a:solidFill>
                  <a:srgbClr val="FF0000"/>
                </a:solidFill>
                <a:effectLst>
                  <a:innerShdw blurRad="69850" dist="43180" dir="5400000">
                    <a:srgbClr val="000000">
                      <a:alpha val="65000"/>
                    </a:srgbClr>
                  </a:innerShdw>
                </a:effectLst>
              </a:rPr>
              <a:t>5</a:t>
            </a:r>
            <a:endParaRPr lang="en-US" sz="5400" b="1" cap="none" spc="0"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49080" y="0"/>
            <a:ext cx="2561920" cy="1107996"/>
          </a:xfrm>
          <a:prstGeom prst="rect">
            <a:avLst/>
          </a:prstGeom>
        </p:spPr>
        <p:txBody>
          <a:bodyPr wrap="none">
            <a:spAutoFit/>
          </a:bodyPr>
          <a:lstStyle/>
          <a:p>
            <a:r>
              <a:rPr lang="fa-IR" sz="3600" dirty="0" smtClean="0">
                <a:ln w="28575">
                  <a:solidFill>
                    <a:sysClr val="windowText" lastClr="000000"/>
                  </a:solidFill>
                </a:ln>
                <a:solidFill>
                  <a:schemeClr val="bg1">
                    <a:lumMod val="60000"/>
                    <a:lumOff val="40000"/>
                  </a:schemeClr>
                </a:solidFill>
                <a:cs typeface="B Jadid" pitchFamily="2" charset="-78"/>
              </a:rPr>
              <a:t>اجرای کاشی</a:t>
            </a:r>
            <a:r>
              <a:rPr lang="fa-IR" sz="6600" dirty="0" smtClean="0">
                <a:ln w="28575">
                  <a:solidFill>
                    <a:sysClr val="windowText" lastClr="000000"/>
                  </a:solidFill>
                </a:ln>
                <a:solidFill>
                  <a:schemeClr val="bg1">
                    <a:lumMod val="60000"/>
                    <a:lumOff val="40000"/>
                  </a:schemeClr>
                </a:solidFill>
                <a:cs typeface="B Jadid" pitchFamily="2" charset="-78"/>
              </a:rPr>
              <a:t>:</a:t>
            </a:r>
            <a:endParaRPr lang="fa-IR" sz="3600" dirty="0" smtClean="0">
              <a:ln w="28575">
                <a:solidFill>
                  <a:sysClr val="windowText" lastClr="000000"/>
                </a:solidFill>
              </a:ln>
              <a:solidFill>
                <a:schemeClr val="bg1">
                  <a:lumMod val="60000"/>
                  <a:lumOff val="40000"/>
                </a:schemeClr>
              </a:solidFill>
              <a:cs typeface="B Jadid" pitchFamily="2" charset="-78"/>
            </a:endParaRPr>
          </a:p>
        </p:txBody>
      </p:sp>
      <p:sp>
        <p:nvSpPr>
          <p:cNvPr id="3" name="Rectangle 2"/>
          <p:cNvSpPr/>
          <p:nvPr/>
        </p:nvSpPr>
        <p:spPr>
          <a:xfrm>
            <a:off x="533400" y="990600"/>
            <a:ext cx="11125200" cy="2400657"/>
          </a:xfrm>
          <a:prstGeom prst="rect">
            <a:avLst/>
          </a:prstGeom>
        </p:spPr>
        <p:txBody>
          <a:bodyPr wrap="square">
            <a:spAutoFit/>
          </a:bodyPr>
          <a:lstStyle/>
          <a:p>
            <a:pPr algn="just" rtl="1">
              <a:lnSpc>
                <a:spcPct val="150000"/>
              </a:lnSpc>
            </a:pPr>
            <a:r>
              <a:rPr lang="fa-IR" sz="2000" b="1" dirty="0" smtClean="0">
                <a:cs typeface="B Yagut" pitchFamily="2" charset="-78"/>
              </a:rPr>
              <a:t>قبل از اجراي عمليات بايد زيرسازي كار را از نظر شاقولي و همچنين گونيا بودن کنج ها و نبش ها كنترل نمود و چنانچه نواقص و اشكالاتي در زيرسازي وجود داشته باشد، آن ها را برطرف نمود. در سطح زير كاشيكاري نبايد پوششي از كاهگل، گچ و خاك، گچ يا هر نوع مات ديگري غير از ماسه و سيمان وجود داشته باشد.کاشی را نباید قبل از نصب، به مدت زیاد در آب قرار داد که زنجاب شود، فقط کافی است کاشی را درآب فرو برده و به کار برد. در حمام، دستشوئی و مانند آن که عایق کاری در بدنه دیوار قرار دارد، حتماً باید روی عایق کاری توری سیمی، نصب و کاماً به دیوار محکم شود.</a:t>
            </a:r>
          </a:p>
        </p:txBody>
      </p:sp>
      <p:pic>
        <p:nvPicPr>
          <p:cNvPr id="32770" name="Picture 2"/>
          <p:cNvPicPr>
            <a:picLocks noChangeAspect="1" noChangeArrowheads="1"/>
          </p:cNvPicPr>
          <p:nvPr/>
        </p:nvPicPr>
        <p:blipFill>
          <a:blip r:embed="rId3" cstate="print"/>
          <a:srcRect/>
          <a:stretch>
            <a:fillRect/>
          </a:stretch>
        </p:blipFill>
        <p:spPr bwMode="auto">
          <a:xfrm>
            <a:off x="3886200" y="3352800"/>
            <a:ext cx="4267200" cy="2967597"/>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30" y="1190171"/>
            <a:ext cx="11306628" cy="4194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6600" dirty="0" smtClean="0">
                <a:solidFill>
                  <a:srgbClr val="FF0000"/>
                </a:solidFill>
                <a:cs typeface="B Titr" pitchFamily="2" charset="-78"/>
              </a:rPr>
              <a:t>فصل  سوم:</a:t>
            </a:r>
          </a:p>
          <a:p>
            <a:pPr algn="ctr">
              <a:lnSpc>
                <a:spcPct val="150000"/>
              </a:lnSpc>
            </a:pPr>
            <a:r>
              <a:rPr lang="fa-IR" sz="6000" dirty="0" smtClean="0">
                <a:solidFill>
                  <a:srgbClr val="FFFF00"/>
                </a:solidFill>
                <a:cs typeface="B Titr" pitchFamily="2" charset="-78"/>
              </a:rPr>
              <a:t>توانايي دوغاب ريزي و آب بندي كاشي هاي نصب شده</a:t>
            </a: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91400" y="0"/>
            <a:ext cx="4800600" cy="1107996"/>
          </a:xfrm>
          <a:prstGeom prst="rect">
            <a:avLst/>
          </a:prstGeom>
        </p:spPr>
        <p:txBody>
          <a:bodyPr wrap="square">
            <a:spAutoFit/>
          </a:bodyPr>
          <a:lstStyle/>
          <a:p>
            <a:r>
              <a:rPr lang="fa-IR" sz="3600" dirty="0" smtClean="0">
                <a:ln w="28575">
                  <a:solidFill>
                    <a:sysClr val="windowText" lastClr="000000"/>
                  </a:solidFill>
                </a:ln>
                <a:solidFill>
                  <a:schemeClr val="bg1">
                    <a:lumMod val="60000"/>
                    <a:lumOff val="40000"/>
                  </a:schemeClr>
                </a:solidFill>
                <a:cs typeface="B Jadid" pitchFamily="2" charset="-78"/>
              </a:rPr>
              <a:t>روش های نصب کاشی </a:t>
            </a:r>
            <a:r>
              <a:rPr lang="fa-IR" sz="6600" dirty="0" smtClean="0">
                <a:ln w="28575">
                  <a:solidFill>
                    <a:sysClr val="windowText" lastClr="000000"/>
                  </a:solidFill>
                </a:ln>
                <a:solidFill>
                  <a:schemeClr val="bg1">
                    <a:lumMod val="60000"/>
                    <a:lumOff val="40000"/>
                  </a:schemeClr>
                </a:solidFill>
                <a:cs typeface="B Jadid" pitchFamily="2" charset="-78"/>
              </a:rPr>
              <a:t>:</a:t>
            </a:r>
            <a:endParaRPr lang="fa-IR" sz="3600" dirty="0" smtClean="0">
              <a:ln w="28575">
                <a:solidFill>
                  <a:sysClr val="windowText" lastClr="000000"/>
                </a:solidFill>
              </a:ln>
              <a:solidFill>
                <a:schemeClr val="bg1">
                  <a:lumMod val="60000"/>
                  <a:lumOff val="40000"/>
                </a:schemeClr>
              </a:solidFill>
              <a:cs typeface="B Jadid" pitchFamily="2" charset="-78"/>
            </a:endParaRPr>
          </a:p>
        </p:txBody>
      </p:sp>
      <p:sp>
        <p:nvSpPr>
          <p:cNvPr id="3" name="TextBox 2"/>
          <p:cNvSpPr txBox="1"/>
          <p:nvPr/>
        </p:nvSpPr>
        <p:spPr>
          <a:xfrm>
            <a:off x="533400" y="990600"/>
            <a:ext cx="11125200" cy="384721"/>
          </a:xfrm>
          <a:prstGeom prst="rect">
            <a:avLst/>
          </a:prstGeom>
          <a:noFill/>
        </p:spPr>
        <p:txBody>
          <a:bodyPr wrap="square" rtlCol="1">
            <a:spAutoFit/>
          </a:bodyPr>
          <a:lstStyle/>
          <a:p>
            <a:pPr algn="r" rtl="1"/>
            <a:r>
              <a:rPr lang="fa-IR" sz="1900" b="1" dirty="0" smtClean="0">
                <a:cs typeface="B Yagut" pitchFamily="2" charset="-78"/>
              </a:rPr>
              <a:t>به سه روش صورت می گیرد: الف) روش چسباندن با چسب های مخصوص کاشی ب) روش ملات گذاری ج) روش دوغاب ریزی</a:t>
            </a:r>
          </a:p>
        </p:txBody>
      </p:sp>
      <p:pic>
        <p:nvPicPr>
          <p:cNvPr id="30721" name="Picture 1"/>
          <p:cNvPicPr>
            <a:picLocks noChangeAspect="1" noChangeArrowheads="1"/>
          </p:cNvPicPr>
          <p:nvPr/>
        </p:nvPicPr>
        <p:blipFill>
          <a:blip r:embed="rId3" cstate="print"/>
          <a:srcRect/>
          <a:stretch>
            <a:fillRect/>
          </a:stretch>
        </p:blipFill>
        <p:spPr bwMode="auto">
          <a:xfrm>
            <a:off x="6324600" y="1524000"/>
            <a:ext cx="5346700" cy="4864100"/>
          </a:xfrm>
          <a:prstGeom prst="rect">
            <a:avLst/>
          </a:prstGeom>
          <a:noFill/>
          <a:ln w="9525">
            <a:noFill/>
            <a:miter lim="800000"/>
            <a:headEnd/>
            <a:tailEnd/>
          </a:ln>
        </p:spPr>
      </p:pic>
      <p:pic>
        <p:nvPicPr>
          <p:cNvPr id="30722" name="Picture 2"/>
          <p:cNvPicPr>
            <a:picLocks noChangeAspect="1" noChangeArrowheads="1"/>
          </p:cNvPicPr>
          <p:nvPr/>
        </p:nvPicPr>
        <p:blipFill>
          <a:blip r:embed="rId4" cstate="print"/>
          <a:srcRect/>
          <a:stretch>
            <a:fillRect/>
          </a:stretch>
        </p:blipFill>
        <p:spPr bwMode="auto">
          <a:xfrm>
            <a:off x="685800" y="1524000"/>
            <a:ext cx="5410200" cy="48768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cstate="print"/>
          <a:srcRect/>
          <a:stretch>
            <a:fillRect/>
          </a:stretch>
        </p:blipFill>
        <p:spPr bwMode="auto">
          <a:xfrm>
            <a:off x="6248400" y="457200"/>
            <a:ext cx="5308600" cy="5892800"/>
          </a:xfrm>
          <a:prstGeom prst="rect">
            <a:avLst/>
          </a:prstGeom>
          <a:noFill/>
          <a:ln w="9525">
            <a:noFill/>
            <a:miter lim="800000"/>
            <a:headEnd/>
            <a:tailEnd/>
          </a:ln>
        </p:spPr>
      </p:pic>
      <p:pic>
        <p:nvPicPr>
          <p:cNvPr id="28674" name="Picture 2"/>
          <p:cNvPicPr>
            <a:picLocks noChangeAspect="1" noChangeArrowheads="1"/>
          </p:cNvPicPr>
          <p:nvPr/>
        </p:nvPicPr>
        <p:blipFill>
          <a:blip r:embed="rId4" cstate="print"/>
          <a:srcRect/>
          <a:stretch>
            <a:fillRect/>
          </a:stretch>
        </p:blipFill>
        <p:spPr bwMode="auto">
          <a:xfrm>
            <a:off x="533400" y="457200"/>
            <a:ext cx="5372100" cy="2590800"/>
          </a:xfrm>
          <a:prstGeom prst="rect">
            <a:avLst/>
          </a:prstGeom>
          <a:noFill/>
          <a:ln w="9525">
            <a:noFill/>
            <a:miter lim="800000"/>
            <a:headEnd/>
            <a:tailEnd/>
          </a:ln>
        </p:spPr>
      </p:pic>
      <p:pic>
        <p:nvPicPr>
          <p:cNvPr id="28676" name="Picture 4"/>
          <p:cNvPicPr>
            <a:picLocks noChangeAspect="1" noChangeArrowheads="1"/>
          </p:cNvPicPr>
          <p:nvPr/>
        </p:nvPicPr>
        <p:blipFill>
          <a:blip r:embed="rId5" cstate="print"/>
          <a:srcRect/>
          <a:stretch>
            <a:fillRect/>
          </a:stretch>
        </p:blipFill>
        <p:spPr bwMode="auto">
          <a:xfrm>
            <a:off x="533399" y="2908300"/>
            <a:ext cx="5375031" cy="34163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cstate="print"/>
          <a:srcRect/>
          <a:stretch>
            <a:fillRect/>
          </a:stretch>
        </p:blipFill>
        <p:spPr bwMode="auto">
          <a:xfrm>
            <a:off x="533400" y="457200"/>
            <a:ext cx="7162800" cy="5783263"/>
          </a:xfrm>
          <a:prstGeom prst="rect">
            <a:avLst/>
          </a:prstGeom>
          <a:noFill/>
          <a:ln w="9525">
            <a:noFill/>
            <a:miter lim="800000"/>
            <a:headEnd/>
            <a:tailEnd/>
          </a:ln>
        </p:spPr>
      </p:pic>
      <p:pic>
        <p:nvPicPr>
          <p:cNvPr id="26626" name="Picture 2"/>
          <p:cNvPicPr>
            <a:picLocks noChangeAspect="1" noChangeArrowheads="1"/>
          </p:cNvPicPr>
          <p:nvPr/>
        </p:nvPicPr>
        <p:blipFill>
          <a:blip r:embed="rId4" cstate="print"/>
          <a:srcRect/>
          <a:stretch>
            <a:fillRect/>
          </a:stretch>
        </p:blipFill>
        <p:spPr bwMode="auto">
          <a:xfrm>
            <a:off x="7848600" y="1371600"/>
            <a:ext cx="3759200" cy="32004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34600" y="297359"/>
            <a:ext cx="1564852" cy="769441"/>
          </a:xfrm>
          <a:prstGeom prst="rect">
            <a:avLst/>
          </a:prstGeom>
        </p:spPr>
        <p:txBody>
          <a:bodyPr wrap="none">
            <a:spAutoFit/>
          </a:bodyPr>
          <a:lstStyle/>
          <a:p>
            <a:r>
              <a:rPr lang="fa-IR" sz="4400" dirty="0" smtClean="0">
                <a:ln w="28575">
                  <a:solidFill>
                    <a:sysClr val="windowText" lastClr="000000"/>
                  </a:solidFill>
                </a:ln>
                <a:solidFill>
                  <a:srgbClr val="FF33CC"/>
                </a:solidFill>
                <a:cs typeface="B Titr" pitchFamily="2" charset="-78"/>
              </a:rPr>
              <a:t>مقدمه:</a:t>
            </a:r>
            <a:endParaRPr lang="fa-IR" sz="4400" dirty="0">
              <a:ln w="28575">
                <a:solidFill>
                  <a:sysClr val="windowText" lastClr="000000"/>
                </a:solidFill>
              </a:ln>
              <a:solidFill>
                <a:srgbClr val="FF33CC"/>
              </a:solidFill>
              <a:cs typeface="B Titr" pitchFamily="2" charset="-78"/>
            </a:endParaRPr>
          </a:p>
        </p:txBody>
      </p:sp>
      <p:sp>
        <p:nvSpPr>
          <p:cNvPr id="3" name="Rectangle 2"/>
          <p:cNvSpPr/>
          <p:nvPr/>
        </p:nvSpPr>
        <p:spPr>
          <a:xfrm>
            <a:off x="457200" y="990600"/>
            <a:ext cx="11201400" cy="5586145"/>
          </a:xfrm>
          <a:prstGeom prst="rect">
            <a:avLst/>
          </a:prstGeom>
        </p:spPr>
        <p:txBody>
          <a:bodyPr wrap="square">
            <a:spAutoFit/>
          </a:bodyPr>
          <a:lstStyle/>
          <a:p>
            <a:pPr algn="justLow" rtl="1">
              <a:lnSpc>
                <a:spcPct val="150000"/>
              </a:lnSpc>
            </a:pPr>
            <a:r>
              <a:rPr lang="fa-IR" sz="2400" b="1" dirty="0" smtClean="0">
                <a:cs typeface="B Yagut" pitchFamily="2" charset="-78"/>
              </a:rPr>
              <a:t>پوشش نهائی دیوارها در قسمت های مختلف ساختمان با توجه به کاربری آن ها متفاوت است. به عنوان مثال پوشش دیوارهای خارجی می تواند اندود سیمانی، آجر نما و یا سنگ بوده و دیوار اتاق خواب از گچ باشد. اما باید در نظر داشت که پوشش نهائی متناسب با کاربری هر فضا متفاوت است. مثلاً نمی توان دیوار محوطه را با اندود گچ پوشاند زیرا این اندود در فضاي باز تحت تأثير عوامل جوي قرار گرفته و زود ازبين مي رود. برای پوشش نهائی مکان های مرطوب مانند سرویس ها و آشپزخانه ازانواع کاشی و سرامیک استفاده می شود که هم دارای طرح های متنوع وزیبا می باشند و هم قابل شستشو هستند.</a:t>
            </a:r>
          </a:p>
          <a:p>
            <a:pPr algn="justLow" rtl="1">
              <a:lnSpc>
                <a:spcPct val="150000"/>
              </a:lnSpc>
            </a:pPr>
            <a:r>
              <a:rPr lang="fa-IR" sz="2400" b="1" dirty="0" smtClean="0">
                <a:cs typeface="B Yagut" pitchFamily="2" charset="-78"/>
              </a:rPr>
              <a:t>کاشی کاری نیز از موارد انجام عملیات نازک کاری است که در قسمت های مختلف ساختمان شامل آشپزخانه، سرویس بهداشتی، حمام و سایر آبریزگاه های موجود در ساختمان و همچنین تابلوهای تزئینی و اماکن مذهبی به اجرا در می آید.</a:t>
            </a:r>
            <a:endParaRPr lang="fa-IR" sz="2400" b="1" dirty="0">
              <a:cs typeface="B Yagut"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53200" y="457200"/>
            <a:ext cx="5105400" cy="5563061"/>
          </a:xfrm>
          <a:prstGeom prst="rect">
            <a:avLst/>
          </a:prstGeom>
        </p:spPr>
        <p:txBody>
          <a:bodyPr wrap="square">
            <a:spAutoFit/>
          </a:bodyPr>
          <a:lstStyle/>
          <a:p>
            <a:pPr algn="just" rtl="1">
              <a:lnSpc>
                <a:spcPct val="200000"/>
              </a:lnSpc>
            </a:pPr>
            <a:r>
              <a:rPr lang="fa-IR" b="1" dirty="0" smtClean="0">
                <a:cs typeface="B Yagut" pitchFamily="2" charset="-78"/>
              </a:rPr>
              <a:t>این روش بیشتر در سطوحی که قبلاً کاشی کاری شده و نیاز به مرمت و بازسازی دارند استفاده می شود. در این روش ابتدا سطح زیر کار را با تیشه مضرس (زبر) نموده و آن را شستشو داده تا از گرد و غبار و چربی های موجود پاک شده و با چسب، درگیری بهتری ایجاد نماید سپس سطح را با چسب مخصوص کاشی و به وسیلۀ ماله مضرس اندود نموده و کاشی ها را روی آن می چسبانند.</a:t>
            </a:r>
          </a:p>
          <a:p>
            <a:pPr algn="just" rtl="1">
              <a:lnSpc>
                <a:spcPct val="200000"/>
              </a:lnSpc>
            </a:pPr>
            <a:r>
              <a:rPr lang="fa-IR" b="1" dirty="0" smtClean="0">
                <a:cs typeface="B Yagut" pitchFamily="2" charset="-78"/>
              </a:rPr>
              <a:t>در کارهای دست اول ابتدا باید سطح زیر کار را با ملات ماسه و سیمان به صورت کاملاً هموار اندود نمود و سپس به چسباندن کاشی ها اقدام گردد</a:t>
            </a:r>
            <a:r>
              <a:rPr lang="fa-IR" b="1" dirty="0" smtClean="0"/>
              <a:t>.</a:t>
            </a:r>
            <a:endParaRPr lang="fa-IR" b="1" dirty="0">
              <a:cs typeface="B Yagut" pitchFamily="2" charset="-78"/>
            </a:endParaRPr>
          </a:p>
        </p:txBody>
      </p:sp>
      <p:pic>
        <p:nvPicPr>
          <p:cNvPr id="24577" name="Picture 1"/>
          <p:cNvPicPr>
            <a:picLocks noChangeAspect="1" noChangeArrowheads="1"/>
          </p:cNvPicPr>
          <p:nvPr/>
        </p:nvPicPr>
        <p:blipFill>
          <a:blip r:embed="rId3" cstate="print"/>
          <a:srcRect/>
          <a:stretch>
            <a:fillRect/>
          </a:stretch>
        </p:blipFill>
        <p:spPr bwMode="auto">
          <a:xfrm>
            <a:off x="762000" y="1143000"/>
            <a:ext cx="5562600" cy="39624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srcRect/>
          <a:stretch>
            <a:fillRect/>
          </a:stretch>
        </p:blipFill>
        <p:spPr bwMode="auto">
          <a:xfrm>
            <a:off x="6400800" y="457200"/>
            <a:ext cx="5289452" cy="2026369"/>
          </a:xfrm>
          <a:prstGeom prst="rect">
            <a:avLst/>
          </a:prstGeom>
          <a:noFill/>
          <a:ln w="9525">
            <a:noFill/>
            <a:miter lim="800000"/>
            <a:headEnd/>
            <a:tailEnd/>
          </a:ln>
        </p:spPr>
      </p:pic>
      <p:pic>
        <p:nvPicPr>
          <p:cNvPr id="22531" name="Picture 3"/>
          <p:cNvPicPr>
            <a:picLocks noChangeAspect="1" noChangeArrowheads="1"/>
          </p:cNvPicPr>
          <p:nvPr/>
        </p:nvPicPr>
        <p:blipFill>
          <a:blip r:embed="rId4" cstate="print"/>
          <a:srcRect/>
          <a:stretch>
            <a:fillRect/>
          </a:stretch>
        </p:blipFill>
        <p:spPr bwMode="auto">
          <a:xfrm>
            <a:off x="6395915" y="2438400"/>
            <a:ext cx="5280270" cy="2057400"/>
          </a:xfrm>
          <a:prstGeom prst="rect">
            <a:avLst/>
          </a:prstGeom>
          <a:noFill/>
          <a:ln w="9525">
            <a:noFill/>
            <a:miter lim="800000"/>
            <a:headEnd/>
            <a:tailEnd/>
          </a:ln>
        </p:spPr>
      </p:pic>
      <p:pic>
        <p:nvPicPr>
          <p:cNvPr id="22533" name="Picture 5"/>
          <p:cNvPicPr>
            <a:picLocks noChangeAspect="1" noChangeArrowheads="1"/>
          </p:cNvPicPr>
          <p:nvPr/>
        </p:nvPicPr>
        <p:blipFill>
          <a:blip r:embed="rId5" cstate="print"/>
          <a:srcRect/>
          <a:stretch>
            <a:fillRect/>
          </a:stretch>
        </p:blipFill>
        <p:spPr bwMode="auto">
          <a:xfrm>
            <a:off x="6400800" y="4495800"/>
            <a:ext cx="5257800" cy="1879600"/>
          </a:xfrm>
          <a:prstGeom prst="rect">
            <a:avLst/>
          </a:prstGeom>
          <a:noFill/>
          <a:ln w="9525">
            <a:noFill/>
            <a:miter lim="800000"/>
            <a:headEnd/>
            <a:tailEnd/>
          </a:ln>
        </p:spPr>
      </p:pic>
      <p:pic>
        <p:nvPicPr>
          <p:cNvPr id="22534" name="Picture 6"/>
          <p:cNvPicPr>
            <a:picLocks noChangeAspect="1" noChangeArrowheads="1"/>
          </p:cNvPicPr>
          <p:nvPr/>
        </p:nvPicPr>
        <p:blipFill>
          <a:blip r:embed="rId6" cstate="print"/>
          <a:srcRect/>
          <a:stretch>
            <a:fillRect/>
          </a:stretch>
        </p:blipFill>
        <p:spPr bwMode="auto">
          <a:xfrm>
            <a:off x="533400" y="457200"/>
            <a:ext cx="5334000" cy="3479800"/>
          </a:xfrm>
          <a:prstGeom prst="rect">
            <a:avLst/>
          </a:prstGeom>
          <a:noFill/>
          <a:ln w="9525">
            <a:noFill/>
            <a:miter lim="800000"/>
            <a:headEnd/>
            <a:tailEnd/>
          </a:ln>
        </p:spPr>
      </p:pic>
      <p:pic>
        <p:nvPicPr>
          <p:cNvPr id="22537" name="Picture 9"/>
          <p:cNvPicPr>
            <a:picLocks noChangeAspect="1" noChangeArrowheads="1"/>
          </p:cNvPicPr>
          <p:nvPr/>
        </p:nvPicPr>
        <p:blipFill>
          <a:blip r:embed="rId7" cstate="print"/>
          <a:srcRect/>
          <a:stretch>
            <a:fillRect/>
          </a:stretch>
        </p:blipFill>
        <p:spPr bwMode="auto">
          <a:xfrm>
            <a:off x="533400" y="4267200"/>
            <a:ext cx="2063750" cy="223489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609600" y="533400"/>
            <a:ext cx="7277100" cy="5614322"/>
          </a:xfrm>
          <a:prstGeom prst="rect">
            <a:avLst/>
          </a:prstGeom>
          <a:noFill/>
          <a:ln w="9525">
            <a:noFill/>
            <a:miter lim="800000"/>
            <a:headEnd/>
            <a:tailEnd/>
          </a:ln>
        </p:spPr>
      </p:pic>
      <p:sp>
        <p:nvSpPr>
          <p:cNvPr id="5" name="Rectangle 4"/>
          <p:cNvSpPr/>
          <p:nvPr/>
        </p:nvSpPr>
        <p:spPr>
          <a:xfrm>
            <a:off x="7924800" y="533400"/>
            <a:ext cx="3810000" cy="4628190"/>
          </a:xfrm>
          <a:prstGeom prst="rect">
            <a:avLst/>
          </a:prstGeom>
        </p:spPr>
        <p:txBody>
          <a:bodyPr wrap="square">
            <a:spAutoFit/>
          </a:bodyPr>
          <a:lstStyle/>
          <a:p>
            <a:pPr algn="just" rtl="1">
              <a:lnSpc>
                <a:spcPct val="150000"/>
              </a:lnSpc>
            </a:pPr>
            <a:r>
              <a:rPr lang="fa-IR" b="1" dirty="0" smtClean="0">
                <a:cs typeface="B Yagut" pitchFamily="2" charset="-78"/>
              </a:rPr>
              <a:t>در این روش ملات خمیری ماسه و سیمان را در پشت کاشی قرار داده و به دیوار            می چسبانند. همان طور که گفته شد از این روش بیشتر برای رج های آخر که امکان دوغاب ریزی نداشته و نیز زیر سقف ها استفاده می شود. لازم به توضیح است که اگر بخواهند از این روش در کارهای نو همانند زیر سقف ها استفاده نمایند ابتدا باید سطح زیر کار را با اندود ماسه و سیمان هموار نموده، پس از خشک شدن اندود، به نصب کاشی ها اقدام گردد.</a:t>
            </a:r>
            <a:endParaRPr lang="fa-IR" b="1" dirty="0">
              <a:cs typeface="B Yagut"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cstate="print"/>
          <a:srcRect/>
          <a:stretch>
            <a:fillRect/>
          </a:stretch>
        </p:blipFill>
        <p:spPr bwMode="auto">
          <a:xfrm>
            <a:off x="685800" y="533400"/>
            <a:ext cx="10928153" cy="52578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cstate="print"/>
          <a:srcRect/>
          <a:stretch>
            <a:fillRect/>
          </a:stretch>
        </p:blipFill>
        <p:spPr bwMode="auto">
          <a:xfrm>
            <a:off x="694816" y="457200"/>
            <a:ext cx="10811384" cy="51054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cstate="print"/>
          <a:srcRect/>
          <a:stretch>
            <a:fillRect/>
          </a:stretch>
        </p:blipFill>
        <p:spPr bwMode="auto">
          <a:xfrm>
            <a:off x="609600" y="457200"/>
            <a:ext cx="9067800" cy="5791200"/>
          </a:xfrm>
          <a:prstGeom prst="rect">
            <a:avLst/>
          </a:prstGeom>
          <a:noFill/>
          <a:ln w="9525">
            <a:noFill/>
            <a:miter lim="800000"/>
            <a:headEnd/>
            <a:tailEnd/>
          </a:ln>
        </p:spPr>
      </p:pic>
      <p:grpSp>
        <p:nvGrpSpPr>
          <p:cNvPr id="3" name="Group 2"/>
          <p:cNvGrpSpPr/>
          <p:nvPr/>
        </p:nvGrpSpPr>
        <p:grpSpPr>
          <a:xfrm>
            <a:off x="9220200" y="990600"/>
            <a:ext cx="2514600" cy="756824"/>
            <a:chOff x="8047186" y="1381221"/>
            <a:chExt cx="2846948" cy="756824"/>
          </a:xfrm>
        </p:grpSpPr>
        <p:sp>
          <p:nvSpPr>
            <p:cNvPr id="4" name="Chevron 3"/>
            <p:cNvSpPr/>
            <p:nvPr/>
          </p:nvSpPr>
          <p:spPr>
            <a:xfrm rot="10800000">
              <a:off x="8047186" y="1381221"/>
              <a:ext cx="2846948" cy="742756"/>
            </a:xfrm>
            <a:prstGeom prst="chevron">
              <a:avLst/>
            </a:prstGeom>
            <a:solidFill>
              <a:srgbClr val="FF0000"/>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Chevron 4"/>
            <p:cNvSpPr/>
            <p:nvPr/>
          </p:nvSpPr>
          <p:spPr>
            <a:xfrm>
              <a:off x="8234067" y="1395289"/>
              <a:ext cx="2351789"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tx1"/>
                  </a:solidFill>
                  <a:cs typeface="B Titr" pitchFamily="2" charset="-78"/>
                </a:rPr>
                <a:t>جفت گیری برای ترازسازی  زیر کار</a:t>
              </a:r>
              <a:endParaRPr lang="fa-IR" sz="2000" kern="1200" dirty="0">
                <a:solidFill>
                  <a:schemeClr val="tx1"/>
                </a:solidFill>
                <a:cs typeface="B Titr" pitchFamily="2" charset="-78"/>
              </a:endParaRPr>
            </a:p>
          </p:txBody>
        </p:sp>
      </p:gr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2057400" y="381000"/>
            <a:ext cx="6413500" cy="5897594"/>
          </a:xfrm>
          <a:prstGeom prst="rect">
            <a:avLst/>
          </a:prstGeom>
          <a:noFill/>
          <a:ln w="9525">
            <a:noFill/>
            <a:miter lim="800000"/>
            <a:headEnd/>
            <a:tailEnd/>
          </a:ln>
        </p:spPr>
      </p:pic>
      <p:grpSp>
        <p:nvGrpSpPr>
          <p:cNvPr id="3" name="Group 2"/>
          <p:cNvGrpSpPr/>
          <p:nvPr/>
        </p:nvGrpSpPr>
        <p:grpSpPr>
          <a:xfrm>
            <a:off x="8077200" y="1066800"/>
            <a:ext cx="2514600" cy="756824"/>
            <a:chOff x="8047186" y="1381221"/>
            <a:chExt cx="2846948" cy="756824"/>
          </a:xfrm>
        </p:grpSpPr>
        <p:sp>
          <p:nvSpPr>
            <p:cNvPr id="4" name="Chevron 3"/>
            <p:cNvSpPr/>
            <p:nvPr/>
          </p:nvSpPr>
          <p:spPr>
            <a:xfrm rot="10800000">
              <a:off x="8047186" y="1381221"/>
              <a:ext cx="2846948" cy="742756"/>
            </a:xfrm>
            <a:prstGeom prst="chevron">
              <a:avLst/>
            </a:prstGeom>
            <a:solidFill>
              <a:srgbClr val="FF0000"/>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Chevron 4"/>
            <p:cNvSpPr/>
            <p:nvPr/>
          </p:nvSpPr>
          <p:spPr>
            <a:xfrm>
              <a:off x="8234067" y="1395289"/>
              <a:ext cx="2351789"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tx1"/>
                  </a:solidFill>
                  <a:cs typeface="B Titr" pitchFamily="2" charset="-78"/>
                </a:rPr>
                <a:t>ترازسازی  شمشه برای زیر کاشیکاری</a:t>
              </a:r>
              <a:endParaRPr lang="fa-IR" sz="2000" kern="1200" dirty="0">
                <a:solidFill>
                  <a:schemeClr val="tx1"/>
                </a:solidFill>
                <a:cs typeface="B Titr" pitchFamily="2" charset="-78"/>
              </a:endParaRPr>
            </a:p>
          </p:txBody>
        </p:sp>
      </p:gr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cstate="print"/>
          <a:srcRect/>
          <a:stretch>
            <a:fillRect/>
          </a:stretch>
        </p:blipFill>
        <p:spPr bwMode="auto">
          <a:xfrm>
            <a:off x="685800" y="457200"/>
            <a:ext cx="8991600" cy="5715400"/>
          </a:xfrm>
          <a:prstGeom prst="rect">
            <a:avLst/>
          </a:prstGeom>
          <a:noFill/>
          <a:ln w="9525">
            <a:noFill/>
            <a:miter lim="800000"/>
            <a:headEnd/>
            <a:tailEnd/>
          </a:ln>
        </p:spPr>
      </p:pic>
      <p:grpSp>
        <p:nvGrpSpPr>
          <p:cNvPr id="3" name="Group 2"/>
          <p:cNvGrpSpPr/>
          <p:nvPr/>
        </p:nvGrpSpPr>
        <p:grpSpPr>
          <a:xfrm>
            <a:off x="9296400" y="1219200"/>
            <a:ext cx="2133600" cy="756824"/>
            <a:chOff x="8047186" y="1381221"/>
            <a:chExt cx="2846948" cy="756824"/>
          </a:xfrm>
        </p:grpSpPr>
        <p:sp>
          <p:nvSpPr>
            <p:cNvPr id="4" name="Chevron 3"/>
            <p:cNvSpPr/>
            <p:nvPr/>
          </p:nvSpPr>
          <p:spPr>
            <a:xfrm rot="10800000">
              <a:off x="8047186" y="1381221"/>
              <a:ext cx="2846948" cy="742756"/>
            </a:xfrm>
            <a:prstGeom prst="chevron">
              <a:avLst/>
            </a:prstGeom>
            <a:solidFill>
              <a:srgbClr val="FF0000"/>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Chevron 4"/>
            <p:cNvSpPr/>
            <p:nvPr/>
          </p:nvSpPr>
          <p:spPr>
            <a:xfrm>
              <a:off x="8234067" y="1395289"/>
              <a:ext cx="2351789"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tx1"/>
                  </a:solidFill>
                  <a:cs typeface="B Titr" pitchFamily="2" charset="-78"/>
                </a:rPr>
                <a:t>نصب رج اول </a:t>
              </a:r>
            </a:p>
            <a:p>
              <a:pPr lvl="0" algn="ctr" defTabSz="889000" rtl="1">
                <a:lnSpc>
                  <a:spcPct val="90000"/>
                </a:lnSpc>
                <a:spcBef>
                  <a:spcPct val="0"/>
                </a:spcBef>
                <a:spcAft>
                  <a:spcPct val="35000"/>
                </a:spcAft>
              </a:pPr>
              <a:r>
                <a:rPr lang="fa-IR" sz="2000" kern="1200" dirty="0" smtClean="0">
                  <a:solidFill>
                    <a:schemeClr val="tx1"/>
                  </a:solidFill>
                  <a:cs typeface="B Titr" pitchFamily="2" charset="-78"/>
                </a:rPr>
                <a:t>کاشیکاری</a:t>
              </a:r>
              <a:endParaRPr lang="fa-IR" sz="2000" kern="1200" dirty="0">
                <a:solidFill>
                  <a:schemeClr val="tx1"/>
                </a:solidFill>
                <a:cs typeface="B Titr" pitchFamily="2" charset="-78"/>
              </a:endParaRPr>
            </a:p>
          </p:txBody>
        </p:sp>
      </p:gr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cstate="print"/>
          <a:srcRect/>
          <a:stretch>
            <a:fillRect/>
          </a:stretch>
        </p:blipFill>
        <p:spPr bwMode="auto">
          <a:xfrm>
            <a:off x="914400" y="457200"/>
            <a:ext cx="8305800" cy="5994400"/>
          </a:xfrm>
          <a:prstGeom prst="rect">
            <a:avLst/>
          </a:prstGeom>
          <a:noFill/>
          <a:ln w="9525">
            <a:noFill/>
            <a:miter lim="800000"/>
            <a:headEnd/>
            <a:tailEnd/>
          </a:ln>
        </p:spPr>
      </p:pic>
      <p:grpSp>
        <p:nvGrpSpPr>
          <p:cNvPr id="3" name="Group 2"/>
          <p:cNvGrpSpPr/>
          <p:nvPr/>
        </p:nvGrpSpPr>
        <p:grpSpPr>
          <a:xfrm>
            <a:off x="8839200" y="1219200"/>
            <a:ext cx="2133600" cy="756824"/>
            <a:chOff x="8047186" y="1381221"/>
            <a:chExt cx="2846948" cy="756824"/>
          </a:xfrm>
        </p:grpSpPr>
        <p:sp>
          <p:nvSpPr>
            <p:cNvPr id="4" name="Chevron 3"/>
            <p:cNvSpPr/>
            <p:nvPr/>
          </p:nvSpPr>
          <p:spPr>
            <a:xfrm rot="10800000">
              <a:off x="8047186" y="1381221"/>
              <a:ext cx="2846948" cy="742756"/>
            </a:xfrm>
            <a:prstGeom prst="chevron">
              <a:avLst/>
            </a:prstGeom>
            <a:solidFill>
              <a:srgbClr val="FF0000"/>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Chevron 4"/>
            <p:cNvSpPr/>
            <p:nvPr/>
          </p:nvSpPr>
          <p:spPr>
            <a:xfrm>
              <a:off x="8234067" y="1395289"/>
              <a:ext cx="2351789"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tx1"/>
                  </a:solidFill>
                  <a:cs typeface="B Titr" pitchFamily="2" charset="-78"/>
                </a:rPr>
                <a:t>نصب رج دوم </a:t>
              </a:r>
            </a:p>
            <a:p>
              <a:pPr lvl="0" algn="ctr" defTabSz="889000" rtl="1">
                <a:lnSpc>
                  <a:spcPct val="90000"/>
                </a:lnSpc>
                <a:spcBef>
                  <a:spcPct val="0"/>
                </a:spcBef>
                <a:spcAft>
                  <a:spcPct val="35000"/>
                </a:spcAft>
              </a:pPr>
              <a:r>
                <a:rPr lang="fa-IR" sz="2000" kern="1200" dirty="0" smtClean="0">
                  <a:solidFill>
                    <a:schemeClr val="tx1"/>
                  </a:solidFill>
                  <a:cs typeface="B Titr" pitchFamily="2" charset="-78"/>
                </a:rPr>
                <a:t>کاشیکاری</a:t>
              </a:r>
              <a:endParaRPr lang="fa-IR" sz="2000" kern="1200" dirty="0">
                <a:solidFill>
                  <a:schemeClr val="tx1"/>
                </a:solidFill>
                <a:cs typeface="B Titr" pitchFamily="2" charset="-78"/>
              </a:endParaRPr>
            </a:p>
          </p:txBody>
        </p:sp>
      </p:gr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cstate="print"/>
          <a:srcRect/>
          <a:stretch>
            <a:fillRect/>
          </a:stretch>
        </p:blipFill>
        <p:spPr bwMode="auto">
          <a:xfrm>
            <a:off x="1066800" y="381000"/>
            <a:ext cx="8240713" cy="5940933"/>
          </a:xfrm>
          <a:prstGeom prst="rect">
            <a:avLst/>
          </a:prstGeom>
          <a:noFill/>
          <a:ln w="9525">
            <a:noFill/>
            <a:miter lim="800000"/>
            <a:headEnd/>
            <a:tailEnd/>
          </a:ln>
        </p:spPr>
      </p:pic>
      <p:grpSp>
        <p:nvGrpSpPr>
          <p:cNvPr id="3" name="Group 2"/>
          <p:cNvGrpSpPr/>
          <p:nvPr/>
        </p:nvGrpSpPr>
        <p:grpSpPr>
          <a:xfrm>
            <a:off x="8839200" y="1219200"/>
            <a:ext cx="2133600" cy="756824"/>
            <a:chOff x="8047186" y="1381221"/>
            <a:chExt cx="2846948" cy="756824"/>
          </a:xfrm>
        </p:grpSpPr>
        <p:sp>
          <p:nvSpPr>
            <p:cNvPr id="4" name="Chevron 3"/>
            <p:cNvSpPr/>
            <p:nvPr/>
          </p:nvSpPr>
          <p:spPr>
            <a:xfrm rot="10800000">
              <a:off x="8047186" y="1381221"/>
              <a:ext cx="2846948" cy="742756"/>
            </a:xfrm>
            <a:prstGeom prst="chevron">
              <a:avLst/>
            </a:prstGeom>
            <a:solidFill>
              <a:srgbClr val="FF0000"/>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Chevron 4"/>
            <p:cNvSpPr/>
            <p:nvPr/>
          </p:nvSpPr>
          <p:spPr>
            <a:xfrm>
              <a:off x="8234067" y="1395289"/>
              <a:ext cx="2351789"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tx1"/>
                  </a:solidFill>
                  <a:cs typeface="B Titr" pitchFamily="2" charset="-78"/>
                </a:rPr>
                <a:t>فتیله گذاری و دوغاب ریزی</a:t>
              </a:r>
              <a:endParaRPr lang="fa-IR" sz="2000" kern="1200" dirty="0">
                <a:solidFill>
                  <a:schemeClr val="tx1"/>
                </a:solidFill>
                <a:cs typeface="B Titr" pitchFamily="2" charset="-78"/>
              </a:endParaRPr>
            </a:p>
          </p:txBody>
        </p:sp>
      </p:gr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5660" y="381000"/>
            <a:ext cx="5989140" cy="769441"/>
          </a:xfrm>
          <a:prstGeom prst="rect">
            <a:avLst/>
          </a:prstGeom>
        </p:spPr>
        <p:txBody>
          <a:bodyPr wrap="none">
            <a:spAutoFit/>
          </a:bodyPr>
          <a:lstStyle/>
          <a:p>
            <a:r>
              <a:rPr lang="fa-IR" sz="4400" spc="-150" dirty="0" smtClean="0">
                <a:ln w="28575">
                  <a:solidFill>
                    <a:sysClr val="windowText" lastClr="000000"/>
                  </a:solidFill>
                </a:ln>
                <a:solidFill>
                  <a:srgbClr val="FF33CC"/>
                </a:solidFill>
                <a:cs typeface="B Titr" pitchFamily="2" charset="-78"/>
              </a:rPr>
              <a:t>ایمنی انجام عملیات نازک کاری:</a:t>
            </a:r>
            <a:endParaRPr lang="fa-IR" sz="4400" spc="-150" dirty="0">
              <a:ln w="28575">
                <a:solidFill>
                  <a:sysClr val="windowText" lastClr="000000"/>
                </a:solidFill>
              </a:ln>
              <a:solidFill>
                <a:srgbClr val="FF33CC"/>
              </a:solidFill>
              <a:cs typeface="B Titr" pitchFamily="2" charset="-78"/>
            </a:endParaRPr>
          </a:p>
        </p:txBody>
      </p:sp>
      <p:sp>
        <p:nvSpPr>
          <p:cNvPr id="3" name="Rectangle 2"/>
          <p:cNvSpPr/>
          <p:nvPr/>
        </p:nvSpPr>
        <p:spPr>
          <a:xfrm>
            <a:off x="685800" y="1371600"/>
            <a:ext cx="10896600" cy="2262158"/>
          </a:xfrm>
          <a:prstGeom prst="rect">
            <a:avLst/>
          </a:prstGeom>
        </p:spPr>
        <p:txBody>
          <a:bodyPr wrap="square">
            <a:spAutoFit/>
          </a:bodyPr>
          <a:lstStyle/>
          <a:p>
            <a:pPr algn="just" rtl="1">
              <a:lnSpc>
                <a:spcPct val="150000"/>
              </a:lnSpc>
            </a:pPr>
            <a:r>
              <a:rPr lang="fa-IR" sz="2400" b="1" dirty="0" smtClean="0">
                <a:cs typeface="B Yagut" pitchFamily="2" charset="-78"/>
              </a:rPr>
              <a:t>یکی از مباحث ايمني مربوط به كاشيكاري، كار در ارتفاع است كه به داربست ها مربوط مي شود و قبلاً با ضوابط ايمني آن آشنا شديد، موارد ديگر ايمني مربوط به استفاده از دستگاه هاي برش كاشي مي باشد كه با توجه به نوع دستگاه ابتدا بايد با آن ها و طرز كارشان آشنا شده و پس از آموزش ضوابط ايمني مربوطه، با آن ها كار كنيد.</a:t>
            </a:r>
            <a:endParaRPr lang="fa-IR" sz="2400" b="1" dirty="0">
              <a:cs typeface="B Yagut"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how-to-cut-ceramic"/>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6386" name="AutoShape 2" descr="how-to-cut-ceramic"/>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8433" name="Picture 1"/>
          <p:cNvPicPr>
            <a:picLocks noChangeAspect="1" noChangeArrowheads="1"/>
          </p:cNvPicPr>
          <p:nvPr/>
        </p:nvPicPr>
        <p:blipFill>
          <a:blip r:embed="rId3" cstate="print"/>
          <a:srcRect/>
          <a:stretch>
            <a:fillRect/>
          </a:stretch>
        </p:blipFill>
        <p:spPr bwMode="auto">
          <a:xfrm>
            <a:off x="2971800" y="457200"/>
            <a:ext cx="5791200" cy="58039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cstate="print"/>
          <a:srcRect/>
          <a:stretch>
            <a:fillRect/>
          </a:stretch>
        </p:blipFill>
        <p:spPr bwMode="auto">
          <a:xfrm>
            <a:off x="2667000" y="762000"/>
            <a:ext cx="6515100" cy="5400675"/>
          </a:xfrm>
          <a:prstGeom prst="rect">
            <a:avLst/>
          </a:prstGeom>
          <a:noFill/>
          <a:ln w="9525">
            <a:noFill/>
            <a:miter lim="800000"/>
            <a:headEnd/>
            <a:tailEnd/>
          </a:ln>
        </p:spPr>
      </p:pic>
      <p:sp>
        <p:nvSpPr>
          <p:cNvPr id="27650" name="AutoShape 2" descr="how-to-cut-ceramic"/>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6386" name="AutoShape 2" descr="how-to-cut-ceramic"/>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grpSp>
        <p:nvGrpSpPr>
          <p:cNvPr id="5" name="Group 4"/>
          <p:cNvGrpSpPr/>
          <p:nvPr/>
        </p:nvGrpSpPr>
        <p:grpSpPr>
          <a:xfrm>
            <a:off x="8763000" y="1219200"/>
            <a:ext cx="2133600" cy="756824"/>
            <a:chOff x="8047186" y="1381221"/>
            <a:chExt cx="2846948" cy="756824"/>
          </a:xfrm>
        </p:grpSpPr>
        <p:sp>
          <p:nvSpPr>
            <p:cNvPr id="6" name="Chevron 5"/>
            <p:cNvSpPr/>
            <p:nvPr/>
          </p:nvSpPr>
          <p:spPr>
            <a:xfrm rot="10800000">
              <a:off x="8047186" y="1381221"/>
              <a:ext cx="2846948" cy="742756"/>
            </a:xfrm>
            <a:prstGeom prst="chevron">
              <a:avLst/>
            </a:prstGeom>
            <a:solidFill>
              <a:srgbClr val="FF0000"/>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Chevron 4"/>
            <p:cNvSpPr/>
            <p:nvPr/>
          </p:nvSpPr>
          <p:spPr>
            <a:xfrm>
              <a:off x="8234067" y="1395289"/>
              <a:ext cx="2351789"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80010" bIns="26670" numCol="1" spcCol="1270" anchor="ctr" anchorCtr="0">
              <a:noAutofit/>
            </a:bodyPr>
            <a:lstStyle/>
            <a:p>
              <a:pPr lvl="0" algn="ctr" defTabSz="889000" rtl="1">
                <a:lnSpc>
                  <a:spcPct val="90000"/>
                </a:lnSpc>
                <a:spcBef>
                  <a:spcPct val="0"/>
                </a:spcBef>
                <a:spcAft>
                  <a:spcPct val="35000"/>
                </a:spcAft>
              </a:pPr>
              <a:r>
                <a:rPr lang="fa-IR" sz="2000" kern="1200" dirty="0" smtClean="0">
                  <a:solidFill>
                    <a:schemeClr val="tx1"/>
                  </a:solidFill>
                  <a:cs typeface="B Titr" pitchFamily="2" charset="-78"/>
                </a:rPr>
                <a:t>گل انداختن در کاشیکاری</a:t>
              </a:r>
              <a:endParaRPr lang="fa-IR" sz="2000" kern="1200" dirty="0">
                <a:solidFill>
                  <a:schemeClr val="tx1"/>
                </a:solidFill>
                <a:cs typeface="B Titr" pitchFamily="2" charset="-78"/>
              </a:endParaRPr>
            </a:p>
          </p:txBody>
        </p:sp>
      </p:gr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how-to-cut-ceramic"/>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6386" name="AutoShape 2" descr="how-to-cut-ceramic"/>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23906" name="Picture 2"/>
          <p:cNvPicPr>
            <a:picLocks noChangeAspect="1" noChangeArrowheads="1"/>
          </p:cNvPicPr>
          <p:nvPr/>
        </p:nvPicPr>
        <p:blipFill>
          <a:blip r:embed="rId3" cstate="print"/>
          <a:srcRect/>
          <a:stretch>
            <a:fillRect/>
          </a:stretch>
        </p:blipFill>
        <p:spPr bwMode="auto">
          <a:xfrm>
            <a:off x="762000" y="762000"/>
            <a:ext cx="5283200" cy="4982826"/>
          </a:xfrm>
          <a:prstGeom prst="rect">
            <a:avLst/>
          </a:prstGeom>
          <a:noFill/>
          <a:ln w="9525">
            <a:noFill/>
            <a:miter lim="800000"/>
            <a:headEnd/>
            <a:tailEnd/>
          </a:ln>
        </p:spPr>
      </p:pic>
      <p:pic>
        <p:nvPicPr>
          <p:cNvPr id="123907" name="Picture 3"/>
          <p:cNvPicPr>
            <a:picLocks noChangeAspect="1" noChangeArrowheads="1"/>
          </p:cNvPicPr>
          <p:nvPr/>
        </p:nvPicPr>
        <p:blipFill>
          <a:blip r:embed="rId4" cstate="print"/>
          <a:srcRect/>
          <a:stretch>
            <a:fillRect/>
          </a:stretch>
        </p:blipFill>
        <p:spPr bwMode="auto">
          <a:xfrm>
            <a:off x="6324600" y="762000"/>
            <a:ext cx="5257800" cy="4953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how-to-cut-ceramic"/>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6386" name="AutoShape 2" descr="how-to-cut-ceramic"/>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6" name="Rectangle 5"/>
          <p:cNvSpPr/>
          <p:nvPr/>
        </p:nvSpPr>
        <p:spPr>
          <a:xfrm>
            <a:off x="9906000" y="51137"/>
            <a:ext cx="1863011" cy="1107996"/>
          </a:xfrm>
          <a:prstGeom prst="rect">
            <a:avLst/>
          </a:prstGeom>
        </p:spPr>
        <p:txBody>
          <a:bodyPr wrap="none">
            <a:spAutoFit/>
          </a:bodyPr>
          <a:lstStyle/>
          <a:p>
            <a:r>
              <a:rPr lang="fa-IR" sz="4000" dirty="0" smtClean="0">
                <a:ln w="28575">
                  <a:solidFill>
                    <a:sysClr val="windowText" lastClr="000000"/>
                  </a:solidFill>
                </a:ln>
                <a:solidFill>
                  <a:schemeClr val="bg1">
                    <a:lumMod val="60000"/>
                    <a:lumOff val="40000"/>
                  </a:schemeClr>
                </a:solidFill>
                <a:cs typeface="B Jadid" pitchFamily="2" charset="-78"/>
              </a:rPr>
              <a:t>بندکشی</a:t>
            </a:r>
            <a:r>
              <a:rPr lang="fa-IR" sz="6600" dirty="0" smtClean="0">
                <a:ln w="28575">
                  <a:solidFill>
                    <a:sysClr val="windowText" lastClr="000000"/>
                  </a:solidFill>
                </a:ln>
                <a:solidFill>
                  <a:schemeClr val="bg1">
                    <a:lumMod val="60000"/>
                    <a:lumOff val="40000"/>
                  </a:schemeClr>
                </a:solidFill>
                <a:cs typeface="B Jadid" pitchFamily="2" charset="-78"/>
              </a:rPr>
              <a:t>:</a:t>
            </a:r>
            <a:endParaRPr lang="fa-IR" sz="4000" dirty="0" smtClean="0">
              <a:ln w="28575">
                <a:solidFill>
                  <a:sysClr val="windowText" lastClr="000000"/>
                </a:solidFill>
              </a:ln>
              <a:solidFill>
                <a:schemeClr val="bg1">
                  <a:lumMod val="60000"/>
                  <a:lumOff val="40000"/>
                </a:schemeClr>
              </a:solidFill>
              <a:cs typeface="B Jadid" pitchFamily="2" charset="-78"/>
            </a:endParaRPr>
          </a:p>
        </p:txBody>
      </p:sp>
      <p:sp>
        <p:nvSpPr>
          <p:cNvPr id="7" name="Rectangle 6"/>
          <p:cNvSpPr/>
          <p:nvPr/>
        </p:nvSpPr>
        <p:spPr>
          <a:xfrm>
            <a:off x="457200" y="1066800"/>
            <a:ext cx="11201400" cy="1754326"/>
          </a:xfrm>
          <a:prstGeom prst="rect">
            <a:avLst/>
          </a:prstGeom>
        </p:spPr>
        <p:txBody>
          <a:bodyPr wrap="square">
            <a:spAutoFit/>
          </a:bodyPr>
          <a:lstStyle/>
          <a:p>
            <a:pPr algn="just" rtl="1">
              <a:lnSpc>
                <a:spcPct val="150000"/>
              </a:lnSpc>
            </a:pPr>
            <a:r>
              <a:rPr lang="fa-IR" b="1" dirty="0" smtClean="0">
                <a:cs typeface="B Yagut" pitchFamily="2" charset="-78"/>
              </a:rPr>
              <a:t>منظور از بندکشی پر کردن درز بین کاشی ها به وسیلۀ دوغاب می باشد. برای پر کردن بندها از دوغاب سیمان سفید و پودر سنگ استفاده می شود. مقدار دوغاب سیمان و پودر سنگ برای هر مترمربع 0/75 لیتر است. روش انجام کار به این شرح است که ابتدا به وسیلۀ برس سیمی، بندهای بین کاشی ها را تمیز نموده و سپس دوغاب عسلی تهیه شده را با دستکش لاستیکی روی بندهای بین کاشی ها کشیده تا آن ها را پر نماید و قبل از خشک شدن دوغاب، سطح کار را به وسیلۀ گونی کنفی پاک می نمایند.</a:t>
            </a:r>
          </a:p>
        </p:txBody>
      </p:sp>
      <p:pic>
        <p:nvPicPr>
          <p:cNvPr id="128002" name="Picture 2" descr="روش صحیح بندکشی کاشی و سرامیک"/>
          <p:cNvPicPr>
            <a:picLocks noChangeAspect="1" noChangeArrowheads="1"/>
          </p:cNvPicPr>
          <p:nvPr/>
        </p:nvPicPr>
        <p:blipFill>
          <a:blip r:embed="rId3" cstate="print"/>
          <a:srcRect/>
          <a:stretch>
            <a:fillRect/>
          </a:stretch>
        </p:blipFill>
        <p:spPr bwMode="auto">
          <a:xfrm>
            <a:off x="4038600" y="2971800"/>
            <a:ext cx="4000500" cy="3314700"/>
          </a:xfrm>
          <a:prstGeom prst="rect">
            <a:avLst/>
          </a:prstGeom>
          <a:noFill/>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how-to-cut-ceramic"/>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6386" name="AutoShape 2" descr="how-to-cut-ceramic"/>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4" name="Rectangle 3"/>
          <p:cNvSpPr/>
          <p:nvPr/>
        </p:nvSpPr>
        <p:spPr>
          <a:xfrm>
            <a:off x="457200" y="304800"/>
            <a:ext cx="11277600" cy="6247864"/>
          </a:xfrm>
          <a:prstGeom prst="rect">
            <a:avLst/>
          </a:prstGeom>
        </p:spPr>
        <p:txBody>
          <a:bodyPr wrap="square">
            <a:spAutoFit/>
          </a:bodyPr>
          <a:lstStyle/>
          <a:p>
            <a:pPr algn="just" rtl="1">
              <a:lnSpc>
                <a:spcPts val="2400"/>
              </a:lnSpc>
            </a:pPr>
            <a:r>
              <a:rPr lang="fa-IR" sz="1600" dirty="0" smtClean="0">
                <a:cs typeface="B Traffic" pitchFamily="2" charset="-78"/>
              </a:rPr>
              <a:t>برای رسیدن به یک فضای مطلوب و زیبا در سرویس های بهداشتی تنها خرید </a:t>
            </a:r>
            <a:r>
              <a:rPr lang="fa-IR" sz="1600" b="1" dirty="0" smtClean="0">
                <a:cs typeface="B Traffic" pitchFamily="2" charset="-78"/>
                <a:hlinkClick r:id="rId3"/>
              </a:rPr>
              <a:t>کاشی</a:t>
            </a:r>
            <a:r>
              <a:rPr lang="fa-IR" sz="1600" dirty="0" smtClean="0">
                <a:cs typeface="B Traffic" pitchFamily="2" charset="-78"/>
                <a:hlinkClick r:id="rId3"/>
              </a:rPr>
              <a:t> و </a:t>
            </a:r>
            <a:r>
              <a:rPr lang="fa-IR" sz="1600" b="1" dirty="0" smtClean="0">
                <a:cs typeface="B Traffic" pitchFamily="2" charset="-78"/>
                <a:hlinkClick r:id="rId3"/>
              </a:rPr>
              <a:t>سرامیک</a:t>
            </a:r>
            <a:r>
              <a:rPr lang="fa-IR" sz="1600" dirty="0" smtClean="0">
                <a:cs typeface="B Traffic" pitchFamily="2" charset="-78"/>
              </a:rPr>
              <a:t> کافی نیست.</a:t>
            </a:r>
          </a:p>
          <a:p>
            <a:pPr algn="just" rtl="1">
              <a:lnSpc>
                <a:spcPts val="2400"/>
              </a:lnSpc>
            </a:pPr>
            <a:r>
              <a:rPr lang="fa-IR" sz="1600" dirty="0" smtClean="0">
                <a:cs typeface="B Traffic" pitchFamily="2" charset="-78"/>
              </a:rPr>
              <a:t>بلکه نکته ای که پس از خرید اهمیت می یابد بحث نصب و </a:t>
            </a:r>
            <a:r>
              <a:rPr lang="fa-IR" sz="1600" dirty="0" smtClean="0">
                <a:cs typeface="B Traffic" pitchFamily="2" charset="-78"/>
                <a:hlinkClick r:id="rId4"/>
              </a:rPr>
              <a:t>بند کشی </a:t>
            </a:r>
            <a:r>
              <a:rPr lang="fa-IR" sz="1600" b="1" dirty="0" smtClean="0">
                <a:cs typeface="B Traffic" pitchFamily="2" charset="-78"/>
                <a:hlinkClick r:id="rId4"/>
              </a:rPr>
              <a:t>سرامیک</a:t>
            </a:r>
            <a:r>
              <a:rPr lang="fa-IR" sz="1600" dirty="0" smtClean="0">
                <a:cs typeface="B Traffic" pitchFamily="2" charset="-78"/>
              </a:rPr>
              <a:t> ها است.</a:t>
            </a:r>
          </a:p>
          <a:p>
            <a:pPr algn="just" rtl="1">
              <a:lnSpc>
                <a:spcPts val="2400"/>
              </a:lnSpc>
            </a:pPr>
            <a:r>
              <a:rPr lang="fa-IR" sz="1600" dirty="0" smtClean="0">
                <a:cs typeface="B Traffic" pitchFamily="2" charset="-78"/>
              </a:rPr>
              <a:t>اگر شما می خواهید بعد از </a:t>
            </a:r>
            <a:r>
              <a:rPr lang="fa-IR" sz="1600" b="1" dirty="0" smtClean="0">
                <a:cs typeface="B Traffic" pitchFamily="2" charset="-78"/>
              </a:rPr>
              <a:t>سرامیک</a:t>
            </a:r>
            <a:r>
              <a:rPr lang="fa-IR" sz="1600" dirty="0" smtClean="0">
                <a:cs typeface="B Traffic" pitchFamily="2" charset="-78"/>
              </a:rPr>
              <a:t> کردن فضای مورد نظرتان یک جلوه ی خاص به به سطح </a:t>
            </a:r>
            <a:r>
              <a:rPr lang="fa-IR" sz="1600" b="1" dirty="0" smtClean="0">
                <a:cs typeface="B Traffic" pitchFamily="2" charset="-78"/>
              </a:rPr>
              <a:t>سرامیک</a:t>
            </a:r>
            <a:r>
              <a:rPr lang="fa-IR" sz="1600" dirty="0" smtClean="0">
                <a:cs typeface="B Traffic" pitchFamily="2" charset="-78"/>
              </a:rPr>
              <a:t> شده ی خود بدهید از بندکشی </a:t>
            </a:r>
            <a:r>
              <a:rPr lang="fa-IR" sz="1600" b="1" dirty="0" smtClean="0">
                <a:cs typeface="B Traffic" pitchFamily="2" charset="-78"/>
              </a:rPr>
              <a:t>سرامیک</a:t>
            </a:r>
            <a:r>
              <a:rPr lang="fa-IR" sz="1600" dirty="0" smtClean="0">
                <a:cs typeface="B Traffic" pitchFamily="2" charset="-78"/>
              </a:rPr>
              <a:t> استفاده کنید .</a:t>
            </a:r>
          </a:p>
          <a:p>
            <a:pPr algn="just" rtl="1">
              <a:lnSpc>
                <a:spcPts val="2400"/>
              </a:lnSpc>
            </a:pPr>
            <a:r>
              <a:rPr lang="fa-IR" sz="1600" dirty="0" smtClean="0">
                <a:cs typeface="B Traffic" pitchFamily="2" charset="-78"/>
              </a:rPr>
              <a:t>بندکشی </a:t>
            </a:r>
            <a:r>
              <a:rPr lang="fa-IR" sz="1600" b="1" dirty="0" smtClean="0">
                <a:cs typeface="B Traffic" pitchFamily="2" charset="-78"/>
              </a:rPr>
              <a:t>سرامیک</a:t>
            </a:r>
            <a:r>
              <a:rPr lang="fa-IR" sz="1600" dirty="0" smtClean="0">
                <a:cs typeface="B Traffic" pitchFamily="2" charset="-78"/>
              </a:rPr>
              <a:t> حمام زیبایی خاصی به کار اجرایی </a:t>
            </a:r>
            <a:r>
              <a:rPr lang="fa-IR" sz="1600" b="1" dirty="0" smtClean="0">
                <a:cs typeface="B Traffic" pitchFamily="2" charset="-78"/>
              </a:rPr>
              <a:t>کاشی</a:t>
            </a:r>
            <a:r>
              <a:rPr lang="fa-IR" sz="1600" dirty="0" smtClean="0">
                <a:cs typeface="B Traffic" pitchFamily="2" charset="-78"/>
              </a:rPr>
              <a:t> و </a:t>
            </a:r>
            <a:r>
              <a:rPr lang="fa-IR" sz="1600" b="1" dirty="0" smtClean="0">
                <a:cs typeface="B Traffic" pitchFamily="2" charset="-78"/>
              </a:rPr>
              <a:t>سرامیک</a:t>
            </a:r>
            <a:r>
              <a:rPr lang="fa-IR" sz="1600" dirty="0" smtClean="0">
                <a:cs typeface="B Traffic" pitchFamily="2" charset="-78"/>
              </a:rPr>
              <a:t> شما می دهد و موجب محکم تر شدن </a:t>
            </a:r>
            <a:r>
              <a:rPr lang="fa-IR" sz="1600" b="1" dirty="0" smtClean="0">
                <a:cs typeface="B Traffic" pitchFamily="2" charset="-78"/>
                <a:hlinkClick r:id="rId3"/>
              </a:rPr>
              <a:t>کاشی</a:t>
            </a:r>
            <a:r>
              <a:rPr lang="fa-IR" sz="1600" dirty="0" smtClean="0">
                <a:cs typeface="B Traffic" pitchFamily="2" charset="-78"/>
                <a:hlinkClick r:id="rId3"/>
              </a:rPr>
              <a:t> و </a:t>
            </a:r>
            <a:r>
              <a:rPr lang="fa-IR" sz="1600" b="1" dirty="0" smtClean="0">
                <a:cs typeface="B Traffic" pitchFamily="2" charset="-78"/>
                <a:hlinkClick r:id="rId3"/>
              </a:rPr>
              <a:t>سرامیک</a:t>
            </a:r>
            <a:r>
              <a:rPr lang="fa-IR" sz="1600" dirty="0" smtClean="0">
                <a:cs typeface="B Traffic" pitchFamily="2" charset="-78"/>
                <a:hlinkClick r:id="rId3"/>
              </a:rPr>
              <a:t> </a:t>
            </a:r>
            <a:r>
              <a:rPr lang="fa-IR" sz="1600" dirty="0" smtClean="0">
                <a:cs typeface="B Traffic" pitchFamily="2" charset="-78"/>
              </a:rPr>
              <a:t>نصب شده می شود .</a:t>
            </a:r>
          </a:p>
          <a:p>
            <a:pPr algn="just" rtl="1">
              <a:lnSpc>
                <a:spcPts val="2400"/>
              </a:lnSpc>
            </a:pPr>
            <a:r>
              <a:rPr lang="fa-IR" sz="1600" dirty="0" smtClean="0">
                <a:cs typeface="B Traffic" pitchFamily="2" charset="-78"/>
              </a:rPr>
              <a:t>کار بند کشی در </a:t>
            </a:r>
            <a:r>
              <a:rPr lang="fa-IR" sz="1600" b="1" dirty="0" smtClean="0">
                <a:cs typeface="B Traffic" pitchFamily="2" charset="-78"/>
              </a:rPr>
              <a:t>کاشی</a:t>
            </a:r>
            <a:r>
              <a:rPr lang="fa-IR" sz="1600" dirty="0" smtClean="0">
                <a:cs typeface="B Traffic" pitchFamily="2" charset="-78"/>
              </a:rPr>
              <a:t> کاری و سنگ کاری یکی از مراحل پایانی کار میباشد و به دلیل این که در ظاهر کار نمایان می شود از اهمیت خاصی برخوردار می باشد .</a:t>
            </a:r>
          </a:p>
          <a:p>
            <a:pPr algn="just" rtl="1">
              <a:lnSpc>
                <a:spcPts val="2400"/>
              </a:lnSpc>
            </a:pPr>
            <a:r>
              <a:rPr lang="fa-IR" b="1" dirty="0" smtClean="0">
                <a:solidFill>
                  <a:srgbClr val="FF0000"/>
                </a:solidFill>
                <a:cs typeface="B Titr" pitchFamily="2" charset="-78"/>
              </a:rPr>
              <a:t>قبل از انجام هرگونه بندکشی سرامیک و کاشی نکاتی را باید رعایت نمایید :</a:t>
            </a:r>
          </a:p>
          <a:p>
            <a:pPr algn="just" rtl="1">
              <a:lnSpc>
                <a:spcPts val="2400"/>
              </a:lnSpc>
              <a:buFont typeface="Arial" pitchFamily="34" charset="0"/>
              <a:buChar char="•"/>
            </a:pPr>
            <a:r>
              <a:rPr lang="fa-IR" sz="1600" dirty="0" smtClean="0">
                <a:cs typeface="B Traffic" pitchFamily="2" charset="-78"/>
              </a:rPr>
              <a:t>ابتدا به سفت بودن </a:t>
            </a:r>
            <a:r>
              <a:rPr lang="fa-IR" sz="1600" b="1" dirty="0" smtClean="0">
                <a:cs typeface="B Traffic" pitchFamily="2" charset="-78"/>
              </a:rPr>
              <a:t>سرامیک</a:t>
            </a:r>
            <a:r>
              <a:rPr lang="fa-IR" sz="1600" dirty="0" smtClean="0">
                <a:cs typeface="B Traffic" pitchFamily="2" charset="-78"/>
              </a:rPr>
              <a:t> ها و </a:t>
            </a:r>
            <a:r>
              <a:rPr lang="fa-IR" sz="1600" b="1" dirty="0" smtClean="0">
                <a:cs typeface="B Traffic" pitchFamily="2" charset="-78"/>
              </a:rPr>
              <a:t>کاشی</a:t>
            </a:r>
            <a:r>
              <a:rPr lang="fa-IR" sz="1600" dirty="0" smtClean="0">
                <a:cs typeface="B Traffic" pitchFamily="2" charset="-78"/>
              </a:rPr>
              <a:t> ها در سر جای خود مطمین شوید.</a:t>
            </a:r>
          </a:p>
          <a:p>
            <a:pPr algn="just" rtl="1">
              <a:lnSpc>
                <a:spcPts val="2400"/>
              </a:lnSpc>
              <a:buFont typeface="Arial" pitchFamily="34" charset="0"/>
              <a:buChar char="•"/>
            </a:pPr>
            <a:r>
              <a:rPr lang="fa-IR" sz="1600" dirty="0" smtClean="0">
                <a:cs typeface="B Traffic" pitchFamily="2" charset="-78"/>
              </a:rPr>
              <a:t>سطح کاری را که می خواهید بندکشی کنید به خوبی تمیز کنید.</a:t>
            </a:r>
          </a:p>
          <a:p>
            <a:pPr algn="just" rtl="1">
              <a:lnSpc>
                <a:spcPts val="2400"/>
              </a:lnSpc>
              <a:buFont typeface="Arial" pitchFamily="34" charset="0"/>
              <a:buChar char="•"/>
            </a:pPr>
            <a:r>
              <a:rPr lang="fa-IR" sz="1600" dirty="0" smtClean="0">
                <a:cs typeface="B Traffic" pitchFamily="2" charset="-78"/>
              </a:rPr>
              <a:t>مواد لا به لای درز هارا قبل از بند کشی </a:t>
            </a:r>
            <a:r>
              <a:rPr lang="fa-IR" sz="1600" b="1" dirty="0" smtClean="0">
                <a:cs typeface="B Traffic" pitchFamily="2" charset="-78"/>
              </a:rPr>
              <a:t>سرامیک</a:t>
            </a:r>
            <a:r>
              <a:rPr lang="fa-IR" sz="1600" dirty="0" smtClean="0">
                <a:cs typeface="B Traffic" pitchFamily="2" charset="-78"/>
              </a:rPr>
              <a:t> با برس خارج کنید.</a:t>
            </a:r>
          </a:p>
          <a:p>
            <a:pPr algn="just" rtl="1">
              <a:lnSpc>
                <a:spcPts val="2400"/>
              </a:lnSpc>
            </a:pPr>
            <a:r>
              <a:rPr lang="fa-IR" sz="1600" dirty="0" smtClean="0">
                <a:cs typeface="B Traffic" pitchFamily="2" charset="-78"/>
              </a:rPr>
              <a:t> </a:t>
            </a:r>
            <a:r>
              <a:rPr lang="fa-IR" b="1" dirty="0" smtClean="0">
                <a:solidFill>
                  <a:srgbClr val="FF0000"/>
                </a:solidFill>
                <a:cs typeface="B Titr" pitchFamily="2" charset="-78"/>
              </a:rPr>
              <a:t>در زمان بندکشی سرامیک حمام نیز رعایت نکاتی حائز اهمیت است که عبارت اند از :</a:t>
            </a:r>
            <a:endParaRPr lang="fa-IR" dirty="0" smtClean="0">
              <a:solidFill>
                <a:srgbClr val="FF0000"/>
              </a:solidFill>
              <a:cs typeface="B Titr" pitchFamily="2" charset="-78"/>
            </a:endParaRPr>
          </a:p>
          <a:p>
            <a:pPr algn="just" rtl="1">
              <a:lnSpc>
                <a:spcPts val="2400"/>
              </a:lnSpc>
            </a:pPr>
            <a:r>
              <a:rPr lang="fa-IR" sz="1600" dirty="0" smtClean="0">
                <a:cs typeface="B Traffic" pitchFamily="2" charset="-78"/>
              </a:rPr>
              <a:t> کلیه ی لوازم بندکشی </a:t>
            </a:r>
            <a:r>
              <a:rPr lang="fa-IR" sz="1600" b="1" dirty="0" smtClean="0">
                <a:cs typeface="B Traffic" pitchFamily="2" charset="-78"/>
              </a:rPr>
              <a:t>سرامیک</a:t>
            </a:r>
            <a:r>
              <a:rPr lang="fa-IR" sz="1600" dirty="0" smtClean="0">
                <a:cs typeface="B Traffic" pitchFamily="2" charset="-78"/>
              </a:rPr>
              <a:t> حمام را آماده کنید از جمله : کاردک ، پارچ تمیز ، چوب .</a:t>
            </a:r>
          </a:p>
          <a:p>
            <a:pPr algn="just" rtl="1">
              <a:lnSpc>
                <a:spcPts val="2400"/>
              </a:lnSpc>
            </a:pPr>
            <a:r>
              <a:rPr lang="fa-IR" sz="1600" dirty="0" smtClean="0">
                <a:cs typeface="B Traffic" pitchFamily="2" charset="-78"/>
              </a:rPr>
              <a:t>مواد بندکشی را با آب مخلووط کنید تا به صورت دوغاب و یا خمیر نرم در بیاید سپس بر روی سطح </a:t>
            </a:r>
            <a:r>
              <a:rPr lang="fa-IR" sz="1600" b="1" dirty="0" smtClean="0">
                <a:cs typeface="B Traffic" pitchFamily="2" charset="-78"/>
              </a:rPr>
              <a:t>کاشی</a:t>
            </a:r>
            <a:r>
              <a:rPr lang="fa-IR" sz="1600" dirty="0" smtClean="0">
                <a:cs typeface="B Traffic" pitchFamily="2" charset="-78"/>
              </a:rPr>
              <a:t> و </a:t>
            </a:r>
            <a:r>
              <a:rPr lang="fa-IR" sz="1600" b="1" dirty="0" smtClean="0">
                <a:cs typeface="B Traffic" pitchFamily="2" charset="-78"/>
              </a:rPr>
              <a:t>سرامیک</a:t>
            </a:r>
            <a:r>
              <a:rPr lang="fa-IR" sz="1600" dirty="0" smtClean="0">
                <a:cs typeface="B Traffic" pitchFamily="2" charset="-78"/>
              </a:rPr>
              <a:t> بکشید .</a:t>
            </a:r>
          </a:p>
          <a:p>
            <a:pPr algn="just" rtl="1">
              <a:lnSpc>
                <a:spcPts val="2400"/>
              </a:lnSpc>
            </a:pPr>
            <a:r>
              <a:rPr lang="fa-IR" sz="1600" dirty="0" smtClean="0">
                <a:cs typeface="B Traffic" pitchFamily="2" charset="-78"/>
              </a:rPr>
              <a:t> نکته : برای تولید خمیر می توانید از سیمان سفید و پودر سنگ یک دست استفاده نمایید .</a:t>
            </a:r>
          </a:p>
          <a:p>
            <a:pPr algn="just" rtl="1">
              <a:lnSpc>
                <a:spcPts val="2400"/>
              </a:lnSpc>
            </a:pPr>
            <a:r>
              <a:rPr lang="fa-IR" sz="1600" dirty="0" smtClean="0">
                <a:cs typeface="B Traffic" pitchFamily="2" charset="-78"/>
              </a:rPr>
              <a:t>در نهایت وقتی که خمیر را در تمام سطح </a:t>
            </a:r>
            <a:r>
              <a:rPr lang="fa-IR" sz="1600" b="1" dirty="0" smtClean="0">
                <a:cs typeface="B Traffic" pitchFamily="2" charset="-78"/>
                <a:hlinkClick r:id="rId3"/>
              </a:rPr>
              <a:t>سرامیک</a:t>
            </a:r>
            <a:r>
              <a:rPr lang="fa-IR" sz="1600" dirty="0" smtClean="0">
                <a:cs typeface="B Traffic" pitchFamily="2" charset="-78"/>
                <a:hlinkClick r:id="rId3"/>
              </a:rPr>
              <a:t> </a:t>
            </a:r>
            <a:r>
              <a:rPr lang="fa-IR" sz="1600" dirty="0" smtClean="0">
                <a:cs typeface="B Traffic" pitchFamily="2" charset="-78"/>
              </a:rPr>
              <a:t>و یا </a:t>
            </a:r>
            <a:r>
              <a:rPr lang="fa-IR" sz="1600" b="1" dirty="0" smtClean="0">
                <a:cs typeface="B Traffic" pitchFamily="2" charset="-78"/>
                <a:hlinkClick r:id="rId3"/>
              </a:rPr>
              <a:t>کاشی</a:t>
            </a:r>
            <a:r>
              <a:rPr lang="fa-IR" sz="1600" dirty="0" smtClean="0">
                <a:cs typeface="B Traffic" pitchFamily="2" charset="-78"/>
                <a:hlinkClick r:id="rId3"/>
              </a:rPr>
              <a:t> </a:t>
            </a:r>
            <a:r>
              <a:rPr lang="fa-IR" sz="1600" dirty="0" smtClean="0">
                <a:cs typeface="B Traffic" pitchFamily="2" charset="-78"/>
              </a:rPr>
              <a:t>کشیدید با کاردک سطح برجسته ی اضافی را از رو ی آن جدا کنید و پارچه ی تمیز را در تمام سطح به آرامی بکشید تا تمام سطح شما به صورت یکدست شود .</a:t>
            </a:r>
          </a:p>
          <a:p>
            <a:pPr algn="just" rtl="1">
              <a:lnSpc>
                <a:spcPts val="2400"/>
              </a:lnSpc>
            </a:pPr>
            <a:r>
              <a:rPr lang="fa-IR" sz="1600" dirty="0" smtClean="0">
                <a:cs typeface="B Traffic" pitchFamily="2" charset="-78"/>
              </a:rPr>
              <a:t> </a:t>
            </a:r>
            <a:r>
              <a:rPr lang="fa-IR" b="1" dirty="0" smtClean="0">
                <a:solidFill>
                  <a:srgbClr val="FF0000"/>
                </a:solidFill>
                <a:cs typeface="B Titr" pitchFamily="2" charset="-78"/>
              </a:rPr>
              <a:t>نکاتی که بعد از اجرای بندکشی سرامیک حمام باید رعایت شوند :</a:t>
            </a:r>
          </a:p>
          <a:p>
            <a:pPr algn="just" rtl="1">
              <a:lnSpc>
                <a:spcPts val="2400"/>
              </a:lnSpc>
            </a:pPr>
            <a:r>
              <a:rPr lang="fa-IR" sz="1600" dirty="0" smtClean="0">
                <a:cs typeface="B Traffic" pitchFamily="2" charset="-78"/>
              </a:rPr>
              <a:t>حداقل تا ده ساعت از محل بندکشی شده استفاده نکنید و هرگز اب ب روی آن نریزید .</a:t>
            </a:r>
          </a:p>
          <a:p>
            <a:pPr algn="just" rtl="1">
              <a:lnSpc>
                <a:spcPts val="2400"/>
              </a:lnSpc>
            </a:pPr>
            <a:r>
              <a:rPr lang="fa-IR" sz="1600" dirty="0" smtClean="0">
                <a:cs typeface="B Traffic" pitchFamily="2" charset="-78"/>
              </a:rPr>
              <a:t>از مواد اسیدی برای شستو شو استفاده ننمایید.</a:t>
            </a:r>
          </a:p>
          <a:p>
            <a:pPr algn="just" rtl="1">
              <a:lnSpc>
                <a:spcPts val="2400"/>
              </a:lnSpc>
            </a:pPr>
            <a:r>
              <a:rPr lang="fa-IR" sz="1600" dirty="0" smtClean="0">
                <a:cs typeface="B Traffic" pitchFamily="2" charset="-78"/>
              </a:rPr>
              <a:t>هر ساله کل بند کشی را چک کنید و در صورت نیاز دوباره آن را تمدید کنید.</a:t>
            </a:r>
            <a:endParaRPr lang="fa-IR" sz="1600" dirty="0">
              <a:cs typeface="B Traffic"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9800" y="228600"/>
            <a:ext cx="5731056" cy="1107996"/>
          </a:xfrm>
          <a:prstGeom prst="rect">
            <a:avLst/>
          </a:prstGeom>
        </p:spPr>
        <p:txBody>
          <a:bodyPr wrap="none">
            <a:spAutoFit/>
          </a:bodyPr>
          <a:lstStyle/>
          <a:p>
            <a:r>
              <a:rPr lang="fa-IR" sz="4000" dirty="0" smtClean="0">
                <a:ln w="28575">
                  <a:solidFill>
                    <a:sysClr val="windowText" lastClr="000000"/>
                  </a:solidFill>
                </a:ln>
                <a:solidFill>
                  <a:schemeClr val="bg1">
                    <a:lumMod val="60000"/>
                    <a:lumOff val="40000"/>
                  </a:schemeClr>
                </a:solidFill>
                <a:cs typeface="B Jadid" pitchFamily="2" charset="-78"/>
              </a:rPr>
              <a:t>اجرای کاشی و سرامیک کف</a:t>
            </a:r>
            <a:r>
              <a:rPr lang="fa-IR" sz="6600" dirty="0" smtClean="0">
                <a:ln w="28575">
                  <a:solidFill>
                    <a:sysClr val="windowText" lastClr="000000"/>
                  </a:solidFill>
                </a:ln>
                <a:solidFill>
                  <a:schemeClr val="bg1">
                    <a:lumMod val="60000"/>
                    <a:lumOff val="40000"/>
                  </a:schemeClr>
                </a:solidFill>
                <a:cs typeface="B Jadid" pitchFamily="2" charset="-78"/>
              </a:rPr>
              <a:t>:</a:t>
            </a:r>
            <a:endParaRPr lang="fa-IR" sz="4000" dirty="0" smtClean="0">
              <a:ln w="28575">
                <a:solidFill>
                  <a:sysClr val="windowText" lastClr="000000"/>
                </a:solidFill>
              </a:ln>
              <a:solidFill>
                <a:schemeClr val="bg1">
                  <a:lumMod val="60000"/>
                  <a:lumOff val="40000"/>
                </a:schemeClr>
              </a:solidFill>
              <a:cs typeface="B Jadid" pitchFamily="2" charset="-78"/>
            </a:endParaRPr>
          </a:p>
        </p:txBody>
      </p:sp>
      <p:sp>
        <p:nvSpPr>
          <p:cNvPr id="3" name="Rectangle 2"/>
          <p:cNvSpPr/>
          <p:nvPr/>
        </p:nvSpPr>
        <p:spPr>
          <a:xfrm>
            <a:off x="5486400" y="1189672"/>
            <a:ext cx="6096000" cy="1477328"/>
          </a:xfrm>
          <a:prstGeom prst="rect">
            <a:avLst/>
          </a:prstGeom>
        </p:spPr>
        <p:txBody>
          <a:bodyPr>
            <a:spAutoFit/>
          </a:bodyPr>
          <a:lstStyle/>
          <a:p>
            <a:pPr algn="r" rtl="1"/>
            <a:r>
              <a:rPr lang="fa-IR" b="1" dirty="0" smtClean="0">
                <a:cs typeface="B Yagut" pitchFamily="2" charset="-78"/>
              </a:rPr>
              <a:t>آیا تا به حال پی برده اید</a:t>
            </a:r>
          </a:p>
          <a:p>
            <a:pPr algn="r" rtl="1"/>
            <a:r>
              <a:rPr lang="fa-IR" b="1" dirty="0" smtClean="0">
                <a:cs typeface="B Yagut" pitchFamily="2" charset="-78"/>
              </a:rPr>
              <a:t>در چه فضاهايي از كف پوش سراميكي استفاده مي شود؟</a:t>
            </a:r>
          </a:p>
          <a:p>
            <a:pPr algn="r" rtl="1"/>
            <a:r>
              <a:rPr lang="fa-IR" b="1" dirty="0" smtClean="0">
                <a:cs typeface="B Yagut" pitchFamily="2" charset="-78"/>
              </a:rPr>
              <a:t>كف پوش هاي سراميكي چه ويژگي هايي دارند؟</a:t>
            </a:r>
          </a:p>
          <a:p>
            <a:pPr algn="r" rtl="1"/>
            <a:r>
              <a:rPr lang="fa-IR" b="1" dirty="0" smtClean="0">
                <a:cs typeface="B Yagut" pitchFamily="2" charset="-78"/>
              </a:rPr>
              <a:t>اجراي كف پوش سراميكي شامل چه مراحلي است؟</a:t>
            </a:r>
          </a:p>
          <a:p>
            <a:pPr algn="r" rtl="1"/>
            <a:r>
              <a:rPr lang="fa-IR" b="1" dirty="0" smtClean="0">
                <a:cs typeface="B Yagut" pitchFamily="2" charset="-78"/>
              </a:rPr>
              <a:t>براي اجراي كف پوش سراميكي از چه اصول و مقرراتي استفاده مي شود؟</a:t>
            </a:r>
            <a:endParaRPr lang="fa-IR" b="1" dirty="0">
              <a:cs typeface="B Yagut" pitchFamily="2" charset="-78"/>
            </a:endParaRPr>
          </a:p>
        </p:txBody>
      </p:sp>
      <p:sp>
        <p:nvSpPr>
          <p:cNvPr id="4" name="Rectangle 3"/>
          <p:cNvSpPr/>
          <p:nvPr/>
        </p:nvSpPr>
        <p:spPr>
          <a:xfrm>
            <a:off x="2971800" y="2743200"/>
            <a:ext cx="8686800" cy="3797193"/>
          </a:xfrm>
          <a:prstGeom prst="rect">
            <a:avLst/>
          </a:prstGeom>
        </p:spPr>
        <p:txBody>
          <a:bodyPr wrap="square">
            <a:spAutoFit/>
          </a:bodyPr>
          <a:lstStyle/>
          <a:p>
            <a:pPr algn="just" rtl="1">
              <a:lnSpc>
                <a:spcPct val="150000"/>
              </a:lnSpc>
            </a:pPr>
            <a:r>
              <a:rPr lang="fa-IR" b="1" dirty="0" smtClean="0">
                <a:cs typeface="B Yagut" pitchFamily="2" charset="-78"/>
              </a:rPr>
              <a:t>مادة اصلی ساخت سرامیک خا ک رس است و از سوی کارخانه های سازنده به صورت های بدون لعاب یا لعاب دار تهیه و به بازار عرضه می شود.</a:t>
            </a:r>
          </a:p>
          <a:p>
            <a:pPr algn="just" rtl="1">
              <a:lnSpc>
                <a:spcPct val="150000"/>
              </a:lnSpc>
            </a:pPr>
            <a:r>
              <a:rPr lang="fa-IR" b="1" dirty="0" smtClean="0">
                <a:cs typeface="B Yagut" pitchFamily="2" charset="-78"/>
              </a:rPr>
              <a:t>سرامیک ها در اشکال مربع، مستطیل و یا چندضلعی تهیه می شوند. ضخامت آنها از 12 تا 20 میلی متر تغییر میک ند .</a:t>
            </a:r>
          </a:p>
          <a:p>
            <a:pPr algn="just" rtl="1">
              <a:lnSpc>
                <a:spcPct val="150000"/>
              </a:lnSpc>
            </a:pPr>
            <a:r>
              <a:rPr lang="fa-IR" b="1" dirty="0" smtClean="0">
                <a:cs typeface="B Yagut" pitchFamily="2" charset="-78"/>
              </a:rPr>
              <a:t>علاوه بر این اشکال، ابعاد و اشکال ویژه ای از آن برای مصرف در گوشه ها و قرنیزها نیز ساخته  می شود.</a:t>
            </a:r>
          </a:p>
          <a:p>
            <a:pPr algn="just" rtl="1">
              <a:lnSpc>
                <a:spcPct val="150000"/>
              </a:lnSpc>
            </a:pPr>
            <a:r>
              <a:rPr lang="fa-IR" b="1" dirty="0" smtClean="0">
                <a:cs typeface="B Yagut" pitchFamily="2" charset="-78"/>
              </a:rPr>
              <a:t>ميزان جذب آب در سرامي كها بسيار كم بوده و در برابر اسيد ها مقاومند، از آنجايي كه داراي سطحي صاف و صيقلي هستند مواد زايد را به خود نمي گيرند، اين ويژگي ها باعث شده از اين ماده ساختماني براي پوشش فضاهاي بهداشتي استفاده شود .</a:t>
            </a:r>
            <a:endParaRPr lang="fa-IR" b="1" dirty="0">
              <a:cs typeface="B Yagut" pitchFamily="2" charset="-78"/>
            </a:endParaRPr>
          </a:p>
        </p:txBody>
      </p:sp>
      <p:pic>
        <p:nvPicPr>
          <p:cNvPr id="2050" name="Picture 2"/>
          <p:cNvPicPr>
            <a:picLocks noChangeAspect="1" noChangeArrowheads="1"/>
          </p:cNvPicPr>
          <p:nvPr/>
        </p:nvPicPr>
        <p:blipFill>
          <a:blip r:embed="rId3" cstate="print"/>
          <a:srcRect/>
          <a:stretch>
            <a:fillRect/>
          </a:stretch>
        </p:blipFill>
        <p:spPr bwMode="auto">
          <a:xfrm>
            <a:off x="609600" y="457200"/>
            <a:ext cx="2133600" cy="1697182"/>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09600" y="2438400"/>
            <a:ext cx="2133600" cy="1723292"/>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609600" y="4419600"/>
            <a:ext cx="2127738" cy="16764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381000"/>
            <a:ext cx="11125200" cy="6155531"/>
          </a:xfrm>
          <a:prstGeom prst="rect">
            <a:avLst/>
          </a:prstGeom>
        </p:spPr>
        <p:txBody>
          <a:bodyPr wrap="square">
            <a:spAutoFit/>
          </a:bodyPr>
          <a:lstStyle/>
          <a:p>
            <a:pPr algn="r" rtl="1"/>
            <a:r>
              <a:rPr lang="fa-IR" sz="3600" b="1" dirty="0" smtClean="0">
                <a:solidFill>
                  <a:srgbClr val="FF0000"/>
                </a:solidFill>
                <a:cs typeface="B Titr" pitchFamily="2" charset="-78"/>
              </a:rPr>
              <a:t>اجرای فرش کف با سرامیک</a:t>
            </a:r>
          </a:p>
          <a:p>
            <a:pPr algn="r" rtl="1"/>
            <a:endParaRPr lang="fa-IR" sz="1400" b="1" dirty="0" smtClean="0">
              <a:cs typeface="B Yagut" pitchFamily="2" charset="-78"/>
            </a:endParaRPr>
          </a:p>
          <a:p>
            <a:pPr algn="r" rtl="1"/>
            <a:r>
              <a:rPr lang="fa-IR" sz="2400" b="1" dirty="0" smtClean="0">
                <a:cs typeface="B Yagut" pitchFamily="2" charset="-78"/>
              </a:rPr>
              <a:t>ترازسازي دو كرم دليل و كنترل شيب در ناحيه كرم مياني مراحل اجرای فرش کف با سرامیک شباهت هاي زيادي با اجراي كف پوش سنگي دارد و شامل مراحل زير است:</a:t>
            </a:r>
          </a:p>
          <a:p>
            <a:pPr algn="r" rtl="1"/>
            <a:endParaRPr lang="fa-IR" sz="2400" b="1" dirty="0" smtClean="0">
              <a:cs typeface="B Yagut" pitchFamily="2" charset="-78"/>
            </a:endParaRPr>
          </a:p>
          <a:p>
            <a:pPr algn="r" rtl="1"/>
            <a:r>
              <a:rPr lang="fa-IR" sz="2800" b="1" dirty="0" smtClean="0">
                <a:solidFill>
                  <a:srgbClr val="FFFF00"/>
                </a:solidFill>
                <a:cs typeface="B Yagut" pitchFamily="2" charset="-78"/>
              </a:rPr>
              <a:t>1 کنترل زيرسازي</a:t>
            </a:r>
          </a:p>
          <a:p>
            <a:pPr algn="r" rtl="1"/>
            <a:r>
              <a:rPr lang="fa-IR" sz="2800" b="1" dirty="0" smtClean="0">
                <a:solidFill>
                  <a:srgbClr val="FFFF00"/>
                </a:solidFill>
                <a:cs typeface="B Yagut" pitchFamily="2" charset="-78"/>
              </a:rPr>
              <a:t>2 رولوة فضا و کنترل الگوی کف سازی</a:t>
            </a:r>
          </a:p>
          <a:p>
            <a:pPr algn="r" rtl="1"/>
            <a:r>
              <a:rPr lang="fa-IR" sz="2800" b="1" dirty="0" smtClean="0">
                <a:solidFill>
                  <a:srgbClr val="FFFF00"/>
                </a:solidFill>
                <a:cs typeface="B Yagut" pitchFamily="2" charset="-78"/>
              </a:rPr>
              <a:t>3 آماده سازی کارگاه</a:t>
            </a:r>
          </a:p>
          <a:p>
            <a:pPr algn="r" rtl="1"/>
            <a:r>
              <a:rPr lang="fa-IR" sz="2800" b="1" dirty="0" smtClean="0">
                <a:solidFill>
                  <a:srgbClr val="FFFF00"/>
                </a:solidFill>
                <a:cs typeface="B Yagut" pitchFamily="2" charset="-78"/>
              </a:rPr>
              <a:t>4تهیۀ ملات يا چسب</a:t>
            </a:r>
          </a:p>
          <a:p>
            <a:pPr algn="r" rtl="1"/>
            <a:r>
              <a:rPr lang="fa-IR" sz="2800" b="1" dirty="0" smtClean="0">
                <a:solidFill>
                  <a:srgbClr val="FFFF00"/>
                </a:solidFill>
                <a:cs typeface="B Yagut" pitchFamily="2" charset="-78"/>
              </a:rPr>
              <a:t>5 اجرای دلیل و نصب سرامیک ها </a:t>
            </a:r>
          </a:p>
          <a:p>
            <a:pPr algn="r" rtl="1"/>
            <a:r>
              <a:rPr lang="fa-IR" sz="2800" b="1" dirty="0" smtClean="0">
                <a:solidFill>
                  <a:srgbClr val="FFFF00"/>
                </a:solidFill>
                <a:cs typeface="B Yagut" pitchFamily="2" charset="-78"/>
              </a:rPr>
              <a:t>6 بندکشی و دوغاب ریزی سطح سراميك شده</a:t>
            </a:r>
          </a:p>
          <a:p>
            <a:pPr algn="r" rtl="1"/>
            <a:r>
              <a:rPr lang="fa-IR" sz="2800" b="1" dirty="0" smtClean="0">
                <a:solidFill>
                  <a:srgbClr val="FFFF00"/>
                </a:solidFill>
                <a:cs typeface="B Yagut" pitchFamily="2" charset="-78"/>
              </a:rPr>
              <a:t>7 تمیز کردن سطح کف سرامیک</a:t>
            </a:r>
          </a:p>
          <a:p>
            <a:pPr algn="r" rtl="1"/>
            <a:endParaRPr lang="fa-IR" sz="2400" b="1" dirty="0" smtClean="0">
              <a:cs typeface="B Yagut" pitchFamily="2" charset="-78"/>
            </a:endParaRPr>
          </a:p>
          <a:p>
            <a:pPr algn="r" rtl="1"/>
            <a:r>
              <a:rPr lang="fa-IR" sz="2400" b="1" dirty="0" smtClean="0">
                <a:cs typeface="B Yagut" pitchFamily="2" charset="-78"/>
              </a:rPr>
              <a:t>با توجه به امكان اجراي فرش كف با سراميك در فضاهاي مرطوب مانند آشپزخانه، اجراي آن با در نظر گرفتن شيب کف انجام شده است.</a:t>
            </a:r>
            <a:endParaRPr lang="fa-IR" sz="2400" b="1" dirty="0">
              <a:cs typeface="B Yagut"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72600" y="457200"/>
            <a:ext cx="2318263" cy="707886"/>
          </a:xfrm>
          <a:prstGeom prst="rect">
            <a:avLst/>
          </a:prstGeom>
        </p:spPr>
        <p:txBody>
          <a:bodyPr wrap="none">
            <a:spAutoFit/>
          </a:bodyPr>
          <a:lstStyle/>
          <a:p>
            <a:r>
              <a:rPr lang="fa-IR" sz="4000" b="1" dirty="0" smtClean="0">
                <a:solidFill>
                  <a:srgbClr val="FF0000"/>
                </a:solidFill>
                <a:cs typeface="B Titr" pitchFamily="2" charset="-78"/>
              </a:rPr>
              <a:t>مراحل اجرا</a:t>
            </a:r>
            <a:endParaRPr lang="fa-IR" sz="4000" dirty="0">
              <a:solidFill>
                <a:srgbClr val="FF0000"/>
              </a:solidFill>
              <a:cs typeface="B Titr" pitchFamily="2" charset="-78"/>
            </a:endParaRPr>
          </a:p>
        </p:txBody>
      </p:sp>
      <p:pic>
        <p:nvPicPr>
          <p:cNvPr id="3074" name="Picture 2"/>
          <p:cNvPicPr>
            <a:picLocks noChangeAspect="1" noChangeArrowheads="1"/>
          </p:cNvPicPr>
          <p:nvPr/>
        </p:nvPicPr>
        <p:blipFill>
          <a:blip r:embed="rId3" cstate="print"/>
          <a:srcRect/>
          <a:stretch>
            <a:fillRect/>
          </a:stretch>
        </p:blipFill>
        <p:spPr bwMode="auto">
          <a:xfrm>
            <a:off x="2743200" y="381000"/>
            <a:ext cx="6500813" cy="6071277"/>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028950" y="381000"/>
            <a:ext cx="6343649" cy="60198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3048000" y="381000"/>
            <a:ext cx="6477000" cy="6037263"/>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05800" y="381000"/>
            <a:ext cx="3398687" cy="769441"/>
          </a:xfrm>
          <a:prstGeom prst="rect">
            <a:avLst/>
          </a:prstGeom>
        </p:spPr>
        <p:txBody>
          <a:bodyPr wrap="none">
            <a:spAutoFit/>
          </a:bodyPr>
          <a:lstStyle/>
          <a:p>
            <a:r>
              <a:rPr lang="fa-IR" sz="4400" spc="-150" dirty="0" smtClean="0">
                <a:ln w="28575">
                  <a:solidFill>
                    <a:sysClr val="windowText" lastClr="000000"/>
                  </a:solidFill>
                </a:ln>
                <a:solidFill>
                  <a:srgbClr val="FF33CC"/>
                </a:solidFill>
                <a:cs typeface="B Titr" pitchFamily="2" charset="-78"/>
              </a:rPr>
              <a:t>کاشی و سرامیک :</a:t>
            </a:r>
            <a:endParaRPr lang="fa-IR" sz="4400" spc="-150" dirty="0">
              <a:ln w="28575">
                <a:solidFill>
                  <a:sysClr val="windowText" lastClr="000000"/>
                </a:solidFill>
              </a:ln>
              <a:solidFill>
                <a:srgbClr val="FF33CC"/>
              </a:solidFill>
              <a:cs typeface="B Titr" pitchFamily="2" charset="-78"/>
            </a:endParaRPr>
          </a:p>
        </p:txBody>
      </p:sp>
      <p:sp>
        <p:nvSpPr>
          <p:cNvPr id="4" name="Rectangle 3"/>
          <p:cNvSpPr/>
          <p:nvPr/>
        </p:nvSpPr>
        <p:spPr>
          <a:xfrm>
            <a:off x="685800" y="1371600"/>
            <a:ext cx="10591800" cy="4524315"/>
          </a:xfrm>
          <a:prstGeom prst="rect">
            <a:avLst/>
          </a:prstGeom>
        </p:spPr>
        <p:txBody>
          <a:bodyPr wrap="square">
            <a:spAutoFit/>
          </a:bodyPr>
          <a:lstStyle/>
          <a:p>
            <a:pPr algn="just" rtl="1">
              <a:lnSpc>
                <a:spcPct val="150000"/>
              </a:lnSpc>
            </a:pPr>
            <a:r>
              <a:rPr lang="fa-IR" sz="2000" b="1" dirty="0" smtClean="0">
                <a:cs typeface="B Yagut" pitchFamily="2" charset="-78"/>
              </a:rPr>
              <a:t>سرام كي همانند آجر از خا كرس ساخته شده و ممكن است لعاب دار و يا بدون لعاب باشد. شکل سرامیک ها مربع، مستطیل و چند ضلعی است و ضخامت آن ها از 12 تا 20 میلی متر تغییر می کند. كاشي لعابي فرآورده اي سرامكيي است كه معمولاً در حرارتي بالاتر از 1000 درجۀ سانتي گراد پخته شده و كيطرف آن از لعاب شيشه اي به صورت ساده و يا طرح دار پوشيده شده است. ضخامت کاشی لعابی متناسب با نوع استفاده از آن متفاوت بوده و از 4 تا 12 میلی متر تغییر می کند.</a:t>
            </a:r>
          </a:p>
          <a:p>
            <a:pPr algn="just" rtl="1">
              <a:lnSpc>
                <a:spcPct val="150000"/>
              </a:lnSpc>
            </a:pPr>
            <a:r>
              <a:rPr lang="fa-IR" sz="3200" b="1" dirty="0" smtClean="0">
                <a:solidFill>
                  <a:srgbClr val="FFFF00"/>
                </a:solidFill>
                <a:cs typeface="B Titr" pitchFamily="2" charset="-78"/>
              </a:rPr>
              <a:t>کاربرد کاشی</a:t>
            </a:r>
          </a:p>
          <a:p>
            <a:pPr algn="just" rtl="1">
              <a:lnSpc>
                <a:spcPct val="150000"/>
              </a:lnSpc>
            </a:pPr>
            <a:r>
              <a:rPr lang="fa-IR" sz="2000" b="1" dirty="0" smtClean="0">
                <a:cs typeface="B Yagut" pitchFamily="2" charset="-78"/>
              </a:rPr>
              <a:t>کاشی لعابی اغلب برای پوشش دیوارهای اماکن مذهبی، تابلوهای تزئینی، بدنۀ آشپزخانه، حمام، سرویس های بهداشتی، رخت شوی خانه و سایر آبریزگاه ها به مصرف می رسد. همچنین نوعی از آن که به نام کاشی کف مشهور است، برای کف پوش این فضاها به کار می رود. کاشی های لعابی معمولاً مربع یا مستطیل هستند.</a:t>
            </a:r>
            <a:endParaRPr lang="fa-IR" sz="2000" b="1" dirty="0">
              <a:cs typeface="B Yagut"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3048000" y="387824"/>
            <a:ext cx="6069012" cy="6089176"/>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048000" y="381000"/>
            <a:ext cx="6076950" cy="6096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11049000" cy="6201698"/>
          </a:xfrm>
          <a:prstGeom prst="rect">
            <a:avLst/>
          </a:prstGeom>
        </p:spPr>
        <p:txBody>
          <a:bodyPr wrap="square">
            <a:spAutoFit/>
          </a:bodyPr>
          <a:lstStyle/>
          <a:p>
            <a:pPr algn="just" rtl="1"/>
            <a:r>
              <a:rPr lang="fa-IR" sz="3200" b="1" dirty="0" smtClean="0">
                <a:solidFill>
                  <a:srgbClr val="FF0000"/>
                </a:solidFill>
                <a:cs typeface="B Yagut" pitchFamily="2" charset="-78"/>
              </a:rPr>
              <a:t>نکات اجرایی فرش کف با سرامیک</a:t>
            </a:r>
          </a:p>
          <a:p>
            <a:pPr algn="just" rtl="1">
              <a:spcBef>
                <a:spcPts val="500"/>
              </a:spcBef>
            </a:pPr>
            <a:r>
              <a:rPr lang="fa-IR" sz="2000" b="1" dirty="0" smtClean="0">
                <a:cs typeface="B Yagut" pitchFamily="2" charset="-78"/>
              </a:rPr>
              <a:t>فعالیت با توجه به توضيحات مراحل آموزش نصب كف پوش سنگي، براي هر كدام از مراحل اجرايي صفحات قبل توضيحات مناسبي را تهيه كرده و در كلاس ارائه كنيد.</a:t>
            </a:r>
          </a:p>
          <a:p>
            <a:pPr algn="just" rtl="1">
              <a:spcBef>
                <a:spcPts val="500"/>
              </a:spcBef>
            </a:pPr>
            <a:r>
              <a:rPr lang="fa-IR" sz="2000" b="1" dirty="0" smtClean="0">
                <a:cs typeface="B Yagut" pitchFamily="2" charset="-78"/>
              </a:rPr>
              <a:t>زیرسازی مورد نياز سرامیک کاری عبارت است از اجراي یک قشر اندود ماسه سیمان 6 : 1 یا 5 : 1 به ضخامت 2 سانتی متر و همچنین یک قشر اندود تخته ماله با سیمان و خاک سنگ به ضخامت 5 میلی متر. مقدار ملات مصرفی برای زیرسازی با احتساب افت، 7 لیتر در متر مربع است.</a:t>
            </a:r>
          </a:p>
          <a:p>
            <a:pPr algn="just" rtl="1">
              <a:spcBef>
                <a:spcPts val="500"/>
              </a:spcBef>
            </a:pPr>
            <a:r>
              <a:rPr lang="fa-IR" sz="2000" b="1" dirty="0" smtClean="0">
                <a:cs typeface="B Yagut" pitchFamily="2" charset="-78"/>
              </a:rPr>
              <a:t>فاصله بین قطعات سرامیک 2 تا 5 میلی متر و عموماً به طور متوسط 3 میلی متر است که این بند ها با دوغاب پر می شود.</a:t>
            </a:r>
          </a:p>
          <a:p>
            <a:pPr algn="just" rtl="1">
              <a:spcBef>
                <a:spcPts val="500"/>
              </a:spcBef>
            </a:pPr>
            <a:r>
              <a:rPr lang="fa-IR" sz="2000" b="1" dirty="0" smtClean="0">
                <a:cs typeface="B Yagut" pitchFamily="2" charset="-78"/>
              </a:rPr>
              <a:t>برای پرکردن بند ها از دوغاب سیمان و پودر سنگ استفاده می شود. دوغاب مصرف شده برای بندکشی، همواره بیشتر از حجم فضای خالی است، زیرا مقداری از دوغاب روی سطح سرامیک باقی می ماند که پاک شده و مصرف مجدد ندارد.</a:t>
            </a:r>
          </a:p>
          <a:p>
            <a:pPr algn="just" rtl="1">
              <a:spcBef>
                <a:spcPts val="500"/>
              </a:spcBef>
            </a:pPr>
            <a:r>
              <a:rPr lang="fa-IR" sz="2000" b="1" dirty="0" smtClean="0">
                <a:cs typeface="B Yagut" pitchFamily="2" charset="-78"/>
              </a:rPr>
              <a:t>پر کردن فواصل سرامیک ها با دوغاب باید حداقل24 ساعت پس از نصب سرامیک ها صورت پذیرد. پس از آنکه دوغاب سفت شد، باید آن را به وسیله پارچه مرطوب از سطح سرامیک پاک کرد.</a:t>
            </a:r>
          </a:p>
          <a:p>
            <a:pPr algn="just" rtl="1">
              <a:spcBef>
                <a:spcPts val="500"/>
              </a:spcBef>
            </a:pPr>
            <a:r>
              <a:rPr lang="fa-IR" sz="2000" b="1" dirty="0" smtClean="0">
                <a:cs typeface="B Yagut" pitchFamily="2" charset="-78"/>
              </a:rPr>
              <a:t>برای نصب سرامیک روی سطوحی مانند گچ، چوب و مواد قیری از چسب های آلی یا معدنی استفاده می شود.</a:t>
            </a:r>
          </a:p>
          <a:p>
            <a:pPr algn="just" rtl="1">
              <a:spcBef>
                <a:spcPts val="500"/>
              </a:spcBef>
            </a:pPr>
            <a:r>
              <a:rPr lang="fa-IR" sz="2000" b="1" dirty="0" smtClean="0">
                <a:cs typeface="B Yagut" pitchFamily="2" charset="-78"/>
              </a:rPr>
              <a:t>کاشی و سرامیک را نباید قبل از نصب، مدت زیادی در آب قرار داد که زنجاب شود. فقط کافی است کاشی را در آب فرو برده و خارج نمود تا گرد و غبار روي آن پاك شود.</a:t>
            </a:r>
          </a:p>
          <a:p>
            <a:pPr algn="just" rtl="1">
              <a:spcBef>
                <a:spcPts val="500"/>
              </a:spcBef>
            </a:pPr>
            <a:r>
              <a:rPr lang="fa-IR" sz="2000" b="1" dirty="0" smtClean="0">
                <a:cs typeface="B Yagut" pitchFamily="2" charset="-78"/>
              </a:rPr>
              <a:t>در ساختن ملات برای پوشش سرامیک باید از مصرف آهک، گچ، خاک و پودر سنگ خودداری نمود.</a:t>
            </a:r>
          </a:p>
          <a:p>
            <a:pPr algn="just" rtl="1">
              <a:spcBef>
                <a:spcPts val="500"/>
              </a:spcBef>
            </a:pPr>
            <a:r>
              <a:rPr lang="fa-IR" sz="2000" b="1" dirty="0" smtClean="0">
                <a:cs typeface="B Yagut" pitchFamily="2" charset="-78"/>
              </a:rPr>
              <a:t>اگر از سیمان سفید یا رنگی برای پوشش بندها استفاده می شود، بهتر است برای ساختن ملات از پودر کوارتز (پودر سنگ شیشه) به جای ماسه استفاده کرد.</a:t>
            </a:r>
            <a:endParaRPr lang="fa-IR" sz="2000" b="1" dirty="0">
              <a:cs typeface="B Yagut"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2200" y="381000"/>
            <a:ext cx="5486400" cy="4247317"/>
          </a:xfrm>
          <a:prstGeom prst="rect">
            <a:avLst/>
          </a:prstGeom>
        </p:spPr>
        <p:txBody>
          <a:bodyPr wrap="square">
            <a:spAutoFit/>
          </a:bodyPr>
          <a:lstStyle/>
          <a:p>
            <a:pPr algn="just" rtl="1">
              <a:lnSpc>
                <a:spcPct val="150000"/>
              </a:lnSpc>
            </a:pPr>
            <a:r>
              <a:rPr lang="fa-IR" sz="2000" b="1" dirty="0" smtClean="0">
                <a:cs typeface="B Yagut" pitchFamily="2" charset="-78"/>
              </a:rPr>
              <a:t>سراميك كاري معمولا در فضاهايي اجرا مي شود كه داراي آب رو بوده و امكان شست وشوي فضا وجود دارد . در اين گونه فضاها سرامي ككاري به صورت تخت انجام نشده و به صورت شيب دار اجرا مي شود . علاوه بر مواردی که در این واحد یادگیری ارائه شد، اجراي كُرُم بندي كف به منظور اجراي شيب و نصب كف شور و اجراي عايق رطوبتي آن در فصل دوم به صورت مبسوط شرح داده شده است.</a:t>
            </a:r>
          </a:p>
          <a:p>
            <a:pPr algn="just" rtl="1">
              <a:lnSpc>
                <a:spcPct val="150000"/>
              </a:lnSpc>
            </a:pPr>
            <a:r>
              <a:rPr lang="fa-IR" sz="2000" b="1" dirty="0" smtClean="0">
                <a:cs typeface="B Yagut" pitchFamily="2" charset="-78"/>
              </a:rPr>
              <a:t>در تصاوير نمونه هايي از الگوي سرامیک كاري در كف نشان داده شده است.</a:t>
            </a:r>
            <a:endParaRPr lang="fa-IR" sz="2000" b="1" dirty="0">
              <a:cs typeface="B Yagut" pitchFamily="2" charset="-78"/>
            </a:endParaRPr>
          </a:p>
        </p:txBody>
      </p:sp>
      <p:pic>
        <p:nvPicPr>
          <p:cNvPr id="8194" name="Picture 2"/>
          <p:cNvPicPr>
            <a:picLocks noChangeAspect="1" noChangeArrowheads="1"/>
          </p:cNvPicPr>
          <p:nvPr/>
        </p:nvPicPr>
        <p:blipFill>
          <a:blip r:embed="rId3" cstate="print"/>
          <a:srcRect/>
          <a:stretch>
            <a:fillRect/>
          </a:stretch>
        </p:blipFill>
        <p:spPr bwMode="auto">
          <a:xfrm>
            <a:off x="439796" y="2590800"/>
            <a:ext cx="2836804" cy="2036234"/>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3352800" y="2611967"/>
            <a:ext cx="2819400" cy="2036233"/>
          </a:xfrm>
          <a:prstGeom prst="rect">
            <a:avLst/>
          </a:prstGeom>
          <a:noFill/>
          <a:ln w="9525">
            <a:noFill/>
            <a:miter lim="800000"/>
            <a:headEnd/>
            <a:tailEnd/>
          </a:ln>
        </p:spPr>
      </p:pic>
      <p:pic>
        <p:nvPicPr>
          <p:cNvPr id="8196" name="Picture 4"/>
          <p:cNvPicPr>
            <a:picLocks noChangeAspect="1" noChangeArrowheads="1"/>
          </p:cNvPicPr>
          <p:nvPr/>
        </p:nvPicPr>
        <p:blipFill>
          <a:blip r:embed="rId5" cstate="print"/>
          <a:srcRect/>
          <a:stretch>
            <a:fillRect/>
          </a:stretch>
        </p:blipFill>
        <p:spPr bwMode="auto">
          <a:xfrm>
            <a:off x="457200" y="457200"/>
            <a:ext cx="2836804" cy="2088445"/>
          </a:xfrm>
          <a:prstGeom prst="rect">
            <a:avLst/>
          </a:prstGeom>
          <a:noFill/>
          <a:ln w="9525">
            <a:noFill/>
            <a:miter lim="800000"/>
            <a:headEnd/>
            <a:tailEnd/>
          </a:ln>
        </p:spPr>
      </p:pic>
      <p:pic>
        <p:nvPicPr>
          <p:cNvPr id="8197" name="Picture 5"/>
          <p:cNvPicPr>
            <a:picLocks noChangeAspect="1" noChangeArrowheads="1"/>
          </p:cNvPicPr>
          <p:nvPr/>
        </p:nvPicPr>
        <p:blipFill>
          <a:blip r:embed="rId6" cstate="print"/>
          <a:srcRect/>
          <a:stretch>
            <a:fillRect/>
          </a:stretch>
        </p:blipFill>
        <p:spPr bwMode="auto">
          <a:xfrm>
            <a:off x="3352800" y="457200"/>
            <a:ext cx="2819400" cy="2088444"/>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2600" y="457200"/>
            <a:ext cx="6096000" cy="3100849"/>
          </a:xfrm>
          <a:prstGeom prst="rect">
            <a:avLst/>
          </a:prstGeom>
        </p:spPr>
        <p:txBody>
          <a:bodyPr>
            <a:spAutoFit/>
          </a:bodyPr>
          <a:lstStyle/>
          <a:p>
            <a:pPr algn="just" rtl="1">
              <a:lnSpc>
                <a:spcPct val="150000"/>
              </a:lnSpc>
            </a:pPr>
            <a:r>
              <a:rPr lang="fa-IR" sz="3200" b="1" dirty="0" smtClean="0">
                <a:solidFill>
                  <a:srgbClr val="FF0000"/>
                </a:solidFill>
                <a:cs typeface="B Titr" pitchFamily="2" charset="-78"/>
              </a:rPr>
              <a:t>بریدن سراميك</a:t>
            </a:r>
          </a:p>
          <a:p>
            <a:pPr algn="just" rtl="1">
              <a:lnSpc>
                <a:spcPct val="150000"/>
              </a:lnSpc>
            </a:pPr>
            <a:r>
              <a:rPr lang="fa-IR" sz="2000" b="1" dirty="0" smtClean="0">
                <a:cs typeface="B Yagut" pitchFamily="2" charset="-78"/>
              </a:rPr>
              <a:t>اگر هنگام اجراي سراميك بریدن آن ضروری باشد باید ابتدا سراميك را با گونيا به اندازۀ مورد نظر علامت گذاري كرد و سپس با تیغ الماسه خط انداخته و به وسیلة تیغة تیز یا قیچی مخصوص آن را در راستای مورد نظر برید.</a:t>
            </a:r>
          </a:p>
          <a:p>
            <a:pPr algn="just" rtl="1">
              <a:lnSpc>
                <a:spcPct val="150000"/>
              </a:lnSpc>
            </a:pPr>
            <a:r>
              <a:rPr lang="fa-IR" sz="2000" b="1" dirty="0" smtClean="0">
                <a:cs typeface="B Yagut" pitchFamily="2" charset="-78"/>
              </a:rPr>
              <a:t>در تصاویر زیر نحوۀ برش سرامیک نشان داده شده است.</a:t>
            </a:r>
            <a:endParaRPr lang="fa-IR" sz="2000" b="1" dirty="0">
              <a:cs typeface="B Yagut" pitchFamily="2" charset="-78"/>
            </a:endParaRPr>
          </a:p>
        </p:txBody>
      </p:sp>
      <p:pic>
        <p:nvPicPr>
          <p:cNvPr id="9218" name="Picture 2"/>
          <p:cNvPicPr>
            <a:picLocks noChangeAspect="1" noChangeArrowheads="1"/>
          </p:cNvPicPr>
          <p:nvPr/>
        </p:nvPicPr>
        <p:blipFill>
          <a:blip r:embed="rId3" cstate="print"/>
          <a:srcRect/>
          <a:stretch>
            <a:fillRect/>
          </a:stretch>
        </p:blipFill>
        <p:spPr bwMode="auto">
          <a:xfrm>
            <a:off x="609599" y="457200"/>
            <a:ext cx="3886201" cy="3174372"/>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609600" y="3810000"/>
            <a:ext cx="3352800" cy="2456884"/>
          </a:xfrm>
          <a:prstGeom prst="rect">
            <a:avLst/>
          </a:prstGeom>
          <a:noFill/>
          <a:ln w="9525">
            <a:noFill/>
            <a:miter lim="800000"/>
            <a:headEnd/>
            <a:tailEnd/>
          </a:ln>
        </p:spPr>
      </p:pic>
      <p:pic>
        <p:nvPicPr>
          <p:cNvPr id="9220" name="Picture 4"/>
          <p:cNvPicPr>
            <a:picLocks noChangeAspect="1" noChangeArrowheads="1"/>
          </p:cNvPicPr>
          <p:nvPr/>
        </p:nvPicPr>
        <p:blipFill>
          <a:blip r:embed="rId5" cstate="print"/>
          <a:srcRect/>
          <a:stretch>
            <a:fillRect/>
          </a:stretch>
        </p:blipFill>
        <p:spPr bwMode="auto">
          <a:xfrm>
            <a:off x="4038600" y="3810000"/>
            <a:ext cx="3429000" cy="24384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609600" y="457200"/>
            <a:ext cx="5357813" cy="3962400"/>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6248400" y="1447800"/>
            <a:ext cx="5335587" cy="3810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30" y="1190171"/>
            <a:ext cx="11306628" cy="4194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6600" dirty="0" smtClean="0">
                <a:solidFill>
                  <a:srgbClr val="FF0000"/>
                </a:solidFill>
                <a:cs typeface="B Titr" pitchFamily="2" charset="-78"/>
              </a:rPr>
              <a:t>فصل  چهارم:</a:t>
            </a:r>
          </a:p>
          <a:p>
            <a:pPr algn="ctr">
              <a:lnSpc>
                <a:spcPct val="150000"/>
              </a:lnSpc>
            </a:pPr>
            <a:r>
              <a:rPr lang="fa-IR" sz="4800" dirty="0" smtClean="0">
                <a:solidFill>
                  <a:srgbClr val="FFFF00"/>
                </a:solidFill>
                <a:cs typeface="B Titr" pitchFamily="2" charset="-78"/>
              </a:rPr>
              <a:t>توانايي همكاري در نصب زير دوشي حمام و وان</a:t>
            </a: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01097"/>
            <a:ext cx="11201400" cy="7571303"/>
          </a:xfrm>
          <a:prstGeom prst="rect">
            <a:avLst/>
          </a:prstGeom>
        </p:spPr>
        <p:txBody>
          <a:bodyPr wrap="square">
            <a:spAutoFit/>
          </a:bodyPr>
          <a:lstStyle/>
          <a:p>
            <a:pPr algn="just" rtl="1">
              <a:lnSpc>
                <a:spcPct val="150000"/>
              </a:lnSpc>
            </a:pPr>
            <a:r>
              <a:rPr lang="fa-IR" sz="2400" b="1" dirty="0" smtClean="0">
                <a:solidFill>
                  <a:srgbClr val="FF0000"/>
                </a:solidFill>
                <a:cs typeface="B Titr" pitchFamily="2" charset="-78"/>
              </a:rPr>
              <a:t>نصب وان</a:t>
            </a:r>
          </a:p>
          <a:p>
            <a:pPr algn="just" rtl="1">
              <a:lnSpc>
                <a:spcPct val="150000"/>
              </a:lnSpc>
            </a:pPr>
            <a:r>
              <a:rPr lang="fa-IR" sz="2000" b="1" dirty="0" smtClean="0">
                <a:cs typeface="B Yagut" pitchFamily="2" charset="-78"/>
              </a:rPr>
              <a:t>وان های متداول در بازار به دو صورت توکار و روکار موجود هستند.</a:t>
            </a:r>
          </a:p>
          <a:p>
            <a:pPr algn="just" rtl="1">
              <a:lnSpc>
                <a:spcPct val="150000"/>
              </a:lnSpc>
            </a:pPr>
            <a:r>
              <a:rPr lang="fa-IR" sz="2400" b="1" dirty="0" smtClean="0">
                <a:solidFill>
                  <a:srgbClr val="FF0000"/>
                </a:solidFill>
                <a:cs typeface="B Titr" pitchFamily="2" charset="-78"/>
              </a:rPr>
              <a:t>وان توکار</a:t>
            </a:r>
          </a:p>
          <a:p>
            <a:pPr algn="just" rtl="1">
              <a:lnSpc>
                <a:spcPct val="150000"/>
              </a:lnSpc>
            </a:pPr>
            <a:r>
              <a:rPr lang="fa-IR" sz="2000" b="1" dirty="0" smtClean="0">
                <a:cs typeface="B Yagut" pitchFamily="2" charset="-78"/>
              </a:rPr>
              <a:t>امروزه این نوع وان ها بسيار کمتر از وان های روکار اجرا می شوند. برای اجرای این نوع وان باید کی دیواره ساخته شده و پس از عایق شدن بخش زيرين و ديوارهاي كنار محل نصب وان، وان در محل خود نصب شود. براي اين نوع وان از قبل بايد يك خروجي فاضلاب در زير وان در نظر گرفت.</a:t>
            </a:r>
          </a:p>
          <a:p>
            <a:pPr algn="just" rtl="1">
              <a:lnSpc>
                <a:spcPct val="150000"/>
              </a:lnSpc>
            </a:pPr>
            <a:r>
              <a:rPr lang="fa-IR" sz="2400" b="1" dirty="0" smtClean="0">
                <a:solidFill>
                  <a:srgbClr val="FF0000"/>
                </a:solidFill>
                <a:cs typeface="B Titr" pitchFamily="2" charset="-78"/>
              </a:rPr>
              <a:t>وان روکار</a:t>
            </a:r>
          </a:p>
          <a:p>
            <a:pPr algn="just" rtl="1">
              <a:lnSpc>
                <a:spcPct val="150000"/>
              </a:lnSpc>
            </a:pPr>
            <a:r>
              <a:rPr lang="fa-IR" sz="2000" b="1" dirty="0" smtClean="0">
                <a:cs typeface="B Yagut" pitchFamily="2" charset="-78"/>
              </a:rPr>
              <a:t>مراتب نصب اين نوع وان كاملاً متفاوت با وان توكار است. زمان اجرای تأسیسات وان، محل لولة فاضلاب درنظر گرفته          می شود كه اين لوله روي زمين و نزديك خروجي كف وان تعبیه می گردد. نصب آن همانند نصب کاسه توالت فرنگی است. کف پوش فضا اجرا شده و سپس وان روی کف قرار می گیرد. اين نوع وان در زير خود يك شاسي دارد كه وزن وان را به زمين منتقل مي كند. پايه هاي وان جهت تنظيم ارتفاع و تراز كردن وان قابليت تغ يير ارتفاع را دارند. در پایان، لولة خروجی آب كه به صورت استاندارد به زير وان متصل است به لولة فاضلاب موجود در کف متصل می شود.</a:t>
            </a:r>
          </a:p>
          <a:p>
            <a:pPr algn="just" rtl="1">
              <a:lnSpc>
                <a:spcPct val="150000"/>
              </a:lnSpc>
            </a:pPr>
            <a:r>
              <a:rPr lang="fa-IR" sz="2000" b="1" dirty="0" smtClean="0">
                <a:cs typeface="B Yagut" pitchFamily="2" charset="-78"/>
              </a:rPr>
              <a:t>در برخی از انواع وان ها امکان چسباندن کاشی روی نمای جلوي وان وجود دارد.</a:t>
            </a:r>
          </a:p>
          <a:p>
            <a:pPr algn="just" rtl="1">
              <a:lnSpc>
                <a:spcPct val="150000"/>
              </a:lnSpc>
            </a:pPr>
            <a:endParaRPr lang="fa-IR" sz="2000" b="1" dirty="0" smtClean="0">
              <a:cs typeface="B Yagut" pitchFamily="2" charset="-78"/>
            </a:endParaRPr>
          </a:p>
          <a:p>
            <a:pPr algn="just" rtl="1">
              <a:lnSpc>
                <a:spcPct val="150000"/>
              </a:lnSpc>
            </a:pPr>
            <a:endParaRPr lang="fa-IR" sz="2000" b="1" dirty="0">
              <a:cs typeface="B Yagut"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1524000" y="381000"/>
            <a:ext cx="8991600" cy="5897997"/>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905000" y="457200"/>
            <a:ext cx="8382000" cy="5887133"/>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763000" y="381000"/>
            <a:ext cx="2903359" cy="769441"/>
          </a:xfrm>
          <a:prstGeom prst="rect">
            <a:avLst/>
          </a:prstGeom>
        </p:spPr>
        <p:txBody>
          <a:bodyPr wrap="none">
            <a:spAutoFit/>
          </a:bodyPr>
          <a:lstStyle/>
          <a:p>
            <a:r>
              <a:rPr lang="fa-IR" sz="4400" spc="-150" dirty="0" smtClean="0">
                <a:ln w="28575">
                  <a:solidFill>
                    <a:sysClr val="windowText" lastClr="000000"/>
                  </a:solidFill>
                </a:ln>
                <a:solidFill>
                  <a:srgbClr val="FF33CC"/>
                </a:solidFill>
                <a:cs typeface="B Titr" pitchFamily="2" charset="-78"/>
              </a:rPr>
              <a:t>محاسن کاشی :</a:t>
            </a:r>
            <a:endParaRPr lang="fa-IR" sz="4400" spc="-150" dirty="0">
              <a:ln w="28575">
                <a:solidFill>
                  <a:sysClr val="windowText" lastClr="000000"/>
                </a:solidFill>
              </a:ln>
              <a:solidFill>
                <a:srgbClr val="FF33CC"/>
              </a:solidFill>
              <a:cs typeface="B Titr" pitchFamily="2" charset="-78"/>
            </a:endParaRPr>
          </a:p>
        </p:txBody>
      </p:sp>
      <p:sp>
        <p:nvSpPr>
          <p:cNvPr id="12" name="Rectangle 11"/>
          <p:cNvSpPr/>
          <p:nvPr/>
        </p:nvSpPr>
        <p:spPr>
          <a:xfrm>
            <a:off x="3124200" y="457200"/>
            <a:ext cx="2715808" cy="769441"/>
          </a:xfrm>
          <a:prstGeom prst="rect">
            <a:avLst/>
          </a:prstGeom>
        </p:spPr>
        <p:txBody>
          <a:bodyPr wrap="none">
            <a:spAutoFit/>
          </a:bodyPr>
          <a:lstStyle/>
          <a:p>
            <a:r>
              <a:rPr lang="fa-IR" sz="4400" spc="-150" dirty="0" smtClean="0">
                <a:ln w="28575">
                  <a:solidFill>
                    <a:sysClr val="windowText" lastClr="000000"/>
                  </a:solidFill>
                </a:ln>
                <a:solidFill>
                  <a:srgbClr val="FF33CC"/>
                </a:solidFill>
                <a:cs typeface="B Titr" pitchFamily="2" charset="-78"/>
              </a:rPr>
              <a:t>معایب کاشی :</a:t>
            </a:r>
            <a:endParaRPr lang="fa-IR" sz="4400" spc="-150" dirty="0">
              <a:ln w="28575">
                <a:solidFill>
                  <a:sysClr val="windowText" lastClr="000000"/>
                </a:solidFill>
              </a:ln>
              <a:solidFill>
                <a:srgbClr val="FF33CC"/>
              </a:solidFill>
              <a:cs typeface="B Titr" pitchFamily="2" charset="-78"/>
            </a:endParaRPr>
          </a:p>
        </p:txBody>
      </p:sp>
      <p:pic>
        <p:nvPicPr>
          <p:cNvPr id="1026" name="Picture 2"/>
          <p:cNvPicPr>
            <a:picLocks noChangeAspect="1" noChangeArrowheads="1"/>
          </p:cNvPicPr>
          <p:nvPr/>
        </p:nvPicPr>
        <p:blipFill>
          <a:blip r:embed="rId3" cstate="print"/>
          <a:srcRect/>
          <a:stretch>
            <a:fillRect/>
          </a:stretch>
        </p:blipFill>
        <p:spPr bwMode="auto">
          <a:xfrm>
            <a:off x="6858000" y="1447800"/>
            <a:ext cx="4711700" cy="1397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09600" y="1143000"/>
            <a:ext cx="5181600" cy="16764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09600" y="2819400"/>
            <a:ext cx="5181600" cy="3592167"/>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10972800" cy="1938992"/>
          </a:xfrm>
          <a:prstGeom prst="rect">
            <a:avLst/>
          </a:prstGeom>
        </p:spPr>
        <p:txBody>
          <a:bodyPr wrap="square">
            <a:spAutoFit/>
          </a:bodyPr>
          <a:lstStyle/>
          <a:p>
            <a:pPr algn="just" rtl="1">
              <a:lnSpc>
                <a:spcPct val="150000"/>
              </a:lnSpc>
            </a:pPr>
            <a:r>
              <a:rPr lang="fa-IR" sz="2000" b="1" dirty="0" smtClean="0">
                <a:cs typeface="B Yagut" pitchFamily="2" charset="-78"/>
              </a:rPr>
              <a:t>همان طور که اشاره شد در حمام ها عايق رطوبتي در ناح ۀي وان بايد 15 سانتي متر بالاتر از سطح وان ادامه پيدا كند.</a:t>
            </a:r>
          </a:p>
          <a:p>
            <a:pPr algn="just" rtl="1">
              <a:lnSpc>
                <a:spcPct val="150000"/>
              </a:lnSpc>
            </a:pPr>
            <a:r>
              <a:rPr lang="fa-IR" sz="2000" b="1" dirty="0" smtClean="0">
                <a:cs typeface="B Yagut" pitchFamily="2" charset="-78"/>
              </a:rPr>
              <a:t>پس از نصب وان برای جلوگیری از نفوذ آب به کناره های وان از ماستیک استفاده می شود.</a:t>
            </a:r>
          </a:p>
          <a:p>
            <a:pPr algn="just" rtl="1">
              <a:lnSpc>
                <a:spcPct val="150000"/>
              </a:lnSpc>
            </a:pPr>
            <a:r>
              <a:rPr lang="fa-IR" sz="2000" b="1" dirty="0" smtClean="0">
                <a:cs typeface="B Yagut" pitchFamily="2" charset="-78"/>
              </a:rPr>
              <a:t>برای تخلیه آب احتمالی در زیر وان و امکان تمیزی آن نمای وان تا روی زمین اجرا نمی شود و حدود 1 سانتی متر بالاتر قرار دارد كه آب احتمالي زير وان نيز امكان تخليه داشته باشد.</a:t>
            </a:r>
            <a:endParaRPr lang="fa-IR" sz="2000" b="1" dirty="0">
              <a:cs typeface="B Yagut" pitchFamily="2" charset="-78"/>
            </a:endParaRPr>
          </a:p>
        </p:txBody>
      </p:sp>
      <p:pic>
        <p:nvPicPr>
          <p:cNvPr id="13314" name="Picture 2"/>
          <p:cNvPicPr>
            <a:picLocks noChangeAspect="1" noChangeArrowheads="1"/>
          </p:cNvPicPr>
          <p:nvPr/>
        </p:nvPicPr>
        <p:blipFill>
          <a:blip r:embed="rId3" cstate="print"/>
          <a:srcRect/>
          <a:stretch>
            <a:fillRect/>
          </a:stretch>
        </p:blipFill>
        <p:spPr bwMode="auto">
          <a:xfrm>
            <a:off x="914400" y="2438400"/>
            <a:ext cx="5178752" cy="2717563"/>
          </a:xfrm>
          <a:prstGeom prst="rect">
            <a:avLst/>
          </a:prstGeom>
          <a:noFill/>
          <a:ln w="9525">
            <a:noFill/>
            <a:miter lim="800000"/>
            <a:headEnd/>
            <a:tailEnd/>
          </a:ln>
        </p:spPr>
      </p:pic>
      <p:pic>
        <p:nvPicPr>
          <p:cNvPr id="13315" name="Picture 3"/>
          <p:cNvPicPr>
            <a:picLocks noChangeAspect="1" noChangeArrowheads="1"/>
          </p:cNvPicPr>
          <p:nvPr/>
        </p:nvPicPr>
        <p:blipFill>
          <a:blip r:embed="rId4" cstate="print"/>
          <a:srcRect/>
          <a:stretch>
            <a:fillRect/>
          </a:stretch>
        </p:blipFill>
        <p:spPr bwMode="auto">
          <a:xfrm>
            <a:off x="6324600" y="2438400"/>
            <a:ext cx="5204389" cy="2743200"/>
          </a:xfrm>
          <a:prstGeom prst="rect">
            <a:avLst/>
          </a:prstGeom>
          <a:noFill/>
          <a:ln w="9525">
            <a:noFill/>
            <a:miter lim="800000"/>
            <a:headEnd/>
            <a:tailEnd/>
          </a:ln>
        </p:spPr>
      </p:pic>
      <p:sp>
        <p:nvSpPr>
          <p:cNvPr id="5" name="Rectangle 4"/>
          <p:cNvSpPr/>
          <p:nvPr/>
        </p:nvSpPr>
        <p:spPr>
          <a:xfrm>
            <a:off x="609600" y="5486400"/>
            <a:ext cx="10972800" cy="830997"/>
          </a:xfrm>
          <a:prstGeom prst="rect">
            <a:avLst/>
          </a:prstGeom>
        </p:spPr>
        <p:txBody>
          <a:bodyPr wrap="square">
            <a:spAutoFit/>
          </a:bodyPr>
          <a:lstStyle/>
          <a:p>
            <a:pPr algn="just" rtl="1"/>
            <a:r>
              <a:rPr lang="fa-IR" sz="2400" b="1" dirty="0" smtClean="0">
                <a:solidFill>
                  <a:srgbClr val="FFFF00"/>
                </a:solidFill>
                <a:cs typeface="B Roya" pitchFamily="2" charset="-78"/>
              </a:rPr>
              <a:t>وان ها بیشتر در ابعاد 70 × 170 و 200 × 90 سانتی متر ساخته می شوند. مرکز فاضلاب وان از دیوارهای طرفین باید لااقل 50 سانتی متر فاصله داشته باشد. حداقل قطر فاضلاب وان، 2 اینچ می باشد. </a:t>
            </a:r>
            <a:endParaRPr lang="fa-IR" sz="2400" b="1" dirty="0">
              <a:solidFill>
                <a:srgbClr val="FFFF00"/>
              </a:solidFill>
              <a:cs typeface="B Roya"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10972800" cy="2954655"/>
          </a:xfrm>
          <a:prstGeom prst="rect">
            <a:avLst/>
          </a:prstGeom>
        </p:spPr>
        <p:txBody>
          <a:bodyPr wrap="square">
            <a:spAutoFit/>
          </a:bodyPr>
          <a:lstStyle/>
          <a:p>
            <a:pPr algn="just" rtl="1">
              <a:lnSpc>
                <a:spcPct val="150000"/>
              </a:lnSpc>
            </a:pPr>
            <a:r>
              <a:rPr lang="fa-IR" sz="2800" b="1" dirty="0" smtClean="0">
                <a:solidFill>
                  <a:srgbClr val="FF0000"/>
                </a:solidFill>
                <a:cs typeface="B Titr" pitchFamily="2" charset="-78"/>
              </a:rPr>
              <a:t>نصب و اجرای زیر دوشی</a:t>
            </a:r>
          </a:p>
          <a:p>
            <a:pPr algn="just" rtl="1">
              <a:lnSpc>
                <a:spcPct val="150000"/>
              </a:lnSpc>
            </a:pPr>
            <a:r>
              <a:rPr lang="fa-IR" sz="2400" b="1" dirty="0" smtClean="0">
                <a:cs typeface="B Yagut" pitchFamily="2" charset="-78"/>
              </a:rPr>
              <a:t>علی رغم تفاوت ظاهری بین وان و زیردوشی روش کلی اجرای این دو شبیه هستند. زیردوشی هم مانند وان دارای دو نوع روکار و توکار است.</a:t>
            </a:r>
          </a:p>
          <a:p>
            <a:pPr algn="just" rtl="1">
              <a:lnSpc>
                <a:spcPct val="150000"/>
              </a:lnSpc>
            </a:pPr>
            <a:r>
              <a:rPr lang="fa-IR" sz="2400" b="1" dirty="0" smtClean="0">
                <a:cs typeface="B Yagut" pitchFamily="2" charset="-78"/>
              </a:rPr>
              <a:t>زیردوشی روکار پس از اجرای سرامیک کف و کاشی دیوار مشابه وان رو كار اجرا می شود.</a:t>
            </a:r>
          </a:p>
          <a:p>
            <a:pPr algn="just" rtl="1">
              <a:lnSpc>
                <a:spcPct val="150000"/>
              </a:lnSpc>
            </a:pPr>
            <a:endParaRPr lang="fa-IR" sz="2400" b="1" dirty="0" smtClean="0">
              <a:cs typeface="B Yagut" pitchFamily="2" charset="-78"/>
            </a:endParaRPr>
          </a:p>
        </p:txBody>
      </p:sp>
      <p:pic>
        <p:nvPicPr>
          <p:cNvPr id="14338" name="Picture 2"/>
          <p:cNvPicPr>
            <a:picLocks noChangeAspect="1" noChangeArrowheads="1"/>
          </p:cNvPicPr>
          <p:nvPr/>
        </p:nvPicPr>
        <p:blipFill>
          <a:blip r:embed="rId3" cstate="print"/>
          <a:srcRect/>
          <a:stretch>
            <a:fillRect/>
          </a:stretch>
        </p:blipFill>
        <p:spPr bwMode="auto">
          <a:xfrm>
            <a:off x="1143000" y="3276600"/>
            <a:ext cx="3448050" cy="2727074"/>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6705600" y="3276600"/>
            <a:ext cx="4511675" cy="2667000"/>
          </a:xfrm>
          <a:prstGeom prst="rect">
            <a:avLst/>
          </a:prstGeom>
          <a:noFill/>
          <a:ln w="9525">
            <a:noFill/>
            <a:miter lim="800000"/>
            <a:headEnd/>
            <a:tailEnd/>
          </a:ln>
        </p:spPr>
      </p:pic>
      <p:sp>
        <p:nvSpPr>
          <p:cNvPr id="5" name="Rectangle 4"/>
          <p:cNvSpPr/>
          <p:nvPr/>
        </p:nvSpPr>
        <p:spPr>
          <a:xfrm>
            <a:off x="1794589" y="6019800"/>
            <a:ext cx="1863011" cy="461665"/>
          </a:xfrm>
          <a:prstGeom prst="rect">
            <a:avLst/>
          </a:prstGeom>
        </p:spPr>
        <p:txBody>
          <a:bodyPr wrap="none">
            <a:spAutoFit/>
          </a:bodyPr>
          <a:lstStyle/>
          <a:p>
            <a:r>
              <a:rPr lang="fa-IR" sz="2400" b="1" dirty="0" smtClean="0">
                <a:solidFill>
                  <a:srgbClr val="FFFF00"/>
                </a:solidFill>
                <a:cs typeface="B Titr" pitchFamily="2" charset="-78"/>
              </a:rPr>
              <a:t>زیردوشی توکار</a:t>
            </a:r>
            <a:endParaRPr lang="fa-IR" sz="2400" dirty="0">
              <a:solidFill>
                <a:srgbClr val="FFFF00"/>
              </a:solidFill>
              <a:cs typeface="B Titr" pitchFamily="2" charset="-78"/>
            </a:endParaRPr>
          </a:p>
        </p:txBody>
      </p:sp>
      <p:sp>
        <p:nvSpPr>
          <p:cNvPr id="6" name="Rectangle 5"/>
          <p:cNvSpPr/>
          <p:nvPr/>
        </p:nvSpPr>
        <p:spPr>
          <a:xfrm>
            <a:off x="7927573" y="5943600"/>
            <a:ext cx="1978427" cy="461665"/>
          </a:xfrm>
          <a:prstGeom prst="rect">
            <a:avLst/>
          </a:prstGeom>
        </p:spPr>
        <p:txBody>
          <a:bodyPr wrap="none">
            <a:spAutoFit/>
          </a:bodyPr>
          <a:lstStyle/>
          <a:p>
            <a:r>
              <a:rPr lang="fa-IR" sz="2400" b="1" dirty="0" smtClean="0">
                <a:solidFill>
                  <a:srgbClr val="FFFF00"/>
                </a:solidFill>
                <a:cs typeface="B Titr" pitchFamily="2" charset="-78"/>
              </a:rPr>
              <a:t>زیردوشی روکار </a:t>
            </a:r>
            <a:endParaRPr lang="fa-IR" sz="2400" dirty="0">
              <a:solidFill>
                <a:srgbClr val="FFFF00"/>
              </a:solidFill>
              <a:cs typeface="B Titr"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2286000" y="427027"/>
            <a:ext cx="7696200" cy="5897573"/>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11201400" cy="2585323"/>
          </a:xfrm>
          <a:prstGeom prst="rect">
            <a:avLst/>
          </a:prstGeom>
        </p:spPr>
        <p:txBody>
          <a:bodyPr wrap="square">
            <a:spAutoFit/>
          </a:bodyPr>
          <a:lstStyle/>
          <a:p>
            <a:pPr algn="just" rtl="1">
              <a:lnSpc>
                <a:spcPct val="150000"/>
              </a:lnSpc>
            </a:pPr>
            <a:r>
              <a:rPr lang="fa-IR" sz="2800" b="1" dirty="0" smtClean="0">
                <a:solidFill>
                  <a:srgbClr val="FF0000"/>
                </a:solidFill>
                <a:cs typeface="B Titr" pitchFamily="2" charset="-78"/>
              </a:rPr>
              <a:t>نصب روشويي</a:t>
            </a:r>
          </a:p>
          <a:p>
            <a:pPr algn="just" rtl="1">
              <a:lnSpc>
                <a:spcPct val="150000"/>
              </a:lnSpc>
            </a:pPr>
            <a:r>
              <a:rPr lang="fa-IR" sz="2000" b="1" dirty="0" smtClean="0">
                <a:cs typeface="B Yagut" pitchFamily="2" charset="-78"/>
              </a:rPr>
              <a:t>در فضايي كه روشويي نصب مي شود بايد قبل از اجراي كف، خروجي فاضلاب و لوله هاي آب گرم و سرد مصرفي، پيش بینی و اجرا شده باشند. از آنجايي كه در اين فضاها كليد و پريز وجود دارد، عموماً اين تأسيسات در ديواره هاي نزديك روشويي نصب مي شوند. در تصوير زير جزئيات اجرايي روشويي نشان داده شده است.</a:t>
            </a:r>
          </a:p>
          <a:p>
            <a:pPr algn="just" rtl="1">
              <a:lnSpc>
                <a:spcPct val="150000"/>
              </a:lnSpc>
            </a:pPr>
            <a:endParaRPr lang="fa-IR" sz="2000" b="1" dirty="0">
              <a:cs typeface="B Yagut" pitchFamily="2" charset="-78"/>
            </a:endParaRPr>
          </a:p>
        </p:txBody>
      </p:sp>
      <p:pic>
        <p:nvPicPr>
          <p:cNvPr id="16386" name="Picture 2"/>
          <p:cNvPicPr>
            <a:picLocks noChangeAspect="1" noChangeArrowheads="1"/>
          </p:cNvPicPr>
          <p:nvPr/>
        </p:nvPicPr>
        <p:blipFill>
          <a:blip r:embed="rId3" cstate="print"/>
          <a:srcRect/>
          <a:stretch>
            <a:fillRect/>
          </a:stretch>
        </p:blipFill>
        <p:spPr bwMode="auto">
          <a:xfrm>
            <a:off x="838200" y="3505200"/>
            <a:ext cx="4176233" cy="2667000"/>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6358417" y="3505200"/>
            <a:ext cx="4176233" cy="2667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2590800" y="381000"/>
            <a:ext cx="7591425" cy="6014119"/>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3" cstate="print"/>
          <a:srcRect/>
          <a:stretch>
            <a:fillRect/>
          </a:stretch>
        </p:blipFill>
        <p:spPr bwMode="auto">
          <a:xfrm>
            <a:off x="7010400" y="381000"/>
            <a:ext cx="4314825" cy="6094024"/>
          </a:xfrm>
          <a:prstGeom prst="rect">
            <a:avLst/>
          </a:prstGeom>
          <a:noFill/>
          <a:ln w="9525">
            <a:noFill/>
            <a:miter lim="800000"/>
            <a:headEnd/>
            <a:tailEnd/>
          </a:ln>
        </p:spPr>
      </p:pic>
      <p:pic>
        <p:nvPicPr>
          <p:cNvPr id="191492" name="Picture 4" descr="https://kargosha.com/file/attach/201709/4842.jpg"/>
          <p:cNvPicPr>
            <a:picLocks noChangeAspect="1" noChangeArrowheads="1"/>
          </p:cNvPicPr>
          <p:nvPr/>
        </p:nvPicPr>
        <p:blipFill>
          <a:blip r:embed="rId4" cstate="print"/>
          <a:srcRect/>
          <a:stretch>
            <a:fillRect/>
          </a:stretch>
        </p:blipFill>
        <p:spPr bwMode="auto">
          <a:xfrm>
            <a:off x="533400" y="533399"/>
            <a:ext cx="5562600" cy="5625455"/>
          </a:xfrm>
          <a:prstGeom prst="rect">
            <a:avLst/>
          </a:prstGeom>
          <a:noFill/>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30" y="1190171"/>
            <a:ext cx="11306628" cy="4194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6600" dirty="0" smtClean="0">
                <a:solidFill>
                  <a:srgbClr val="FF0000"/>
                </a:solidFill>
                <a:cs typeface="B Titr" pitchFamily="2" charset="-78"/>
              </a:rPr>
              <a:t>فصل  پنجم:</a:t>
            </a:r>
          </a:p>
          <a:p>
            <a:pPr algn="ctr">
              <a:lnSpc>
                <a:spcPct val="150000"/>
              </a:lnSpc>
            </a:pPr>
            <a:r>
              <a:rPr lang="fa-IR" sz="4800" dirty="0" smtClean="0">
                <a:solidFill>
                  <a:srgbClr val="FFFF00"/>
                </a:solidFill>
                <a:cs typeface="B Titr" pitchFamily="2" charset="-78"/>
              </a:rPr>
              <a:t>توانايي همكاري در نصب كف شور وكاسه توالت</a:t>
            </a: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05800" y="304800"/>
            <a:ext cx="3445174" cy="584775"/>
          </a:xfrm>
          <a:prstGeom prst="rect">
            <a:avLst/>
          </a:prstGeom>
        </p:spPr>
        <p:txBody>
          <a:bodyPr wrap="none">
            <a:spAutoFit/>
          </a:bodyPr>
          <a:lstStyle/>
          <a:p>
            <a:r>
              <a:rPr lang="fa-IR" sz="3200" b="1" dirty="0" smtClean="0">
                <a:solidFill>
                  <a:srgbClr val="FF0000"/>
                </a:solidFill>
                <a:cs typeface="B Titr" pitchFamily="2" charset="-78"/>
              </a:rPr>
              <a:t>مراحل اجرای کف شور</a:t>
            </a:r>
            <a:endParaRPr lang="fa-IR" sz="3200" dirty="0">
              <a:solidFill>
                <a:srgbClr val="FF0000"/>
              </a:solidFill>
              <a:cs typeface="B Titr" pitchFamily="2" charset="-78"/>
            </a:endParaRPr>
          </a:p>
        </p:txBody>
      </p:sp>
      <p:sp>
        <p:nvSpPr>
          <p:cNvPr id="3" name="Rectangle 2"/>
          <p:cNvSpPr/>
          <p:nvPr/>
        </p:nvSpPr>
        <p:spPr>
          <a:xfrm>
            <a:off x="4724400" y="762000"/>
            <a:ext cx="6934200" cy="2031325"/>
          </a:xfrm>
          <a:prstGeom prst="rect">
            <a:avLst/>
          </a:prstGeom>
        </p:spPr>
        <p:txBody>
          <a:bodyPr wrap="square">
            <a:spAutoFit/>
          </a:bodyPr>
          <a:lstStyle/>
          <a:p>
            <a:pPr algn="just" rtl="1">
              <a:lnSpc>
                <a:spcPct val="150000"/>
              </a:lnSpc>
              <a:buFont typeface="Wingdings" pitchFamily="2" charset="2"/>
              <a:buChar char="q"/>
            </a:pPr>
            <a:r>
              <a:rPr lang="fa-IR" sz="2400" b="1" dirty="0" smtClean="0">
                <a:solidFill>
                  <a:srgbClr val="FF0000"/>
                </a:solidFill>
                <a:cs typeface="B Titr" pitchFamily="2" charset="-78"/>
              </a:rPr>
              <a:t>اجرای شیب بندی</a:t>
            </a:r>
          </a:p>
          <a:p>
            <a:pPr algn="just" rtl="1">
              <a:lnSpc>
                <a:spcPct val="150000"/>
              </a:lnSpc>
            </a:pPr>
            <a:r>
              <a:rPr lang="fa-IR" sz="2000" b="1" dirty="0" smtClean="0">
                <a:cs typeface="B Yagut" pitchFamily="2" charset="-78"/>
              </a:rPr>
              <a:t>1 تا 2 درصد 1 شيب روی سقف سازه ای يا بلوكاژ با بتن سبك انجام           مي شود. در ساخت بتن سبك از پوكه صنعتي يا معدني به جاي شن و ماسه استفاده مي شود.</a:t>
            </a:r>
            <a:endParaRPr lang="fa-IR" sz="2000" b="1" dirty="0">
              <a:cs typeface="B Yagut" pitchFamily="2" charset="-78"/>
            </a:endParaRPr>
          </a:p>
        </p:txBody>
      </p:sp>
      <p:sp>
        <p:nvSpPr>
          <p:cNvPr id="4" name="Rectangle 3"/>
          <p:cNvSpPr/>
          <p:nvPr/>
        </p:nvSpPr>
        <p:spPr>
          <a:xfrm>
            <a:off x="4648200" y="2852678"/>
            <a:ext cx="7010400" cy="2862322"/>
          </a:xfrm>
          <a:prstGeom prst="rect">
            <a:avLst/>
          </a:prstGeom>
        </p:spPr>
        <p:txBody>
          <a:bodyPr wrap="square">
            <a:spAutoFit/>
          </a:bodyPr>
          <a:lstStyle/>
          <a:p>
            <a:pPr algn="just" rtl="1">
              <a:lnSpc>
                <a:spcPct val="150000"/>
              </a:lnSpc>
            </a:pPr>
            <a:r>
              <a:rPr lang="fa-IR" sz="2000" b="1" dirty="0" smtClean="0">
                <a:cs typeface="B Yagut" pitchFamily="2" charset="-78"/>
              </a:rPr>
              <a:t>برای تعیین شیب مورد نظر در کف، از نوارهای بار کیی که از ملات ماسه سیمان ساخته می شوند استفاده می شود. به این نوارها کرم گفته می شود. تعداد کرم ها باید به اندازه ای باشند که بتوان با شمشه فاصلة بین</a:t>
            </a:r>
          </a:p>
          <a:p>
            <a:pPr algn="just" rtl="1">
              <a:lnSpc>
                <a:spcPct val="150000"/>
              </a:lnSpc>
            </a:pPr>
            <a:r>
              <a:rPr lang="fa-IR" sz="2000" b="1" dirty="0" smtClean="0">
                <a:cs typeface="B Yagut" pitchFamily="2" charset="-78"/>
              </a:rPr>
              <a:t>دوتای آنها را صاف یا مطابق شیب کرد. در جاهایی که وسعت سطح زیاد است از کرم های بیشتری برای ایجادشیب مورد نظر استفاده می شود. شيب كرم ها به سمت آب رو مي باشد .</a:t>
            </a:r>
            <a:endParaRPr lang="fa-IR" sz="2000" b="1" dirty="0">
              <a:cs typeface="B Yagut" pitchFamily="2" charset="-78"/>
            </a:endParaRPr>
          </a:p>
        </p:txBody>
      </p:sp>
      <p:pic>
        <p:nvPicPr>
          <p:cNvPr id="208898" name="Picture 2"/>
          <p:cNvPicPr>
            <a:picLocks noChangeAspect="1" noChangeArrowheads="1"/>
          </p:cNvPicPr>
          <p:nvPr/>
        </p:nvPicPr>
        <p:blipFill>
          <a:blip r:embed="rId3" cstate="print"/>
          <a:srcRect/>
          <a:stretch>
            <a:fillRect/>
          </a:stretch>
        </p:blipFill>
        <p:spPr bwMode="auto">
          <a:xfrm>
            <a:off x="609600" y="457200"/>
            <a:ext cx="3982113" cy="3962400"/>
          </a:xfrm>
          <a:prstGeom prst="rect">
            <a:avLst/>
          </a:prstGeom>
          <a:noFill/>
          <a:ln w="9525">
            <a:noFill/>
            <a:miter lim="800000"/>
            <a:headEnd/>
            <a:tailEnd/>
          </a:ln>
        </p:spPr>
      </p:pic>
      <p:sp>
        <p:nvSpPr>
          <p:cNvPr id="6" name="Rectangle 5"/>
          <p:cNvSpPr/>
          <p:nvPr/>
        </p:nvSpPr>
        <p:spPr>
          <a:xfrm>
            <a:off x="1219200" y="5953780"/>
            <a:ext cx="9199954" cy="523220"/>
          </a:xfrm>
          <a:prstGeom prst="rect">
            <a:avLst/>
          </a:prstGeom>
        </p:spPr>
        <p:txBody>
          <a:bodyPr wrap="none">
            <a:spAutoFit/>
          </a:bodyPr>
          <a:lstStyle/>
          <a:p>
            <a:pPr algn="r" rtl="1"/>
            <a:r>
              <a:rPr lang="fa-IR" sz="2800" dirty="0" smtClean="0">
                <a:solidFill>
                  <a:srgbClr val="FFFF00"/>
                </a:solidFill>
                <a:cs typeface="B Titr" pitchFamily="2" charset="-78"/>
              </a:rPr>
              <a:t>در كف آشپزخانه، توالت و حمام بايد حداقل 1.5درجه شيب منظور شود. </a:t>
            </a:r>
            <a:endParaRPr lang="fa-IR" sz="2800" dirty="0">
              <a:solidFill>
                <a:srgbClr val="FFFF00"/>
              </a:solidFill>
              <a:cs typeface="B Titr"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3" cstate="print"/>
          <a:srcRect/>
          <a:stretch>
            <a:fillRect/>
          </a:stretch>
        </p:blipFill>
        <p:spPr bwMode="auto">
          <a:xfrm>
            <a:off x="2971800" y="381000"/>
            <a:ext cx="5708650" cy="6114127"/>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3" name="Picture 3"/>
          <p:cNvPicPr>
            <a:picLocks noChangeAspect="1" noChangeArrowheads="1"/>
          </p:cNvPicPr>
          <p:nvPr/>
        </p:nvPicPr>
        <p:blipFill>
          <a:blip r:embed="rId3" cstate="print"/>
          <a:srcRect/>
          <a:stretch>
            <a:fillRect/>
          </a:stretch>
        </p:blipFill>
        <p:spPr bwMode="auto">
          <a:xfrm>
            <a:off x="759395" y="762000"/>
            <a:ext cx="10830169" cy="52578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032808"/>
            <a:ext cx="10972800" cy="1938992"/>
          </a:xfrm>
          <a:prstGeom prst="rect">
            <a:avLst/>
          </a:prstGeom>
        </p:spPr>
        <p:txBody>
          <a:bodyPr wrap="square">
            <a:spAutoFit/>
          </a:bodyPr>
          <a:lstStyle/>
          <a:p>
            <a:pPr algn="just" rtl="1">
              <a:lnSpc>
                <a:spcPct val="150000"/>
              </a:lnSpc>
            </a:pPr>
            <a:r>
              <a:rPr lang="fa-IR" sz="2000" b="1" dirty="0" smtClean="0">
                <a:cs typeface="B Yagut" pitchFamily="2" charset="-78"/>
              </a:rPr>
              <a:t>همان طور که قب الً هم گفته شد، در نقشه های فاز دو و جدول نازک کاری، پوشش نهایی دیوارها و کف مربوط به هر فضا مشخص می گردد. در آبریزگاه ها مانند آشپزخانه، حمام، سرویس های بهداشتی ونیز تابلوهای تزئینی و اماکن مذهبی، نوع کاشی مصرفی و طرح و نقش آن ها را در این جداول مشخص می نمایند و مقدار عملیات کاشی کاری بر اساس نقشه های فاز دو و جداول نازک کاری بر حسب متر مربع اندازه گیری می شود.</a:t>
            </a:r>
            <a:endParaRPr lang="fa-IR" sz="2000" b="1" dirty="0">
              <a:cs typeface="B Yagut" pitchFamily="2" charset="-78"/>
            </a:endParaRPr>
          </a:p>
        </p:txBody>
      </p:sp>
      <p:sp>
        <p:nvSpPr>
          <p:cNvPr id="3" name="Rectangle 2"/>
          <p:cNvSpPr/>
          <p:nvPr/>
        </p:nvSpPr>
        <p:spPr>
          <a:xfrm>
            <a:off x="7924800" y="304800"/>
            <a:ext cx="3595856" cy="769441"/>
          </a:xfrm>
          <a:prstGeom prst="rect">
            <a:avLst/>
          </a:prstGeom>
        </p:spPr>
        <p:txBody>
          <a:bodyPr wrap="none">
            <a:spAutoFit/>
          </a:bodyPr>
          <a:lstStyle/>
          <a:p>
            <a:r>
              <a:rPr lang="fa-IR" sz="4400" spc="-150" dirty="0" smtClean="0">
                <a:ln w="28575">
                  <a:solidFill>
                    <a:sysClr val="windowText" lastClr="000000"/>
                  </a:solidFill>
                </a:ln>
                <a:solidFill>
                  <a:srgbClr val="FF33CC"/>
                </a:solidFill>
                <a:cs typeface="B Titr" pitchFamily="2" charset="-78"/>
              </a:rPr>
              <a:t>بررسی نقشه و متره</a:t>
            </a:r>
            <a:endParaRPr lang="fa-IR" sz="4400" spc="-150" dirty="0">
              <a:ln w="28575">
                <a:solidFill>
                  <a:sysClr val="windowText" lastClr="000000"/>
                </a:solidFill>
              </a:ln>
              <a:solidFill>
                <a:srgbClr val="FF33CC"/>
              </a:solidFill>
              <a:cs typeface="B Titr" pitchFamily="2" charset="-78"/>
            </a:endParaRPr>
          </a:p>
        </p:txBody>
      </p:sp>
      <p:sp>
        <p:nvSpPr>
          <p:cNvPr id="4" name="Rectangle 3"/>
          <p:cNvSpPr/>
          <p:nvPr/>
        </p:nvSpPr>
        <p:spPr>
          <a:xfrm>
            <a:off x="457200" y="3048000"/>
            <a:ext cx="11125200" cy="2677656"/>
          </a:xfrm>
          <a:prstGeom prst="rect">
            <a:avLst/>
          </a:prstGeom>
        </p:spPr>
        <p:txBody>
          <a:bodyPr wrap="square">
            <a:spAutoFit/>
          </a:bodyPr>
          <a:lstStyle/>
          <a:p>
            <a:pPr algn="just" rtl="1">
              <a:lnSpc>
                <a:spcPct val="150000"/>
              </a:lnSpc>
            </a:pPr>
            <a:r>
              <a:rPr lang="fa-IR" sz="2000" b="1" dirty="0" smtClean="0">
                <a:solidFill>
                  <a:srgbClr val="FFFF00"/>
                </a:solidFill>
                <a:cs typeface="B Yekan" pitchFamily="2" charset="-78"/>
              </a:rPr>
              <a:t>می خواهیم سطح داخلی دیوارهای یک سرویس بهداشتی به ابعاد داخلی 2×3 متر را تا ارتفاع 5/ 2 متر کاشی کاری نماییم. در صورتی که ابعاد در ورودی این سرویس 7/ 0 × 2متر باشد، مطلوب است مقدار کاشی کاری.</a:t>
            </a:r>
          </a:p>
          <a:p>
            <a:pPr algn="just" rtl="1">
              <a:lnSpc>
                <a:spcPct val="150000"/>
              </a:lnSpc>
            </a:pPr>
            <a:r>
              <a:rPr lang="fa-IR" sz="2000" b="1" dirty="0" smtClean="0">
                <a:solidFill>
                  <a:srgbClr val="FFFF00"/>
                </a:solidFill>
                <a:cs typeface="B Yekan" pitchFamily="2" charset="-78"/>
              </a:rPr>
              <a:t>حل: سطح کاشی کاری برابر است با محیط سرویس بهداشتی ضرب در ارتفاع کاشی کاری منهای مساحت در ورودی سرویس.</a:t>
            </a:r>
          </a:p>
          <a:p>
            <a:pPr algn="just"/>
            <a:r>
              <a:rPr lang="en-US" sz="2800" b="1" dirty="0" smtClean="0">
                <a:solidFill>
                  <a:srgbClr val="FFFF00"/>
                </a:solidFill>
                <a:cs typeface="B Yekan" pitchFamily="2" charset="-78"/>
              </a:rPr>
              <a:t>A=2(3+2)*2.5-(2*0.7)=23.6  m2</a:t>
            </a:r>
            <a:endParaRPr lang="fa-IR" sz="2800" b="1" dirty="0" smtClean="0">
              <a:solidFill>
                <a:srgbClr val="FFFF00"/>
              </a:solidFill>
              <a:cs typeface="B Yekan" pitchFamily="2" charset="-78"/>
            </a:endParaRPr>
          </a:p>
          <a:p>
            <a:pPr algn="just"/>
            <a:endParaRPr lang="fa-IR" sz="2000" b="1" dirty="0" smtClean="0">
              <a:solidFill>
                <a:srgbClr val="FFFF00"/>
              </a:solidFill>
              <a:cs typeface="B Yekan"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72400" y="304800"/>
            <a:ext cx="3810000" cy="5801588"/>
          </a:xfrm>
          <a:prstGeom prst="rect">
            <a:avLst/>
          </a:prstGeom>
        </p:spPr>
        <p:txBody>
          <a:bodyPr wrap="square">
            <a:spAutoFit/>
          </a:bodyPr>
          <a:lstStyle/>
          <a:p>
            <a:pPr algn="just" rtl="1">
              <a:lnSpc>
                <a:spcPct val="200000"/>
              </a:lnSpc>
            </a:pPr>
            <a:r>
              <a:rPr lang="fa-IR" sz="2800" b="1" dirty="0" smtClean="0">
                <a:solidFill>
                  <a:srgbClr val="FFFF00"/>
                </a:solidFill>
                <a:cs typeface="B Titr" pitchFamily="2" charset="-78"/>
              </a:rPr>
              <a:t>الف) اجرای کرم</a:t>
            </a:r>
          </a:p>
          <a:p>
            <a:pPr algn="just" rtl="1">
              <a:lnSpc>
                <a:spcPct val="200000"/>
              </a:lnSpc>
            </a:pPr>
            <a:r>
              <a:rPr lang="fa-IR" sz="2000" b="1" dirty="0" smtClean="0">
                <a:cs typeface="B Yagut" pitchFamily="2" charset="-78"/>
              </a:rPr>
              <a:t>کرم بندی با استفاده از ریسمان اجرا می شود. ابتدا یکی سر ریسمان را در محل اجرای کف شور قرار داده و سر دیگر را در انتهای کار طوری تنظیم میکنند که شیب مورد نظر به دست بیاید. قسمت های زیر ریسمان کشی را با ملات ماسه سیمان و در صورتي كه ارتفاع زياد باشد با تكه هاي آجر اجرا مي كنند.</a:t>
            </a:r>
            <a:endParaRPr lang="fa-IR" sz="2000" b="1" dirty="0">
              <a:cs typeface="B Yagut" pitchFamily="2" charset="-78"/>
            </a:endParaRPr>
          </a:p>
        </p:txBody>
      </p:sp>
      <p:pic>
        <p:nvPicPr>
          <p:cNvPr id="210946" name="Picture 2"/>
          <p:cNvPicPr>
            <a:picLocks noChangeAspect="1" noChangeArrowheads="1"/>
          </p:cNvPicPr>
          <p:nvPr/>
        </p:nvPicPr>
        <p:blipFill>
          <a:blip r:embed="rId3" cstate="print"/>
          <a:srcRect/>
          <a:stretch>
            <a:fillRect/>
          </a:stretch>
        </p:blipFill>
        <p:spPr bwMode="auto">
          <a:xfrm>
            <a:off x="457200" y="457200"/>
            <a:ext cx="3429000" cy="1871663"/>
          </a:xfrm>
          <a:prstGeom prst="rect">
            <a:avLst/>
          </a:prstGeom>
          <a:noFill/>
          <a:ln w="9525">
            <a:noFill/>
            <a:miter lim="800000"/>
            <a:headEnd/>
            <a:tailEnd/>
          </a:ln>
        </p:spPr>
      </p:pic>
      <p:pic>
        <p:nvPicPr>
          <p:cNvPr id="210947" name="Picture 3"/>
          <p:cNvPicPr>
            <a:picLocks noChangeAspect="1" noChangeArrowheads="1"/>
          </p:cNvPicPr>
          <p:nvPr/>
        </p:nvPicPr>
        <p:blipFill>
          <a:blip r:embed="rId4" cstate="print"/>
          <a:srcRect/>
          <a:stretch>
            <a:fillRect/>
          </a:stretch>
        </p:blipFill>
        <p:spPr bwMode="auto">
          <a:xfrm>
            <a:off x="457200" y="2514600"/>
            <a:ext cx="3505200" cy="1996440"/>
          </a:xfrm>
          <a:prstGeom prst="rect">
            <a:avLst/>
          </a:prstGeom>
          <a:noFill/>
          <a:ln w="9525">
            <a:noFill/>
            <a:miter lim="800000"/>
            <a:headEnd/>
            <a:tailEnd/>
          </a:ln>
        </p:spPr>
      </p:pic>
      <p:pic>
        <p:nvPicPr>
          <p:cNvPr id="210948" name="Picture 4"/>
          <p:cNvPicPr>
            <a:picLocks noChangeAspect="1" noChangeArrowheads="1"/>
          </p:cNvPicPr>
          <p:nvPr/>
        </p:nvPicPr>
        <p:blipFill>
          <a:blip r:embed="rId5" cstate="print"/>
          <a:srcRect/>
          <a:stretch>
            <a:fillRect/>
          </a:stretch>
        </p:blipFill>
        <p:spPr bwMode="auto">
          <a:xfrm>
            <a:off x="3962400" y="457201"/>
            <a:ext cx="3733800" cy="1905000"/>
          </a:xfrm>
          <a:prstGeom prst="rect">
            <a:avLst/>
          </a:prstGeom>
          <a:noFill/>
          <a:ln w="9525">
            <a:noFill/>
            <a:miter lim="800000"/>
            <a:headEnd/>
            <a:tailEnd/>
          </a:ln>
        </p:spPr>
      </p:pic>
      <p:pic>
        <p:nvPicPr>
          <p:cNvPr id="210949" name="Picture 5"/>
          <p:cNvPicPr>
            <a:picLocks noChangeAspect="1" noChangeArrowheads="1"/>
          </p:cNvPicPr>
          <p:nvPr/>
        </p:nvPicPr>
        <p:blipFill>
          <a:blip r:embed="rId6" cstate="print"/>
          <a:srcRect/>
          <a:stretch>
            <a:fillRect/>
          </a:stretch>
        </p:blipFill>
        <p:spPr bwMode="auto">
          <a:xfrm>
            <a:off x="2590800" y="4648200"/>
            <a:ext cx="3048000" cy="1663700"/>
          </a:xfrm>
          <a:prstGeom prst="rect">
            <a:avLst/>
          </a:prstGeom>
          <a:noFill/>
          <a:ln w="9525">
            <a:noFill/>
            <a:miter lim="800000"/>
            <a:headEnd/>
            <a:tailEnd/>
          </a:ln>
        </p:spPr>
      </p:pic>
      <p:pic>
        <p:nvPicPr>
          <p:cNvPr id="210950" name="Picture 6"/>
          <p:cNvPicPr>
            <a:picLocks noChangeAspect="1" noChangeArrowheads="1"/>
          </p:cNvPicPr>
          <p:nvPr/>
        </p:nvPicPr>
        <p:blipFill>
          <a:blip r:embed="rId7" cstate="print"/>
          <a:srcRect/>
          <a:stretch>
            <a:fillRect/>
          </a:stretch>
        </p:blipFill>
        <p:spPr bwMode="auto">
          <a:xfrm>
            <a:off x="4038600" y="2514600"/>
            <a:ext cx="3505200" cy="2030496"/>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457200"/>
            <a:ext cx="10820400" cy="1623521"/>
          </a:xfrm>
          <a:prstGeom prst="rect">
            <a:avLst/>
          </a:prstGeom>
        </p:spPr>
        <p:txBody>
          <a:bodyPr wrap="square">
            <a:spAutoFit/>
          </a:bodyPr>
          <a:lstStyle/>
          <a:p>
            <a:pPr algn="r" rtl="1">
              <a:lnSpc>
                <a:spcPct val="150000"/>
              </a:lnSpc>
            </a:pPr>
            <a:r>
              <a:rPr lang="fa-IR" sz="2800" b="1" dirty="0" smtClean="0">
                <a:solidFill>
                  <a:srgbClr val="FFFF00"/>
                </a:solidFill>
                <a:cs typeface="B Titr" pitchFamily="2" charset="-78"/>
              </a:rPr>
              <a:t>ب) بتن ریزی</a:t>
            </a:r>
          </a:p>
          <a:p>
            <a:pPr algn="r" rtl="1">
              <a:lnSpc>
                <a:spcPct val="150000"/>
              </a:lnSpc>
            </a:pPr>
            <a:r>
              <a:rPr lang="fa-IR" sz="2000" b="1" dirty="0" smtClean="0">
                <a:cs typeface="B Yagut" pitchFamily="2" charset="-78"/>
              </a:rPr>
              <a:t>با ساختن کرم ها می توان فاصلة بین آنها را با بتن سبك پر کرد و با کشیدن شمشه روی دو کرم مجاور، می توان شیب بتن سبك را با شیب کرم ها کیسان کرد.</a:t>
            </a:r>
            <a:endParaRPr lang="fa-IR" sz="2000" b="1" dirty="0">
              <a:cs typeface="B Yagut" pitchFamily="2" charset="-78"/>
            </a:endParaRPr>
          </a:p>
        </p:txBody>
      </p:sp>
      <p:pic>
        <p:nvPicPr>
          <p:cNvPr id="211970" name="Picture 2"/>
          <p:cNvPicPr>
            <a:picLocks noChangeAspect="1" noChangeArrowheads="1"/>
          </p:cNvPicPr>
          <p:nvPr/>
        </p:nvPicPr>
        <p:blipFill>
          <a:blip r:embed="rId3" cstate="print"/>
          <a:srcRect/>
          <a:stretch>
            <a:fillRect/>
          </a:stretch>
        </p:blipFill>
        <p:spPr bwMode="auto">
          <a:xfrm>
            <a:off x="677722" y="2438400"/>
            <a:ext cx="10076004" cy="3629025"/>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05400" y="304800"/>
            <a:ext cx="6705600" cy="2954655"/>
          </a:xfrm>
          <a:prstGeom prst="rect">
            <a:avLst/>
          </a:prstGeom>
        </p:spPr>
        <p:txBody>
          <a:bodyPr wrap="square">
            <a:spAutoFit/>
          </a:bodyPr>
          <a:lstStyle/>
          <a:p>
            <a:pPr algn="just" rtl="1">
              <a:lnSpc>
                <a:spcPct val="150000"/>
              </a:lnSpc>
              <a:buFont typeface="Wingdings" pitchFamily="2" charset="2"/>
              <a:buChar char="q"/>
            </a:pPr>
            <a:r>
              <a:rPr lang="fa-IR" sz="2400" b="1" dirty="0" smtClean="0">
                <a:solidFill>
                  <a:srgbClr val="FF0000"/>
                </a:solidFill>
                <a:cs typeface="B Titr" pitchFamily="2" charset="-78"/>
              </a:rPr>
              <a:t>اجراي لايه ملات ماسه سيمان</a:t>
            </a:r>
          </a:p>
          <a:p>
            <a:pPr algn="just" rtl="1">
              <a:lnSpc>
                <a:spcPct val="150000"/>
              </a:lnSpc>
            </a:pPr>
            <a:r>
              <a:rPr lang="fa-IR" sz="2000" b="1" dirty="0" smtClean="0">
                <a:cs typeface="B Yagut" pitchFamily="2" charset="-78"/>
              </a:rPr>
              <a:t>با توجه به اینکه در مرحلة بعدی کار باید عایقکاری اجرا شود، باید با استفاده از ملات ماسه سیمان لیسه ای سطح کف را برای اجرای عایقکاری آماده کرد. ضخامت اين ملات حدود 2 سانتي متر است.</a:t>
            </a:r>
          </a:p>
          <a:p>
            <a:pPr algn="just" rtl="1">
              <a:lnSpc>
                <a:spcPct val="150000"/>
              </a:lnSpc>
            </a:pPr>
            <a:r>
              <a:rPr lang="fa-IR" sz="2000" b="1" dirty="0" smtClean="0">
                <a:cs typeface="B Yagut" pitchFamily="2" charset="-78"/>
              </a:rPr>
              <a:t>در برخي از موارد روي بتن سبك به گونه ای اجرا يا پرداخت مي شود كه خود بستر عايق رطوبتي باشد.</a:t>
            </a:r>
            <a:endParaRPr lang="fa-IR" sz="2000" b="1" dirty="0">
              <a:cs typeface="B Yagut" pitchFamily="2" charset="-78"/>
            </a:endParaRPr>
          </a:p>
        </p:txBody>
      </p:sp>
      <p:pic>
        <p:nvPicPr>
          <p:cNvPr id="212994" name="Picture 2"/>
          <p:cNvPicPr>
            <a:picLocks noChangeAspect="1" noChangeArrowheads="1"/>
          </p:cNvPicPr>
          <p:nvPr/>
        </p:nvPicPr>
        <p:blipFill>
          <a:blip r:embed="rId3" cstate="print"/>
          <a:srcRect/>
          <a:stretch>
            <a:fillRect/>
          </a:stretch>
        </p:blipFill>
        <p:spPr bwMode="auto">
          <a:xfrm>
            <a:off x="533400" y="381000"/>
            <a:ext cx="4191000" cy="2819400"/>
          </a:xfrm>
          <a:prstGeom prst="rect">
            <a:avLst/>
          </a:prstGeom>
          <a:noFill/>
          <a:ln w="9525">
            <a:noFill/>
            <a:miter lim="800000"/>
            <a:headEnd/>
            <a:tailEnd/>
          </a:ln>
        </p:spPr>
      </p:pic>
      <p:pic>
        <p:nvPicPr>
          <p:cNvPr id="212995" name="Picture 3"/>
          <p:cNvPicPr>
            <a:picLocks noChangeAspect="1" noChangeArrowheads="1"/>
          </p:cNvPicPr>
          <p:nvPr/>
        </p:nvPicPr>
        <p:blipFill>
          <a:blip r:embed="rId4" cstate="print"/>
          <a:srcRect/>
          <a:stretch>
            <a:fillRect/>
          </a:stretch>
        </p:blipFill>
        <p:spPr bwMode="auto">
          <a:xfrm>
            <a:off x="533400" y="3200400"/>
            <a:ext cx="8686800" cy="32766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4400" y="609600"/>
            <a:ext cx="7010400" cy="5170646"/>
          </a:xfrm>
          <a:prstGeom prst="rect">
            <a:avLst/>
          </a:prstGeom>
        </p:spPr>
        <p:txBody>
          <a:bodyPr wrap="square">
            <a:spAutoFit/>
          </a:bodyPr>
          <a:lstStyle/>
          <a:p>
            <a:pPr algn="just" rtl="1">
              <a:lnSpc>
                <a:spcPct val="150000"/>
              </a:lnSpc>
              <a:buFont typeface="Wingdings" pitchFamily="2" charset="2"/>
              <a:buChar char="q"/>
            </a:pPr>
            <a:r>
              <a:rPr lang="fa-IR" sz="2400" b="1" dirty="0" smtClean="0">
                <a:solidFill>
                  <a:srgbClr val="FF0000"/>
                </a:solidFill>
                <a:cs typeface="B Titr" pitchFamily="2" charset="-78"/>
              </a:rPr>
              <a:t>اجرای عایق كاري و نصبك ف خواب</a:t>
            </a:r>
          </a:p>
          <a:p>
            <a:pPr algn="just" rtl="1">
              <a:lnSpc>
                <a:spcPct val="150000"/>
              </a:lnSpc>
            </a:pPr>
            <a:r>
              <a:rPr lang="fa-IR" sz="2800" b="1" dirty="0" smtClean="0">
                <a:solidFill>
                  <a:srgbClr val="FFFF00"/>
                </a:solidFill>
                <a:cs typeface="B Titr" pitchFamily="2" charset="-78"/>
              </a:rPr>
              <a:t>الف) </a:t>
            </a:r>
            <a:r>
              <a:rPr lang="fa-IR" sz="2000" b="1" dirty="0" smtClean="0">
                <a:cs typeface="B Yagut" pitchFamily="2" charset="-78"/>
              </a:rPr>
              <a:t>قبل از اجرای عایق باید سطح ماسه سیمان لیسه ای تمیز شود و در گوشه ها و قسمت هايي كه عايق با زاويه 90 درجه قرار است اجرا شود، ماهيچه اي از ملات ماسه سيمان اجرا مي شود. چون احتمال آسيب ديدن عايق در زواياي 90 درجه و كمتر وجود دارد.</a:t>
            </a:r>
          </a:p>
          <a:p>
            <a:pPr algn="just" rtl="1">
              <a:lnSpc>
                <a:spcPct val="150000"/>
              </a:lnSpc>
            </a:pPr>
            <a:r>
              <a:rPr lang="fa-IR" sz="2800" b="1" dirty="0" smtClean="0">
                <a:solidFill>
                  <a:srgbClr val="FFFF00"/>
                </a:solidFill>
                <a:cs typeface="B Titr" pitchFamily="2" charset="-78"/>
              </a:rPr>
              <a:t>ب) برش لوله فاضلاب : </a:t>
            </a:r>
            <a:r>
              <a:rPr lang="fa-IR" sz="2000" b="1" dirty="0" smtClean="0">
                <a:cs typeface="B Yagut" pitchFamily="2" charset="-78"/>
              </a:rPr>
              <a:t>معمولاً لولۀ فاضلاب مربوط به فضاهایی که دارای کف شور هستند، توسط لوله کش مقداری از کف بالاتر در نظر گرفته و اجرا می شود و روی آن برای مسدود نشدن با نخاله و زباله درپوش گذاشته می شود. در هنگام عايق كاري لوله فاضلاب هم تراز با کرم اجرا شده بریده می شود زیرا عایق باید تا داخل لوله اجرا شود.</a:t>
            </a:r>
            <a:endParaRPr lang="fa-IR" sz="2000" b="1" dirty="0">
              <a:cs typeface="B Yagut" pitchFamily="2" charset="-78"/>
            </a:endParaRPr>
          </a:p>
        </p:txBody>
      </p:sp>
      <p:pic>
        <p:nvPicPr>
          <p:cNvPr id="214018" name="Picture 2"/>
          <p:cNvPicPr>
            <a:picLocks noChangeAspect="1" noChangeArrowheads="1"/>
          </p:cNvPicPr>
          <p:nvPr/>
        </p:nvPicPr>
        <p:blipFill>
          <a:blip r:embed="rId3" cstate="print"/>
          <a:srcRect/>
          <a:stretch>
            <a:fillRect/>
          </a:stretch>
        </p:blipFill>
        <p:spPr bwMode="auto">
          <a:xfrm>
            <a:off x="533400" y="762000"/>
            <a:ext cx="4038600" cy="5123846"/>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11353800" cy="1846659"/>
          </a:xfrm>
          <a:prstGeom prst="rect">
            <a:avLst/>
          </a:prstGeom>
        </p:spPr>
        <p:txBody>
          <a:bodyPr wrap="square">
            <a:spAutoFit/>
          </a:bodyPr>
          <a:lstStyle/>
          <a:p>
            <a:pPr algn="just" rtl="1">
              <a:lnSpc>
                <a:spcPct val="150000"/>
              </a:lnSpc>
            </a:pPr>
            <a:r>
              <a:rPr lang="fa-IR" sz="2800" b="1" dirty="0" smtClean="0">
                <a:solidFill>
                  <a:srgbClr val="FFFF00"/>
                </a:solidFill>
                <a:cs typeface="B Titr" pitchFamily="2" charset="-78"/>
              </a:rPr>
              <a:t>ج) اجراي لايۀ اول قير: </a:t>
            </a:r>
            <a:r>
              <a:rPr lang="fa-IR" sz="2000" b="1" dirty="0" smtClean="0">
                <a:cs typeface="B Yagut" pitchFamily="2" charset="-78"/>
              </a:rPr>
              <a:t>در اين مرحله روي كل سطحي كه قرار است عايق شود، قير پخش مي شود.</a:t>
            </a:r>
          </a:p>
          <a:p>
            <a:pPr algn="just" rtl="1">
              <a:lnSpc>
                <a:spcPct val="150000"/>
              </a:lnSpc>
            </a:pPr>
            <a:r>
              <a:rPr lang="fa-IR" sz="2800" b="1" dirty="0" smtClean="0">
                <a:solidFill>
                  <a:srgbClr val="FFFF00"/>
                </a:solidFill>
                <a:cs typeface="B Titr" pitchFamily="2" charset="-78"/>
              </a:rPr>
              <a:t>د) اجرای لایۀ اول گونی: </a:t>
            </a:r>
            <a:r>
              <a:rPr lang="fa-IR" sz="2000" b="1" dirty="0" smtClean="0">
                <a:cs typeface="B Yagut" pitchFamily="2" charset="-78"/>
              </a:rPr>
              <a:t>لایه اول گونی از روی آب رو اجرا می شود تا هم پوشانی گونی، پشت به حرکت آب باشد. دقت شود كه عایق تا داخل لوله فاضلاب ادامه داشته باشد.</a:t>
            </a:r>
            <a:endParaRPr lang="fa-IR" sz="2000" b="1" dirty="0">
              <a:cs typeface="B Yagut" pitchFamily="2" charset="-78"/>
            </a:endParaRPr>
          </a:p>
        </p:txBody>
      </p:sp>
      <p:pic>
        <p:nvPicPr>
          <p:cNvPr id="215043" name="Picture 3"/>
          <p:cNvPicPr>
            <a:picLocks noChangeAspect="1" noChangeArrowheads="1"/>
          </p:cNvPicPr>
          <p:nvPr/>
        </p:nvPicPr>
        <p:blipFill>
          <a:blip r:embed="rId3" cstate="print"/>
          <a:srcRect/>
          <a:stretch>
            <a:fillRect/>
          </a:stretch>
        </p:blipFill>
        <p:spPr bwMode="auto">
          <a:xfrm>
            <a:off x="1295400" y="2286000"/>
            <a:ext cx="9067800" cy="4090542"/>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8200" y="381000"/>
            <a:ext cx="7086600" cy="2123658"/>
          </a:xfrm>
          <a:prstGeom prst="rect">
            <a:avLst/>
          </a:prstGeom>
        </p:spPr>
        <p:txBody>
          <a:bodyPr wrap="square">
            <a:spAutoFit/>
          </a:bodyPr>
          <a:lstStyle/>
          <a:p>
            <a:pPr algn="just" rtl="1">
              <a:lnSpc>
                <a:spcPct val="150000"/>
              </a:lnSpc>
            </a:pPr>
            <a:r>
              <a:rPr lang="fa-IR" sz="2800" b="1" dirty="0" smtClean="0">
                <a:solidFill>
                  <a:srgbClr val="FFFF00"/>
                </a:solidFill>
                <a:cs typeface="B Titr" pitchFamily="2" charset="-78"/>
              </a:rPr>
              <a:t>ه) پخش کردن قیر روی گونی ها: </a:t>
            </a:r>
            <a:r>
              <a:rPr lang="fa-IR" sz="2000" b="1" dirty="0" smtClean="0">
                <a:cs typeface="B Yagut" pitchFamily="2" charset="-78"/>
              </a:rPr>
              <a:t>ریختن قیر روی گونی ها باید با حوصله و به صورت کینواخت انجام شود. دقت کنید عایق کاری باید 15 سانتی متر بالاتر از سطح آبریز 1 (سطح وان و زیر دوش) اجرا شود. برای اجرای عایق قیرگونی روی دیوار، باید سطح ددیوار نیز لیسه ای شود.</a:t>
            </a:r>
            <a:endParaRPr lang="fa-IR" sz="2000" b="1" dirty="0">
              <a:cs typeface="B Yagut" pitchFamily="2" charset="-78"/>
            </a:endParaRPr>
          </a:p>
        </p:txBody>
      </p:sp>
      <p:pic>
        <p:nvPicPr>
          <p:cNvPr id="216066" name="Picture 2"/>
          <p:cNvPicPr>
            <a:picLocks noChangeAspect="1" noChangeArrowheads="1"/>
          </p:cNvPicPr>
          <p:nvPr/>
        </p:nvPicPr>
        <p:blipFill>
          <a:blip r:embed="rId3" cstate="print"/>
          <a:srcRect/>
          <a:stretch>
            <a:fillRect/>
          </a:stretch>
        </p:blipFill>
        <p:spPr bwMode="auto">
          <a:xfrm>
            <a:off x="457200" y="304800"/>
            <a:ext cx="3886200" cy="3124200"/>
          </a:xfrm>
          <a:prstGeom prst="rect">
            <a:avLst/>
          </a:prstGeom>
          <a:noFill/>
          <a:ln w="9525">
            <a:noFill/>
            <a:miter lim="800000"/>
            <a:headEnd/>
            <a:tailEnd/>
          </a:ln>
        </p:spPr>
      </p:pic>
      <p:sp>
        <p:nvSpPr>
          <p:cNvPr id="4" name="Rectangle 3"/>
          <p:cNvSpPr/>
          <p:nvPr/>
        </p:nvSpPr>
        <p:spPr>
          <a:xfrm>
            <a:off x="4343400" y="3657600"/>
            <a:ext cx="7315200" cy="1623521"/>
          </a:xfrm>
          <a:prstGeom prst="rect">
            <a:avLst/>
          </a:prstGeom>
        </p:spPr>
        <p:txBody>
          <a:bodyPr wrap="square">
            <a:spAutoFit/>
          </a:bodyPr>
          <a:lstStyle/>
          <a:p>
            <a:pPr algn="just" rtl="1">
              <a:lnSpc>
                <a:spcPct val="150000"/>
              </a:lnSpc>
            </a:pPr>
            <a:r>
              <a:rPr lang="fa-IR" sz="2800" b="1" dirty="0" smtClean="0">
                <a:solidFill>
                  <a:srgbClr val="FFFF00"/>
                </a:solidFill>
                <a:cs typeface="B Titr" pitchFamily="2" charset="-78"/>
              </a:rPr>
              <a:t>و) تعبيۀ كف خواب در محل: </a:t>
            </a:r>
            <a:r>
              <a:rPr lang="fa-IR" sz="2000" b="1" dirty="0" smtClean="0">
                <a:cs typeface="B Yagut" pitchFamily="2" charset="-78"/>
              </a:rPr>
              <a:t>براي ساختن كف خواب معمولا از حلب يا ورق گالوانيزه استفاده مي شود و نصب كف خواب بايد به گونه اي باشد كه بين دو لايه از عايق درگير شود.</a:t>
            </a:r>
            <a:endParaRPr lang="fa-IR" sz="2000" b="1" dirty="0">
              <a:cs typeface="B Yagut" pitchFamily="2" charset="-78"/>
            </a:endParaRPr>
          </a:p>
        </p:txBody>
      </p:sp>
      <p:pic>
        <p:nvPicPr>
          <p:cNvPr id="216067" name="Picture 3"/>
          <p:cNvPicPr>
            <a:picLocks noChangeAspect="1" noChangeArrowheads="1"/>
          </p:cNvPicPr>
          <p:nvPr/>
        </p:nvPicPr>
        <p:blipFill>
          <a:blip r:embed="rId4" cstate="print"/>
          <a:srcRect/>
          <a:stretch>
            <a:fillRect/>
          </a:stretch>
        </p:blipFill>
        <p:spPr bwMode="auto">
          <a:xfrm>
            <a:off x="457200" y="3505200"/>
            <a:ext cx="3886200" cy="2921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57200"/>
            <a:ext cx="10972800" cy="2954655"/>
          </a:xfrm>
          <a:prstGeom prst="rect">
            <a:avLst/>
          </a:prstGeom>
        </p:spPr>
        <p:txBody>
          <a:bodyPr wrap="square">
            <a:spAutoFit/>
          </a:bodyPr>
          <a:lstStyle/>
          <a:p>
            <a:pPr algn="just" rtl="1">
              <a:lnSpc>
                <a:spcPct val="150000"/>
              </a:lnSpc>
            </a:pPr>
            <a:r>
              <a:rPr lang="fa-IR" sz="2800" b="1" dirty="0" smtClean="0">
                <a:solidFill>
                  <a:srgbClr val="FFFF00"/>
                </a:solidFill>
                <a:cs typeface="B Titr" pitchFamily="2" charset="-78"/>
              </a:rPr>
              <a:t>ز) اجرای لایۀ دوم گونی: </a:t>
            </a:r>
            <a:r>
              <a:rPr lang="fa-IR" sz="2000" b="1" dirty="0" smtClean="0">
                <a:cs typeface="B Yagut" pitchFamily="2" charset="-78"/>
              </a:rPr>
              <a:t>لایه دوم عمود بر لایه قبلی اجرا می شود و مشابه لايۀ اول گوني، گوني گذاري اين لايه نيز از روي آب رو شروع مي شود.</a:t>
            </a:r>
          </a:p>
          <a:p>
            <a:pPr algn="just" rtl="1">
              <a:lnSpc>
                <a:spcPct val="150000"/>
              </a:lnSpc>
            </a:pPr>
            <a:r>
              <a:rPr lang="fa-IR" sz="2800" b="1" dirty="0" smtClean="0">
                <a:solidFill>
                  <a:srgbClr val="FFFF00"/>
                </a:solidFill>
                <a:cs typeface="B Titr" pitchFamily="2" charset="-78"/>
              </a:rPr>
              <a:t>ک) </a:t>
            </a:r>
            <a:r>
              <a:rPr lang="fa-IR" sz="2000" b="1" dirty="0" smtClean="0">
                <a:cs typeface="B Yagut" pitchFamily="2" charset="-78"/>
              </a:rPr>
              <a:t>بر روی لا ۀی دوم گونی قیر پخش می شود.</a:t>
            </a:r>
          </a:p>
          <a:p>
            <a:pPr algn="just" rtl="1">
              <a:lnSpc>
                <a:spcPct val="150000"/>
              </a:lnSpc>
            </a:pPr>
            <a:r>
              <a:rPr lang="fa-IR" sz="2800" b="1" dirty="0" smtClean="0">
                <a:solidFill>
                  <a:srgbClr val="FFFF00"/>
                </a:solidFill>
                <a:cs typeface="B Titr" pitchFamily="2" charset="-78"/>
              </a:rPr>
              <a:t>ل) </a:t>
            </a:r>
            <a:r>
              <a:rPr lang="fa-IR" sz="2800" b="1" smtClean="0">
                <a:solidFill>
                  <a:srgbClr val="FFFF00"/>
                </a:solidFill>
                <a:cs typeface="B Titr" pitchFamily="2" charset="-78"/>
              </a:rPr>
              <a:t>اجرای لایةمحافظ</a:t>
            </a:r>
            <a:r>
              <a:rPr lang="fa-IR" sz="2800" b="1" dirty="0" smtClean="0">
                <a:solidFill>
                  <a:srgbClr val="FFFF00"/>
                </a:solidFill>
                <a:cs typeface="B Titr" pitchFamily="2" charset="-78"/>
              </a:rPr>
              <a:t>: </a:t>
            </a:r>
            <a:r>
              <a:rPr lang="fa-IR" sz="2000" b="1" dirty="0" smtClean="0">
                <a:cs typeface="B Yagut" pitchFamily="2" charset="-78"/>
              </a:rPr>
              <a:t>برای محافظت از لایه قیر و گونی معمولاً از کی لایه ملات ماسه سیمان استفاده می شود كه به اين لايه ملات محافظ گفته می شود.</a:t>
            </a:r>
            <a:endParaRPr lang="fa-IR" sz="2000" b="1" dirty="0">
              <a:cs typeface="B Yagut" pitchFamily="2" charset="-78"/>
            </a:endParaRPr>
          </a:p>
        </p:txBody>
      </p:sp>
      <p:sp>
        <p:nvSpPr>
          <p:cNvPr id="4" name="Rectangle 3"/>
          <p:cNvSpPr/>
          <p:nvPr/>
        </p:nvSpPr>
        <p:spPr>
          <a:xfrm>
            <a:off x="609600" y="4114800"/>
            <a:ext cx="11049000" cy="1154162"/>
          </a:xfrm>
          <a:prstGeom prst="rect">
            <a:avLst/>
          </a:prstGeom>
        </p:spPr>
        <p:txBody>
          <a:bodyPr wrap="square">
            <a:spAutoFit/>
          </a:bodyPr>
          <a:lstStyle/>
          <a:p>
            <a:pPr algn="r" rtl="1">
              <a:lnSpc>
                <a:spcPct val="150000"/>
              </a:lnSpc>
              <a:buFont typeface="Wingdings" pitchFamily="2" charset="2"/>
              <a:buChar char="q"/>
            </a:pPr>
            <a:r>
              <a:rPr lang="fa-IR" sz="2400" b="1" dirty="0" smtClean="0">
                <a:solidFill>
                  <a:srgbClr val="FF0000"/>
                </a:solidFill>
                <a:cs typeface="B Titr" pitchFamily="2" charset="-78"/>
              </a:rPr>
              <a:t> اجرای کف سازی و نصب کف شور</a:t>
            </a:r>
          </a:p>
          <a:p>
            <a:pPr algn="r" rtl="1">
              <a:lnSpc>
                <a:spcPct val="150000"/>
              </a:lnSpc>
            </a:pPr>
            <a:r>
              <a:rPr lang="fa-IR" sz="2400" b="1" dirty="0" smtClean="0">
                <a:cs typeface="B Yagut" pitchFamily="2" charset="-78"/>
              </a:rPr>
              <a:t>در این مرحله کف شور نصب شده و اجرای کف سازی با توجه به جدول نازک کاری انجام می شود.</a:t>
            </a:r>
            <a:endParaRPr lang="fa-IR" sz="2400" b="1" dirty="0">
              <a:cs typeface="B Yagut"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11277600" cy="4947508"/>
          </a:xfrm>
          <a:prstGeom prst="rect">
            <a:avLst/>
          </a:prstGeom>
        </p:spPr>
        <p:txBody>
          <a:bodyPr wrap="square">
            <a:spAutoFit/>
          </a:bodyPr>
          <a:lstStyle/>
          <a:p>
            <a:pPr algn="just" rtl="1">
              <a:lnSpc>
                <a:spcPct val="150000"/>
              </a:lnSpc>
            </a:pPr>
            <a:r>
              <a:rPr lang="fa-IR" sz="3200" b="1" dirty="0" smtClean="0">
                <a:solidFill>
                  <a:srgbClr val="FFFF00"/>
                </a:solidFill>
                <a:cs typeface="B Titr" pitchFamily="2" charset="-78"/>
              </a:rPr>
              <a:t>نکات ضروری در اجرای عایقکاری با قیر و گونی</a:t>
            </a:r>
          </a:p>
          <a:p>
            <a:pPr algn="just" rtl="1">
              <a:lnSpc>
                <a:spcPct val="150000"/>
              </a:lnSpc>
            </a:pPr>
            <a:r>
              <a:rPr lang="fa-IR" sz="2000" b="1" dirty="0" smtClean="0">
                <a:cs typeface="B Yagut" pitchFamily="2" charset="-78"/>
              </a:rPr>
              <a:t>عایقکاری بر روی سطوح مرطوب مجاز نیست زیرا حباب هایی در زیر قشر عایقک اری تشکیل می شود که با گرم و سرد شدن هوا و حرکات جزئی اجزای ساختمان یا وارد آمدن ضربه به سطح عایق دچار صدمه و پارگی می شود. قیرهای جامد را تا هنگامی که گرم و روان اند باید مصرف کرد.</a:t>
            </a:r>
          </a:p>
          <a:p>
            <a:pPr algn="just" rtl="1">
              <a:lnSpc>
                <a:spcPct val="150000"/>
              </a:lnSpc>
            </a:pPr>
            <a:r>
              <a:rPr lang="fa-IR" sz="2000" b="1" dirty="0" smtClean="0">
                <a:cs typeface="B Yagut" pitchFamily="2" charset="-78"/>
              </a:rPr>
              <a:t> عایقکاری را در دمای کمتر از 4+ درجه سلسیوس نباید انجام داد.</a:t>
            </a:r>
          </a:p>
          <a:p>
            <a:pPr algn="just" rtl="1">
              <a:lnSpc>
                <a:spcPct val="150000"/>
              </a:lnSpc>
            </a:pPr>
            <a:r>
              <a:rPr lang="fa-IR" sz="2000" b="1" dirty="0" smtClean="0">
                <a:cs typeface="B Yagut" pitchFamily="2" charset="-78"/>
              </a:rPr>
              <a:t>قیرهای مورد مصرف را نباید بیش از 177 + درجه سلسیوس گرما داد.</a:t>
            </a:r>
          </a:p>
          <a:p>
            <a:pPr algn="just" rtl="1">
              <a:lnSpc>
                <a:spcPct val="150000"/>
              </a:lnSpc>
            </a:pPr>
            <a:r>
              <a:rPr lang="fa-IR" sz="2000" b="1" dirty="0" smtClean="0">
                <a:cs typeface="B Yagut" pitchFamily="2" charset="-78"/>
              </a:rPr>
              <a:t>برای جلوگیری از وارد شدن آسیب به سطح قیرگونی باید با کفش مخصوص یا کفش عادی که زیر و روی آن با گونی پوشانده شده است حرکت کرد.</a:t>
            </a:r>
          </a:p>
          <a:p>
            <a:pPr algn="just" rtl="1">
              <a:lnSpc>
                <a:spcPct val="150000"/>
              </a:lnSpc>
            </a:pPr>
            <a:r>
              <a:rPr lang="fa-IR" sz="2000" b="1" dirty="0" smtClean="0">
                <a:cs typeface="B Yagut" pitchFamily="2" charset="-78"/>
              </a:rPr>
              <a:t>مصرف میخ برای محکم کردن لایه های عایقک اری به هیچ وجه مجاز نیست.</a:t>
            </a:r>
          </a:p>
          <a:p>
            <a:pPr algn="just" rtl="1">
              <a:lnSpc>
                <a:spcPct val="150000"/>
              </a:lnSpc>
            </a:pPr>
            <a:r>
              <a:rPr lang="fa-IR" sz="2000" b="1" dirty="0" smtClean="0">
                <a:cs typeface="B Yagut" pitchFamily="2" charset="-78"/>
              </a:rPr>
              <a:t>از افتادن اشیاء بر روی سطح عایقکاری شده باید جلوگیری کرد.</a:t>
            </a:r>
            <a:endParaRPr lang="fa-IR" sz="2000" b="1" dirty="0">
              <a:cs typeface="B Yagut" pitchFamily="2" charset="-78"/>
            </a:endParaRPr>
          </a:p>
        </p:txBody>
      </p:sp>
      <p:pic>
        <p:nvPicPr>
          <p:cNvPr id="217090" name="Picture 2"/>
          <p:cNvPicPr>
            <a:picLocks noChangeAspect="1" noChangeArrowheads="1"/>
          </p:cNvPicPr>
          <p:nvPr/>
        </p:nvPicPr>
        <p:blipFill>
          <a:blip r:embed="rId3" cstate="print"/>
          <a:srcRect/>
          <a:stretch>
            <a:fillRect/>
          </a:stretch>
        </p:blipFill>
        <p:spPr bwMode="auto">
          <a:xfrm>
            <a:off x="1143000" y="5181600"/>
            <a:ext cx="9220200" cy="12192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0" y="228600"/>
            <a:ext cx="7543800" cy="1569660"/>
          </a:xfrm>
          <a:prstGeom prst="rect">
            <a:avLst/>
          </a:prstGeom>
        </p:spPr>
        <p:txBody>
          <a:bodyPr wrap="square">
            <a:spAutoFit/>
          </a:bodyPr>
          <a:lstStyle/>
          <a:p>
            <a:pPr algn="just" rtl="1">
              <a:lnSpc>
                <a:spcPct val="150000"/>
              </a:lnSpc>
            </a:pPr>
            <a:r>
              <a:rPr lang="fa-IR" sz="2400" b="1" dirty="0" smtClean="0">
                <a:solidFill>
                  <a:srgbClr val="FFFF00"/>
                </a:solidFill>
                <a:cs typeface="B Titr" pitchFamily="2" charset="-78"/>
              </a:rPr>
              <a:t>سرويس توالت ايراني</a:t>
            </a:r>
          </a:p>
          <a:p>
            <a:pPr algn="just" rtl="1">
              <a:lnSpc>
                <a:spcPct val="150000"/>
              </a:lnSpc>
            </a:pPr>
            <a:r>
              <a:rPr lang="fa-IR" sz="2000" b="1" dirty="0" smtClean="0">
                <a:cs typeface="B Yagut" pitchFamily="2" charset="-78"/>
              </a:rPr>
              <a:t>توالت هاي ايراني توليد شده در ايران بر اساس استانداردهای کشور ساخته مي شوند. معمولاً كارخانه هاي توليدكننده، توالت ها را در چند اندازه توليد مي كنند.</a:t>
            </a:r>
            <a:endParaRPr lang="fa-IR" sz="2000" b="1" dirty="0">
              <a:cs typeface="B Yagut" pitchFamily="2" charset="-78"/>
            </a:endParaRPr>
          </a:p>
        </p:txBody>
      </p:sp>
      <p:pic>
        <p:nvPicPr>
          <p:cNvPr id="17410" name="Picture 2"/>
          <p:cNvPicPr>
            <a:picLocks noChangeAspect="1" noChangeArrowheads="1"/>
          </p:cNvPicPr>
          <p:nvPr/>
        </p:nvPicPr>
        <p:blipFill>
          <a:blip r:embed="rId3" cstate="print"/>
          <a:srcRect/>
          <a:stretch>
            <a:fillRect/>
          </a:stretch>
        </p:blipFill>
        <p:spPr bwMode="auto">
          <a:xfrm>
            <a:off x="533400" y="381000"/>
            <a:ext cx="1676400" cy="1864407"/>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a:stretch>
            <a:fillRect/>
          </a:stretch>
        </p:blipFill>
        <p:spPr bwMode="auto">
          <a:xfrm>
            <a:off x="2286000" y="381000"/>
            <a:ext cx="1672492" cy="1828800"/>
          </a:xfrm>
          <a:prstGeom prst="rect">
            <a:avLst/>
          </a:prstGeom>
          <a:noFill/>
          <a:ln w="9525">
            <a:noFill/>
            <a:miter lim="800000"/>
            <a:headEnd/>
            <a:tailEnd/>
          </a:ln>
        </p:spPr>
      </p:pic>
      <p:sp>
        <p:nvSpPr>
          <p:cNvPr id="6" name="Rectangle 5"/>
          <p:cNvSpPr/>
          <p:nvPr/>
        </p:nvSpPr>
        <p:spPr>
          <a:xfrm>
            <a:off x="4191000" y="1981200"/>
            <a:ext cx="7543800" cy="4431983"/>
          </a:xfrm>
          <a:prstGeom prst="rect">
            <a:avLst/>
          </a:prstGeom>
        </p:spPr>
        <p:txBody>
          <a:bodyPr wrap="square">
            <a:spAutoFit/>
          </a:bodyPr>
          <a:lstStyle/>
          <a:p>
            <a:pPr algn="just" rtl="1">
              <a:lnSpc>
                <a:spcPct val="150000"/>
              </a:lnSpc>
            </a:pPr>
            <a:r>
              <a:rPr lang="fa-IR" sz="2400" b="1" dirty="0" smtClean="0">
                <a:solidFill>
                  <a:srgbClr val="FFFF00"/>
                </a:solidFill>
                <a:cs typeface="B Titr" pitchFamily="2" charset="-78"/>
              </a:rPr>
              <a:t>مراحل نصب سرویس ایرانی</a:t>
            </a:r>
          </a:p>
          <a:p>
            <a:pPr algn="just" rtl="1">
              <a:lnSpc>
                <a:spcPct val="150000"/>
              </a:lnSpc>
            </a:pPr>
            <a:r>
              <a:rPr lang="fa-IR" sz="2000" b="1" dirty="0" smtClean="0">
                <a:solidFill>
                  <a:srgbClr val="FF0000"/>
                </a:solidFill>
                <a:cs typeface="B Titr" pitchFamily="2" charset="-78"/>
              </a:rPr>
              <a:t>1</a:t>
            </a:r>
            <a:r>
              <a:rPr lang="fa-IR" sz="2000" b="1" dirty="0" smtClean="0">
                <a:cs typeface="B Yagut" pitchFamily="2" charset="-78"/>
              </a:rPr>
              <a:t> </a:t>
            </a:r>
            <a:r>
              <a:rPr lang="fa-IR" sz="2400" b="1" dirty="0" smtClean="0">
                <a:solidFill>
                  <a:srgbClr val="FF0000"/>
                </a:solidFill>
                <a:cs typeface="B Titr" pitchFamily="2" charset="-78"/>
              </a:rPr>
              <a:t>نصب سبد: </a:t>
            </a:r>
            <a:r>
              <a:rPr lang="fa-IR" sz="2000" b="1" dirty="0" smtClean="0">
                <a:cs typeface="B Yagut" pitchFamily="2" charset="-78"/>
              </a:rPr>
              <a:t>برای اینکه سرویس ایرانی بالاتر از سقف اجرا نشود و به عبارتی پله ای اجرا نشود، در سقف سازه ای کی سبد ایجاد میک نند. این سبد با ميل گرد ساخته مي شود. در سبد محلي براي عبور لوله فاضلاب ايجاد مي شود و پس از آن زیر سبد را قالب بندی و روي قالب بتن ریزی میکنند و بدین صورت سبد با بتن سقف درگیر می شود.</a:t>
            </a:r>
          </a:p>
          <a:p>
            <a:pPr algn="just" rtl="1">
              <a:lnSpc>
                <a:spcPct val="150000"/>
              </a:lnSpc>
            </a:pPr>
            <a:r>
              <a:rPr lang="fa-IR" sz="2000" b="1" dirty="0" smtClean="0">
                <a:cs typeface="B Yagut" pitchFamily="2" charset="-78"/>
              </a:rPr>
              <a:t>امروزه سبدهای پلاستیکی آماده نیز برای انجام این مرحله از کار وجود دارد. این نوع سبد نیازی به قالب بندیو بتن ریزی ندارد.</a:t>
            </a:r>
          </a:p>
          <a:p>
            <a:pPr algn="just" rtl="1">
              <a:lnSpc>
                <a:spcPct val="150000"/>
              </a:lnSpc>
            </a:pPr>
            <a:endParaRPr lang="fa-IR" sz="2000" b="1" dirty="0">
              <a:cs typeface="B Yagut" pitchFamily="2" charset="-78"/>
            </a:endParaRPr>
          </a:p>
        </p:txBody>
      </p:sp>
      <p:pic>
        <p:nvPicPr>
          <p:cNvPr id="17412" name="Picture 4"/>
          <p:cNvPicPr>
            <a:picLocks noChangeAspect="1" noChangeArrowheads="1"/>
          </p:cNvPicPr>
          <p:nvPr/>
        </p:nvPicPr>
        <p:blipFill>
          <a:blip r:embed="rId5" cstate="print"/>
          <a:srcRect/>
          <a:stretch>
            <a:fillRect/>
          </a:stretch>
        </p:blipFill>
        <p:spPr bwMode="auto">
          <a:xfrm>
            <a:off x="533400" y="2286000"/>
            <a:ext cx="3527926" cy="2971800"/>
          </a:xfrm>
          <a:prstGeom prst="rect">
            <a:avLst/>
          </a:prstGeom>
          <a:noFill/>
          <a:ln w="9525">
            <a:noFill/>
            <a:miter lim="800000"/>
            <a:headEnd/>
            <a:tailEnd/>
          </a:ln>
        </p:spPr>
      </p:pic>
      <p:sp>
        <p:nvSpPr>
          <p:cNvPr id="8" name="Rectangle 7"/>
          <p:cNvSpPr/>
          <p:nvPr/>
        </p:nvSpPr>
        <p:spPr>
          <a:xfrm>
            <a:off x="457200" y="5410200"/>
            <a:ext cx="3657600" cy="1015663"/>
          </a:xfrm>
          <a:prstGeom prst="rect">
            <a:avLst/>
          </a:prstGeom>
        </p:spPr>
        <p:txBody>
          <a:bodyPr wrap="square">
            <a:spAutoFit/>
          </a:bodyPr>
          <a:lstStyle/>
          <a:p>
            <a:pPr algn="ctr" rtl="1"/>
            <a:r>
              <a:rPr lang="fa-IR" sz="2000" b="1" dirty="0" smtClean="0">
                <a:solidFill>
                  <a:srgbClr val="00B050"/>
                </a:solidFill>
                <a:cs typeface="B Titr" pitchFamily="2" charset="-78"/>
              </a:rPr>
              <a:t>نحوة قرارگیری کاسه توالت ایرانی در سبد پلاستیکی و اتصال</a:t>
            </a:r>
          </a:p>
          <a:p>
            <a:pPr algn="ctr" rtl="1"/>
            <a:r>
              <a:rPr lang="fa-IR" sz="2000" b="1" dirty="0" smtClean="0">
                <a:solidFill>
                  <a:srgbClr val="00B050"/>
                </a:solidFill>
                <a:cs typeface="B Titr" pitchFamily="2" charset="-78"/>
              </a:rPr>
              <a:t>لوله فاضلاب به سبد</a:t>
            </a: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cstate="print"/>
          <a:srcRect/>
          <a:stretch>
            <a:fillRect/>
          </a:stretch>
        </p:blipFill>
        <p:spPr bwMode="auto">
          <a:xfrm>
            <a:off x="609600" y="381000"/>
            <a:ext cx="4953000" cy="2903524"/>
          </a:xfrm>
          <a:prstGeom prst="rect">
            <a:avLst/>
          </a:prstGeom>
          <a:noFill/>
          <a:ln w="9525">
            <a:noFill/>
            <a:miter lim="800000"/>
            <a:headEnd/>
            <a:tailEnd/>
          </a:ln>
        </p:spPr>
      </p:pic>
      <p:pic>
        <p:nvPicPr>
          <p:cNvPr id="4" name="Picture 6"/>
          <p:cNvPicPr>
            <a:picLocks noChangeAspect="1" noChangeArrowheads="1"/>
          </p:cNvPicPr>
          <p:nvPr/>
        </p:nvPicPr>
        <p:blipFill>
          <a:blip r:embed="rId4" cstate="print"/>
          <a:srcRect/>
          <a:stretch>
            <a:fillRect/>
          </a:stretch>
        </p:blipFill>
        <p:spPr bwMode="auto">
          <a:xfrm>
            <a:off x="5715000" y="2819400"/>
            <a:ext cx="5891213" cy="31115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09600" y="457200"/>
            <a:ext cx="7696200" cy="5958396"/>
          </a:xfrm>
          <a:prstGeom prst="rect">
            <a:avLst/>
          </a:prstGeom>
          <a:noFill/>
          <a:ln w="9525">
            <a:noFill/>
            <a:miter lim="800000"/>
            <a:headEnd/>
            <a:tailEnd/>
          </a:ln>
        </p:spPr>
      </p:pic>
      <p:grpSp>
        <p:nvGrpSpPr>
          <p:cNvPr id="2" name="Group 2"/>
          <p:cNvGrpSpPr/>
          <p:nvPr/>
        </p:nvGrpSpPr>
        <p:grpSpPr>
          <a:xfrm>
            <a:off x="9067800" y="381000"/>
            <a:ext cx="2542691" cy="914400"/>
            <a:chOff x="2464" y="1381221"/>
            <a:chExt cx="1856891" cy="742756"/>
          </a:xfrm>
        </p:grpSpPr>
        <p:sp>
          <p:nvSpPr>
            <p:cNvPr id="4" name="Chevron 3"/>
            <p:cNvSpPr/>
            <p:nvPr/>
          </p:nvSpPr>
          <p:spPr>
            <a:xfrm rot="10800000">
              <a:off x="2464" y="1381221"/>
              <a:ext cx="1856891" cy="742756"/>
            </a:xfrm>
            <a:prstGeom prst="chevron">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Chevron 4"/>
            <p:cNvSpPr/>
            <p:nvPr/>
          </p:nvSpPr>
          <p:spPr>
            <a:xfrm>
              <a:off x="225055" y="1381221"/>
              <a:ext cx="1293702" cy="742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670" tIns="22670" rIns="68009" bIns="22670" numCol="1" spcCol="1270" anchor="ctr" anchorCtr="0">
              <a:noAutofit/>
            </a:bodyPr>
            <a:lstStyle/>
            <a:p>
              <a:pPr lvl="0" algn="ctr" defTabSz="755650" rtl="1">
                <a:lnSpc>
                  <a:spcPct val="90000"/>
                </a:lnSpc>
                <a:spcBef>
                  <a:spcPct val="0"/>
                </a:spcBef>
                <a:spcAft>
                  <a:spcPct val="35000"/>
                </a:spcAft>
              </a:pPr>
              <a:r>
                <a:rPr lang="fa-IR" sz="3600" kern="1200" dirty="0" smtClean="0">
                  <a:solidFill>
                    <a:srgbClr val="FF0000"/>
                  </a:solidFill>
                  <a:cs typeface="B Titr" pitchFamily="2" charset="-78"/>
                </a:rPr>
                <a:t>مثال</a:t>
              </a:r>
              <a:endParaRPr lang="fa-IR" sz="3600" kern="1200" dirty="0">
                <a:solidFill>
                  <a:srgbClr val="FF0000"/>
                </a:solidFill>
                <a:cs typeface="B Titr" pitchFamily="2" charset="-78"/>
              </a:endParaRPr>
            </a:p>
          </p:txBody>
        </p:sp>
      </p:grpSp>
      <p:sp>
        <p:nvSpPr>
          <p:cNvPr id="6" name="Rectangle 5"/>
          <p:cNvSpPr/>
          <p:nvPr/>
        </p:nvSpPr>
        <p:spPr>
          <a:xfrm>
            <a:off x="9067800" y="1828800"/>
            <a:ext cx="2667000" cy="923330"/>
          </a:xfrm>
          <a:prstGeom prst="rect">
            <a:avLst/>
          </a:prstGeom>
        </p:spPr>
        <p:txBody>
          <a:bodyPr wrap="square">
            <a:spAutoFit/>
          </a:bodyPr>
          <a:lstStyle/>
          <a:p>
            <a:r>
              <a:rPr lang="fa-IR" dirty="0" smtClean="0"/>
              <a:t>چرا باید در محاسبه مقدار کاشی لازم، درصدی، به منظور افت در نظر گرفته شود؟</a:t>
            </a:r>
            <a:endParaRPr lang="fa-IR" dirty="0"/>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685800" y="905924"/>
            <a:ext cx="10896600" cy="4751926"/>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78475"/>
            <a:ext cx="11125200" cy="2031325"/>
          </a:xfrm>
          <a:prstGeom prst="rect">
            <a:avLst/>
          </a:prstGeom>
        </p:spPr>
        <p:txBody>
          <a:bodyPr wrap="square">
            <a:spAutoFit/>
          </a:bodyPr>
          <a:lstStyle/>
          <a:p>
            <a:pPr algn="just" rtl="1">
              <a:lnSpc>
                <a:spcPct val="150000"/>
              </a:lnSpc>
            </a:pPr>
            <a:r>
              <a:rPr lang="fa-IR" sz="2000" b="1" dirty="0" smtClean="0">
                <a:solidFill>
                  <a:srgbClr val="FF0000"/>
                </a:solidFill>
                <a:cs typeface="B Titr" pitchFamily="2" charset="-78"/>
              </a:rPr>
              <a:t>2</a:t>
            </a:r>
            <a:r>
              <a:rPr lang="fa-IR" sz="2000" b="1" dirty="0" smtClean="0">
                <a:cs typeface="B Yagut" pitchFamily="2" charset="-78"/>
              </a:rPr>
              <a:t> </a:t>
            </a:r>
            <a:r>
              <a:rPr lang="fa-IR" sz="2400" b="1" dirty="0" smtClean="0">
                <a:solidFill>
                  <a:srgbClr val="FF0000"/>
                </a:solidFill>
                <a:cs typeface="B Titr" pitchFamily="2" charset="-78"/>
              </a:rPr>
              <a:t>اجرای شیب بندی : </a:t>
            </a:r>
            <a:r>
              <a:rPr lang="fa-IR" sz="2000" b="1" dirty="0" smtClean="0">
                <a:cs typeface="B Yagut" pitchFamily="2" charset="-78"/>
              </a:rPr>
              <a:t>شیب بندی در اینجا نیز همانند اجرای کرم بندی کف شور انجام می شود. با اين تفاوت كه در سرويس بهداشتي ايراني، خود سرويس به عنوان آب رو نيز كاركرد دارد. کرم ها تا کناره های سبد اجرا می شوند. به ترتیب پس از اجرای کرم، پوکه ریزی و سپس ملات ماسه سیمان لیسه ای اجرا می شود. ملات</a:t>
            </a:r>
          </a:p>
          <a:p>
            <a:pPr algn="just" rtl="1">
              <a:lnSpc>
                <a:spcPct val="150000"/>
              </a:lnSpc>
            </a:pPr>
            <a:r>
              <a:rPr lang="fa-IR" sz="2000" b="1" dirty="0" smtClean="0">
                <a:cs typeface="B Yagut" pitchFamily="2" charset="-78"/>
              </a:rPr>
              <a:t>ماسه سیمان لیسه ای تا داخل سبد ادامه پیدا میک ند.</a:t>
            </a:r>
            <a:endParaRPr lang="fa-IR" sz="2000" b="1" dirty="0">
              <a:cs typeface="B Yagut" pitchFamily="2" charset="-78"/>
            </a:endParaRPr>
          </a:p>
        </p:txBody>
      </p:sp>
      <p:sp>
        <p:nvSpPr>
          <p:cNvPr id="3" name="Rectangle 2"/>
          <p:cNvSpPr/>
          <p:nvPr/>
        </p:nvSpPr>
        <p:spPr>
          <a:xfrm>
            <a:off x="4038600" y="2133600"/>
            <a:ext cx="7620000" cy="1569660"/>
          </a:xfrm>
          <a:prstGeom prst="rect">
            <a:avLst/>
          </a:prstGeom>
        </p:spPr>
        <p:txBody>
          <a:bodyPr wrap="square">
            <a:spAutoFit/>
          </a:bodyPr>
          <a:lstStyle/>
          <a:p>
            <a:pPr algn="just" rtl="1">
              <a:lnSpc>
                <a:spcPct val="150000"/>
              </a:lnSpc>
            </a:pPr>
            <a:r>
              <a:rPr lang="fa-IR" sz="2000" b="1" dirty="0" smtClean="0">
                <a:solidFill>
                  <a:srgbClr val="FF0000"/>
                </a:solidFill>
                <a:cs typeface="B Titr" pitchFamily="2" charset="-78"/>
              </a:rPr>
              <a:t>3</a:t>
            </a:r>
            <a:r>
              <a:rPr lang="fa-IR" sz="2000" b="1" dirty="0" smtClean="0">
                <a:cs typeface="B Yagut" pitchFamily="2" charset="-78"/>
              </a:rPr>
              <a:t> </a:t>
            </a:r>
            <a:r>
              <a:rPr lang="fa-IR" sz="2400" b="1" dirty="0" smtClean="0">
                <a:solidFill>
                  <a:srgbClr val="FF0000"/>
                </a:solidFill>
                <a:cs typeface="B Titr" pitchFamily="2" charset="-78"/>
              </a:rPr>
              <a:t>اجرای عایق کاری: </a:t>
            </a:r>
            <a:r>
              <a:rPr lang="fa-IR" sz="2000" b="1" dirty="0" smtClean="0">
                <a:cs typeface="B Yagut" pitchFamily="2" charset="-78"/>
              </a:rPr>
              <a:t>عایقک اری در این قسمت همانند عایقکاری کف های مرطوب انجام شده و تا داخل لوله فاضلاب ادامه پیدا می کند. بعد از اجرای عایق ملات محافظ اجرا می شود.</a:t>
            </a:r>
            <a:endParaRPr lang="fa-IR" sz="2000" b="1" dirty="0">
              <a:cs typeface="B Yagut" pitchFamily="2" charset="-78"/>
            </a:endParaRPr>
          </a:p>
        </p:txBody>
      </p:sp>
      <p:sp>
        <p:nvSpPr>
          <p:cNvPr id="4" name="Rectangle 3"/>
          <p:cNvSpPr/>
          <p:nvPr/>
        </p:nvSpPr>
        <p:spPr>
          <a:xfrm>
            <a:off x="3886200" y="3581400"/>
            <a:ext cx="7848600" cy="2954655"/>
          </a:xfrm>
          <a:prstGeom prst="rect">
            <a:avLst/>
          </a:prstGeom>
        </p:spPr>
        <p:txBody>
          <a:bodyPr wrap="square">
            <a:spAutoFit/>
          </a:bodyPr>
          <a:lstStyle/>
          <a:p>
            <a:pPr algn="just" rtl="1">
              <a:lnSpc>
                <a:spcPct val="150000"/>
              </a:lnSpc>
            </a:pPr>
            <a:r>
              <a:rPr lang="fa-IR" sz="2000" b="1" dirty="0" smtClean="0">
                <a:solidFill>
                  <a:srgbClr val="FF0000"/>
                </a:solidFill>
                <a:cs typeface="B Titr" pitchFamily="2" charset="-78"/>
              </a:rPr>
              <a:t>4</a:t>
            </a:r>
            <a:r>
              <a:rPr lang="fa-IR" sz="2000" b="1" dirty="0" smtClean="0">
                <a:cs typeface="B Yagut" pitchFamily="2" charset="-78"/>
              </a:rPr>
              <a:t> </a:t>
            </a:r>
            <a:r>
              <a:rPr lang="fa-IR" sz="2400" b="1" dirty="0" smtClean="0">
                <a:solidFill>
                  <a:srgbClr val="FF0000"/>
                </a:solidFill>
                <a:cs typeface="B Titr" pitchFamily="2" charset="-78"/>
              </a:rPr>
              <a:t>نصب کاسه توالت ایرانی: </a:t>
            </a:r>
            <a:r>
              <a:rPr lang="fa-IR" sz="2000" b="1" dirty="0" smtClean="0">
                <a:cs typeface="B Yagut" pitchFamily="2" charset="-78"/>
              </a:rPr>
              <a:t>محل کاسه توالت را ابتدا باید با ماسة نرم و کم سیمان پر کرده تا بستر مناسبی برای سنگ کاسه توالت و ترازکردن آن فراهم شود(در برخي موارد لازم است يك لوله فاصله احتمالي بين خروجي توالت ايراني و لوله فاضلاب را پر كند). پس از نصب سنگ توالت ابتدا لولة ورودی آب سیفون را به محل آن متصل کرده و عملكرد لوله را چك مي كنند، سپس سنگ توالت را تراز كرده و دور تا دور آن را با ملات ماسه سیمان محکم میک نند.</a:t>
            </a:r>
            <a:endParaRPr lang="fa-IR" sz="2000" b="1" dirty="0">
              <a:cs typeface="B Yagut" pitchFamily="2" charset="-78"/>
            </a:endParaRPr>
          </a:p>
        </p:txBody>
      </p:sp>
      <p:pic>
        <p:nvPicPr>
          <p:cNvPr id="19458" name="Picture 2"/>
          <p:cNvPicPr>
            <a:picLocks noChangeAspect="1" noChangeArrowheads="1"/>
          </p:cNvPicPr>
          <p:nvPr/>
        </p:nvPicPr>
        <p:blipFill>
          <a:blip r:embed="rId3" cstate="print"/>
          <a:srcRect/>
          <a:stretch>
            <a:fillRect/>
          </a:stretch>
        </p:blipFill>
        <p:spPr bwMode="auto">
          <a:xfrm>
            <a:off x="609600" y="1752600"/>
            <a:ext cx="3200400" cy="2743200"/>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609600" y="4191000"/>
            <a:ext cx="3200400" cy="21336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533401" y="381000"/>
            <a:ext cx="5257800" cy="6058939"/>
          </a:xfrm>
          <a:prstGeom prst="rect">
            <a:avLst/>
          </a:prstGeom>
          <a:noFill/>
          <a:ln w="9525">
            <a:noFill/>
            <a:miter lim="800000"/>
            <a:headEnd/>
            <a:tailEnd/>
          </a:ln>
        </p:spPr>
      </p:pic>
      <p:pic>
        <p:nvPicPr>
          <p:cNvPr id="20486" name="Picture 6" descr="http://bayanbox.ir/view/6679536303434689929/%D8%AC%D8%B2%D8%A6%DB%8C%D8%A7%D8%AA-%D8%B3%DA%AF-%D8%AA%D9%88%D8%A7%D9%84%D8%AA.jpg"/>
          <p:cNvPicPr>
            <a:picLocks noChangeAspect="1" noChangeArrowheads="1"/>
          </p:cNvPicPr>
          <p:nvPr/>
        </p:nvPicPr>
        <p:blipFill>
          <a:blip r:embed="rId4" cstate="print"/>
          <a:srcRect/>
          <a:stretch>
            <a:fillRect/>
          </a:stretch>
        </p:blipFill>
        <p:spPr bwMode="auto">
          <a:xfrm>
            <a:off x="5943600" y="2133600"/>
            <a:ext cx="5715000" cy="4314826"/>
          </a:xfrm>
          <a:prstGeom prst="rect">
            <a:avLst/>
          </a:prstGeom>
          <a:noFill/>
        </p:spPr>
      </p:pic>
      <p:sp>
        <p:nvSpPr>
          <p:cNvPr id="4" name="Rectangle 3"/>
          <p:cNvSpPr/>
          <p:nvPr/>
        </p:nvSpPr>
        <p:spPr>
          <a:xfrm>
            <a:off x="5867400" y="381000"/>
            <a:ext cx="5867400" cy="1477328"/>
          </a:xfrm>
          <a:prstGeom prst="rect">
            <a:avLst/>
          </a:prstGeom>
        </p:spPr>
        <p:txBody>
          <a:bodyPr wrap="square">
            <a:spAutoFit/>
          </a:bodyPr>
          <a:lstStyle/>
          <a:p>
            <a:pPr algn="just" rtl="1">
              <a:lnSpc>
                <a:spcPct val="150000"/>
              </a:lnSpc>
            </a:pPr>
            <a:r>
              <a:rPr lang="fa-IR" sz="2000" b="1" dirty="0" smtClean="0">
                <a:solidFill>
                  <a:srgbClr val="FFFF00"/>
                </a:solidFill>
                <a:cs typeface="B Titr" pitchFamily="2" charset="-78"/>
              </a:rPr>
              <a:t>فاصلة مرکز لوله فاضلاب توالت ايراني تا دیوار پشت توالت   (سفت كاري) حداقل 30 سانتی متر و فاصلة محور آن از دیوار مجاور بين 40 تا 50 سانتی متر باشد.</a:t>
            </a:r>
            <a:endParaRPr lang="fa-IR" sz="2000" b="1" dirty="0">
              <a:solidFill>
                <a:srgbClr val="FFFF00"/>
              </a:solidFill>
              <a:cs typeface="B Titr"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bayanbox.ir/view/4080048018137353562/%D8%AC%D8%B2%D8%A6%DB%8C%D8%A7%D8%AA-%D8%B3%D9%86%DA%AF-%D8%AA%D9%88%D8%A7%D9%84%D8%AA-2.jpg"/>
          <p:cNvPicPr>
            <a:picLocks noChangeAspect="1" noChangeArrowheads="1"/>
          </p:cNvPicPr>
          <p:nvPr/>
        </p:nvPicPr>
        <p:blipFill>
          <a:blip r:embed="rId3" cstate="print"/>
          <a:srcRect/>
          <a:stretch>
            <a:fillRect/>
          </a:stretch>
        </p:blipFill>
        <p:spPr bwMode="auto">
          <a:xfrm>
            <a:off x="1524000" y="381000"/>
            <a:ext cx="9296400" cy="5971592"/>
          </a:xfrm>
          <a:prstGeom prst="rect">
            <a:avLst/>
          </a:prstGeom>
          <a:noFill/>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3" cstate="print"/>
          <a:srcRect/>
          <a:stretch>
            <a:fillRect/>
          </a:stretch>
        </p:blipFill>
        <p:spPr bwMode="auto">
          <a:xfrm>
            <a:off x="3124200" y="381000"/>
            <a:ext cx="5581650" cy="598907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533400" y="236751"/>
            <a:ext cx="11201400" cy="67736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rtl="1" fontAlgn="base">
              <a:spcBef>
                <a:spcPts val="400"/>
              </a:spcBef>
              <a:spcAft>
                <a:spcPct val="0"/>
              </a:spcAft>
              <a:buClr>
                <a:srgbClr val="FF0000"/>
              </a:buClr>
              <a:buFont typeface="Wingdings" pitchFamily="2" charset="2"/>
              <a:buChar char="Ø"/>
            </a:pPr>
            <a:r>
              <a:rPr lang="fa-IR" sz="2000" b="1" dirty="0" smtClean="0">
                <a:cs typeface="B Yagut" pitchFamily="2" charset="-78"/>
              </a:rPr>
              <a:t>نحوه اجرا ، جزئیات ، اصول و استانداردهای سرویس بهداشتی (توالت)</a:t>
            </a:r>
            <a:br>
              <a:rPr lang="fa-IR" sz="2000" b="1" dirty="0" smtClean="0">
                <a:cs typeface="B Yagut" pitchFamily="2" charset="-78"/>
              </a:rPr>
            </a:br>
            <a:r>
              <a:rPr lang="ar-SA" sz="2000" b="1" dirty="0" smtClean="0">
                <a:cs typeface="B Yagut" pitchFamily="2" charset="-78"/>
              </a:rPr>
              <a:t>فاصله سرویس بهداشتی ازمحل کارباید100</a:t>
            </a:r>
            <a:r>
              <a:rPr lang="fa-IR" sz="2000" b="1" dirty="0" smtClean="0">
                <a:cs typeface="B Yagut" pitchFamily="2" charset="-78"/>
              </a:rPr>
              <a:t>cm</a:t>
            </a:r>
            <a:r>
              <a:rPr lang="ar-SA" sz="2000" b="1" dirty="0" smtClean="0">
                <a:cs typeface="B Yagut" pitchFamily="2" charset="-78"/>
              </a:rPr>
              <a:t>باشد. </a:t>
            </a:r>
          </a:p>
          <a:p>
            <a:pPr marL="0" marR="0" lvl="0" indent="0" algn="just" defTabSz="914400" rtl="1" eaLnBrk="0" fontAlgn="base" latinLnBrk="0" hangingPunct="0">
              <a:lnSpc>
                <a:spcPct val="100000"/>
              </a:lnSpc>
              <a:spcBef>
                <a:spcPts val="400"/>
              </a:spcBef>
              <a:spcAft>
                <a:spcPct val="0"/>
              </a:spcAft>
              <a:buClr>
                <a:srgbClr val="FF0000"/>
              </a:buClr>
              <a:buSzTx/>
              <a:buFont typeface="Wingdings" pitchFamily="2" charset="2"/>
              <a:buChar char="Ø"/>
              <a:tabLst/>
            </a:pPr>
            <a:r>
              <a:rPr lang="ar-SA" sz="2000" b="1" dirty="0" smtClean="0">
                <a:cs typeface="B Yagut" pitchFamily="2" charset="-78"/>
              </a:rPr>
              <a:t>اگرتهویه از طریق پنجره و فقط از یک طرف صورت گیرد و مساحتی حدود </a:t>
            </a:r>
            <a:r>
              <a:rPr lang="fa-IR" sz="2000" b="1" dirty="0" smtClean="0">
                <a:cs typeface="B Yagut" pitchFamily="2" charset="-78"/>
              </a:rPr>
              <a:t>۱۷۰۰</a:t>
            </a:r>
            <a:r>
              <a:rPr lang="ar-SA" sz="2000" b="1" dirty="0" smtClean="0">
                <a:cs typeface="B Yagut" pitchFamily="2" charset="-78"/>
              </a:rPr>
              <a:t> سانتیمترمربع نیازاست. در صورت</a:t>
            </a:r>
            <a:r>
              <a:rPr lang="fa-IR" sz="2000" b="1" dirty="0" smtClean="0">
                <a:cs typeface="B Yagut" pitchFamily="2" charset="-78"/>
              </a:rPr>
              <a:t> </a:t>
            </a:r>
            <a:r>
              <a:rPr lang="ar-SA" sz="2000" b="1" dirty="0" smtClean="0">
                <a:cs typeface="B Yagut" pitchFamily="2" charset="-78"/>
              </a:rPr>
              <a:t>محدودیت فضااین مساحت حدود</a:t>
            </a:r>
            <a:r>
              <a:rPr lang="fa-IR" sz="2000" b="1" dirty="0" smtClean="0">
                <a:cs typeface="B Yagut" pitchFamily="2" charset="-78"/>
              </a:rPr>
              <a:t>۱۰۰</a:t>
            </a:r>
            <a:r>
              <a:rPr lang="ar-SA" sz="2000" b="1" dirty="0" smtClean="0">
                <a:cs typeface="B Yagut" pitchFamily="2" charset="-78"/>
              </a:rPr>
              <a:t>سانتیمترمربع می‌باشد. </a:t>
            </a:r>
          </a:p>
          <a:p>
            <a:pPr marL="0" marR="0" lvl="0" indent="0" algn="just" defTabSz="914400" rtl="1" eaLnBrk="0" fontAlgn="base" latinLnBrk="0" hangingPunct="0">
              <a:lnSpc>
                <a:spcPct val="100000"/>
              </a:lnSpc>
              <a:spcBef>
                <a:spcPts val="400"/>
              </a:spcBef>
              <a:spcAft>
                <a:spcPct val="0"/>
              </a:spcAft>
              <a:buClr>
                <a:srgbClr val="FF0000"/>
              </a:buClr>
              <a:buSzTx/>
              <a:buFont typeface="Wingdings" pitchFamily="2" charset="2"/>
              <a:buChar char="Ø"/>
              <a:tabLst/>
            </a:pPr>
            <a:r>
              <a:rPr lang="ar-SA" sz="2000" b="1" dirty="0" smtClean="0">
                <a:cs typeface="B Yagut" pitchFamily="2" charset="-78"/>
              </a:rPr>
              <a:t>کف نباید لغزنده باشد و باید در برابرآب مقاوم باشد و به آسانی نیز تمیز شودهمچنین کف باید بدون درز وشکاف وقابل شستشوباشد. </a:t>
            </a:r>
          </a:p>
          <a:p>
            <a:pPr marL="0" marR="0" lvl="0" indent="0" algn="just" defTabSz="914400" rtl="1" eaLnBrk="0" fontAlgn="base" latinLnBrk="0" hangingPunct="0">
              <a:lnSpc>
                <a:spcPct val="100000"/>
              </a:lnSpc>
              <a:spcBef>
                <a:spcPts val="400"/>
              </a:spcBef>
              <a:spcAft>
                <a:spcPct val="0"/>
              </a:spcAft>
              <a:buClr>
                <a:srgbClr val="FF0000"/>
              </a:buClr>
              <a:buSzTx/>
              <a:buFont typeface="Wingdings" pitchFamily="2" charset="2"/>
              <a:buChar char="Ø"/>
              <a:tabLst/>
            </a:pPr>
            <a:r>
              <a:rPr lang="ar-SA" sz="2000" b="1" dirty="0" smtClean="0">
                <a:cs typeface="B Yagut" pitchFamily="2" charset="-78"/>
              </a:rPr>
              <a:t>دیوارها حداقل باید تا ارتفاع </a:t>
            </a:r>
            <a:r>
              <a:rPr lang="fa-IR" sz="2000" b="1" dirty="0" smtClean="0">
                <a:cs typeface="B Yagut" pitchFamily="2" charset="-78"/>
              </a:rPr>
              <a:t>۲</a:t>
            </a:r>
            <a:r>
              <a:rPr lang="ar-SA" sz="2000" b="1" dirty="0" smtClean="0">
                <a:cs typeface="B Yagut" pitchFamily="2" charset="-78"/>
              </a:rPr>
              <a:t>متری کاشی بوده ونیز قابل شستشو باشد. </a:t>
            </a:r>
          </a:p>
          <a:p>
            <a:pPr marL="0" marR="0" lvl="0" indent="0" algn="just" defTabSz="914400" rtl="1" eaLnBrk="0" fontAlgn="base" latinLnBrk="0" hangingPunct="0">
              <a:lnSpc>
                <a:spcPct val="100000"/>
              </a:lnSpc>
              <a:spcBef>
                <a:spcPts val="400"/>
              </a:spcBef>
              <a:spcAft>
                <a:spcPct val="0"/>
              </a:spcAft>
              <a:buClr>
                <a:srgbClr val="FF0000"/>
              </a:buClr>
              <a:buSzTx/>
              <a:buFont typeface="Wingdings" pitchFamily="2" charset="2"/>
              <a:buChar char="Ø"/>
              <a:tabLst/>
            </a:pPr>
            <a:r>
              <a:rPr lang="ar-SA" sz="2000" b="1" dirty="0" smtClean="0">
                <a:cs typeface="B Yagut" pitchFamily="2" charset="-78"/>
              </a:rPr>
              <a:t>دما ی مناسب برای سرویس‌های بهداشتی </a:t>
            </a:r>
            <a:r>
              <a:rPr lang="fa-IR" sz="2000" b="1" dirty="0" smtClean="0">
                <a:cs typeface="B Yagut" pitchFamily="2" charset="-78"/>
              </a:rPr>
              <a:t>۲۱</a:t>
            </a:r>
            <a:r>
              <a:rPr lang="ar-SA" sz="2000" b="1" dirty="0" smtClean="0">
                <a:cs typeface="B Yagut" pitchFamily="2" charset="-78"/>
              </a:rPr>
              <a:t> درجه سانتیگراد می‌باشد. </a:t>
            </a:r>
          </a:p>
          <a:p>
            <a:pPr marL="0" marR="0" lvl="0" indent="0" algn="just" defTabSz="914400" rtl="1" eaLnBrk="0" fontAlgn="base" latinLnBrk="0" hangingPunct="0">
              <a:lnSpc>
                <a:spcPct val="100000"/>
              </a:lnSpc>
              <a:spcBef>
                <a:spcPts val="400"/>
              </a:spcBef>
              <a:spcAft>
                <a:spcPct val="0"/>
              </a:spcAft>
              <a:buClr>
                <a:srgbClr val="FF0000"/>
              </a:buClr>
              <a:buSzTx/>
              <a:buFont typeface="Wingdings" pitchFamily="2" charset="2"/>
              <a:buChar char="Ø"/>
              <a:tabLst/>
            </a:pPr>
            <a:r>
              <a:rPr lang="ar-SA" sz="2000" b="1" dirty="0" smtClean="0">
                <a:cs typeface="B Yagut" pitchFamily="2" charset="-78"/>
              </a:rPr>
              <a:t>برای هر دودستشویی حداقل یک آینه نصب شود. </a:t>
            </a:r>
          </a:p>
          <a:p>
            <a:pPr marL="0" marR="0" lvl="0" indent="0" algn="just" defTabSz="914400" rtl="1" eaLnBrk="0" fontAlgn="base" latinLnBrk="0" hangingPunct="0">
              <a:lnSpc>
                <a:spcPct val="100000"/>
              </a:lnSpc>
              <a:spcBef>
                <a:spcPts val="400"/>
              </a:spcBef>
              <a:spcAft>
                <a:spcPct val="0"/>
              </a:spcAft>
              <a:buClr>
                <a:srgbClr val="FF0000"/>
              </a:buClr>
              <a:buSzTx/>
              <a:buFont typeface="Wingdings" pitchFamily="2" charset="2"/>
              <a:buChar char="Ø"/>
              <a:tabLst/>
            </a:pPr>
            <a:r>
              <a:rPr lang="ar-SA" sz="2000" b="1" dirty="0" smtClean="0">
                <a:cs typeface="B Yagut" pitchFamily="2" charset="-78"/>
              </a:rPr>
              <a:t>حداقل ارتفاع مخصوص توالت با چهار</a:t>
            </a:r>
            <a:r>
              <a:rPr lang="en-US" sz="2000" b="1" dirty="0" smtClean="0">
                <a:cs typeface="B Yagut" pitchFamily="2" charset="-78"/>
              </a:rPr>
              <a:t>WC</a:t>
            </a:r>
            <a:r>
              <a:rPr lang="ar-SA" sz="2000" b="1" dirty="0" smtClean="0">
                <a:cs typeface="B Yagut" pitchFamily="2" charset="-78"/>
              </a:rPr>
              <a:t> یا کمتر می‌تواند2/20متر باشد. </a:t>
            </a:r>
          </a:p>
          <a:p>
            <a:pPr marL="0" marR="0" lvl="0" indent="0" algn="just" defTabSz="914400" rtl="1" eaLnBrk="0" fontAlgn="base" latinLnBrk="0" hangingPunct="0">
              <a:lnSpc>
                <a:spcPct val="100000"/>
              </a:lnSpc>
              <a:spcBef>
                <a:spcPts val="400"/>
              </a:spcBef>
              <a:spcAft>
                <a:spcPct val="0"/>
              </a:spcAft>
              <a:buClr>
                <a:srgbClr val="FF0000"/>
              </a:buClr>
              <a:buSzTx/>
              <a:buFont typeface="Wingdings" pitchFamily="2" charset="2"/>
              <a:buChar char="Ø"/>
              <a:tabLst/>
            </a:pPr>
            <a:r>
              <a:rPr lang="ar-SA" sz="2000" b="1" dirty="0" smtClean="0">
                <a:cs typeface="B Yagut" pitchFamily="2" charset="-78"/>
              </a:rPr>
              <a:t>حداقل عرض اتاقک هر توالت باید </a:t>
            </a:r>
            <a:r>
              <a:rPr lang="fa-IR" sz="2000" b="1" dirty="0" smtClean="0">
                <a:cs typeface="B Yagut" pitchFamily="2" charset="-78"/>
              </a:rPr>
              <a:t>۸۵</a:t>
            </a:r>
            <a:r>
              <a:rPr lang="ar-SA" sz="2000" b="1" dirty="0" smtClean="0">
                <a:cs typeface="B Yagut" pitchFamily="2" charset="-78"/>
              </a:rPr>
              <a:t>سانتیمتر باشد. </a:t>
            </a:r>
          </a:p>
          <a:p>
            <a:pPr marL="0" marR="0" lvl="0" indent="0" algn="just" defTabSz="914400" rtl="1" eaLnBrk="0" fontAlgn="base" latinLnBrk="0" hangingPunct="0">
              <a:lnSpc>
                <a:spcPct val="100000"/>
              </a:lnSpc>
              <a:spcBef>
                <a:spcPts val="400"/>
              </a:spcBef>
              <a:spcAft>
                <a:spcPct val="0"/>
              </a:spcAft>
              <a:buClr>
                <a:srgbClr val="FF0000"/>
              </a:buClr>
              <a:buSzTx/>
              <a:buFont typeface="Wingdings" pitchFamily="2" charset="2"/>
              <a:buChar char="Ø"/>
              <a:tabLst/>
            </a:pPr>
            <a:r>
              <a:rPr lang="ar-SA" sz="2000" b="1" dirty="0" smtClean="0">
                <a:cs typeface="B Yagut" pitchFamily="2" charset="-78"/>
              </a:rPr>
              <a:t>حداقل عرض اتاقک هر توالت بایدبیش از </a:t>
            </a:r>
            <a:r>
              <a:rPr lang="fa-IR" sz="2000" b="1" dirty="0" smtClean="0">
                <a:cs typeface="B Yagut" pitchFamily="2" charset="-78"/>
              </a:rPr>
              <a:t>۱۱۰</a:t>
            </a:r>
            <a:r>
              <a:rPr lang="ar-SA" sz="2000" b="1" dirty="0" smtClean="0">
                <a:cs typeface="B Yagut" pitchFamily="2" charset="-78"/>
              </a:rPr>
              <a:t>سانتیمتر باشد. </a:t>
            </a:r>
          </a:p>
          <a:p>
            <a:pPr marL="0" marR="0" lvl="0" indent="0" algn="just" defTabSz="914400" rtl="1" eaLnBrk="0" fontAlgn="base" latinLnBrk="0" hangingPunct="0">
              <a:lnSpc>
                <a:spcPct val="100000"/>
              </a:lnSpc>
              <a:spcBef>
                <a:spcPts val="400"/>
              </a:spcBef>
              <a:spcAft>
                <a:spcPct val="0"/>
              </a:spcAft>
              <a:buClr>
                <a:srgbClr val="FF0000"/>
              </a:buClr>
              <a:buSzTx/>
              <a:buFont typeface="Wingdings" pitchFamily="2" charset="2"/>
              <a:buChar char="Ø"/>
              <a:tabLst/>
            </a:pPr>
            <a:r>
              <a:rPr lang="ar-SA" sz="2000" b="1" dirty="0" smtClean="0">
                <a:cs typeface="B Yagut" pitchFamily="2" charset="-78"/>
              </a:rPr>
              <a:t>حداقل طول اتاقک هر توالت باید</a:t>
            </a:r>
            <a:r>
              <a:rPr lang="fa-IR" sz="2000" b="1" dirty="0" smtClean="0">
                <a:cs typeface="B Yagut" pitchFamily="2" charset="-78"/>
              </a:rPr>
              <a:t>۱۵۰</a:t>
            </a:r>
            <a:r>
              <a:rPr lang="ar-SA" sz="2000" b="1" dirty="0" smtClean="0">
                <a:cs typeface="B Yagut" pitchFamily="2" charset="-78"/>
              </a:rPr>
              <a:t>سانتیمتر باشد. </a:t>
            </a:r>
          </a:p>
          <a:p>
            <a:pPr marL="0" marR="0" lvl="0" indent="0" algn="just" defTabSz="914400" rtl="1" eaLnBrk="0" fontAlgn="base" latinLnBrk="0" hangingPunct="0">
              <a:lnSpc>
                <a:spcPct val="100000"/>
              </a:lnSpc>
              <a:spcBef>
                <a:spcPts val="400"/>
              </a:spcBef>
              <a:spcAft>
                <a:spcPct val="0"/>
              </a:spcAft>
              <a:buClr>
                <a:srgbClr val="FF0000"/>
              </a:buClr>
              <a:buSzTx/>
              <a:buFont typeface="Wingdings" pitchFamily="2" charset="2"/>
              <a:buChar char="Ø"/>
              <a:tabLst/>
            </a:pPr>
            <a:r>
              <a:rPr lang="ar-SA" sz="2000" b="1" dirty="0" smtClean="0">
                <a:cs typeface="B Yagut" pitchFamily="2" charset="-78"/>
              </a:rPr>
              <a:t>فاصله مرکز دو دستشویی باید </a:t>
            </a:r>
            <a:r>
              <a:rPr lang="fa-IR" sz="2000" b="1" dirty="0" smtClean="0">
                <a:cs typeface="B Yagut" pitchFamily="2" charset="-78"/>
              </a:rPr>
              <a:t>۶۰</a:t>
            </a:r>
            <a:r>
              <a:rPr lang="ar-SA" sz="2000" b="1" dirty="0" smtClean="0">
                <a:cs typeface="B Yagut" pitchFamily="2" charset="-78"/>
              </a:rPr>
              <a:t>سانتیمتر باشد. </a:t>
            </a:r>
          </a:p>
          <a:p>
            <a:pPr marL="0" marR="0" lvl="0" indent="0" algn="just" defTabSz="914400" rtl="1" eaLnBrk="0" fontAlgn="base" latinLnBrk="0" hangingPunct="0">
              <a:lnSpc>
                <a:spcPct val="100000"/>
              </a:lnSpc>
              <a:spcBef>
                <a:spcPts val="400"/>
              </a:spcBef>
              <a:spcAft>
                <a:spcPct val="0"/>
              </a:spcAft>
              <a:buClr>
                <a:srgbClr val="FF0000"/>
              </a:buClr>
              <a:buSzTx/>
              <a:buFont typeface="Wingdings" pitchFamily="2" charset="2"/>
              <a:buChar char="Ø"/>
              <a:tabLst/>
            </a:pPr>
            <a:r>
              <a:rPr lang="ar-SA" sz="2000" b="1" dirty="0" smtClean="0">
                <a:cs typeface="B Yagut" pitchFamily="2" charset="-78"/>
              </a:rPr>
              <a:t>فاصله دستشویی از کنار دیوار </a:t>
            </a:r>
            <a:r>
              <a:rPr lang="fa-IR" sz="2000" b="1" dirty="0" smtClean="0">
                <a:cs typeface="B Yagut" pitchFamily="2" charset="-78"/>
              </a:rPr>
              <a:t>۴۵</a:t>
            </a:r>
            <a:r>
              <a:rPr lang="ar-SA" sz="2000" b="1" dirty="0" smtClean="0">
                <a:cs typeface="B Yagut" pitchFamily="2" charset="-78"/>
              </a:rPr>
              <a:t>سانتیمتر باشد. </a:t>
            </a:r>
          </a:p>
          <a:p>
            <a:pPr marL="0" marR="0" lvl="0" indent="0" algn="just" defTabSz="914400" rtl="1" eaLnBrk="0" fontAlgn="base" latinLnBrk="0" hangingPunct="0">
              <a:lnSpc>
                <a:spcPct val="100000"/>
              </a:lnSpc>
              <a:spcBef>
                <a:spcPts val="400"/>
              </a:spcBef>
              <a:spcAft>
                <a:spcPct val="0"/>
              </a:spcAft>
              <a:buClr>
                <a:srgbClr val="FF0000"/>
              </a:buClr>
              <a:buSzTx/>
              <a:buFont typeface="Wingdings" pitchFamily="2" charset="2"/>
              <a:buChar char="Ø"/>
              <a:tabLst/>
            </a:pPr>
            <a:r>
              <a:rPr lang="ar-SA" sz="2000" b="1" dirty="0" smtClean="0">
                <a:cs typeface="B Yagut" pitchFamily="2" charset="-78"/>
              </a:rPr>
              <a:t>حمام محیطی مرطوب است به همین علت در صورتی که تاریک باشد محیط مناسبی برای رشد قارچها خواهدبود بنابراین بسیار ضروری است که به گونه‌ای طراحی شودکه حتما نور طبیعی به داخل آن بتابد. </a:t>
            </a:r>
          </a:p>
          <a:p>
            <a:pPr marL="0" marR="0" lvl="0" indent="0" algn="r" defTabSz="914400" rtl="1" eaLnBrk="0" fontAlgn="base" latinLnBrk="0" hangingPunct="0">
              <a:lnSpc>
                <a:spcPct val="100000"/>
              </a:lnSpc>
              <a:spcBef>
                <a:spcPts val="400"/>
              </a:spcBef>
              <a:spcAft>
                <a:spcPct val="0"/>
              </a:spcAft>
              <a:buClr>
                <a:srgbClr val="FF0000"/>
              </a:buClr>
              <a:buSzTx/>
              <a:buFont typeface="Wingdings" pitchFamily="2" charset="2"/>
              <a:buChar char="Ø"/>
              <a:tabLst/>
            </a:pPr>
            <a:r>
              <a:rPr lang="ar-SA" sz="2000" b="1" dirty="0" smtClean="0">
                <a:cs typeface="B Yagut" pitchFamily="2" charset="-78"/>
              </a:rPr>
              <a:t>اندازه درب توالت عرض آن</a:t>
            </a:r>
            <a:r>
              <a:rPr lang="fa-IR" sz="2000" b="1" dirty="0" smtClean="0">
                <a:cs typeface="B Yagut" pitchFamily="2" charset="-78"/>
              </a:rPr>
              <a:t>۶۰</a:t>
            </a:r>
            <a:r>
              <a:rPr lang="ar-SA" sz="2000" b="1" dirty="0" smtClean="0">
                <a:cs typeface="B Yagut" pitchFamily="2" charset="-78"/>
              </a:rPr>
              <a:t> سانتیمتر وحداکثر</a:t>
            </a:r>
            <a:r>
              <a:rPr lang="fa-IR" sz="2000" b="1" dirty="0" smtClean="0">
                <a:cs typeface="B Yagut" pitchFamily="2" charset="-78"/>
              </a:rPr>
              <a:t>۷۵</a:t>
            </a:r>
            <a:r>
              <a:rPr lang="ar-SA" sz="2000" b="1" dirty="0" smtClean="0">
                <a:cs typeface="B Yagut" pitchFamily="2" charset="-78"/>
              </a:rPr>
              <a:t>سانتیمتر باشد.</a:t>
            </a:r>
            <a:br>
              <a:rPr lang="ar-SA" sz="2000" b="1" dirty="0" smtClean="0">
                <a:cs typeface="B Yagut" pitchFamily="2" charset="-78"/>
              </a:rPr>
            </a:br>
            <a:endParaRPr lang="ar-SA" sz="2000" b="1" dirty="0" smtClean="0">
              <a:cs typeface="B Yagut"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21496"/>
            <a:ext cx="11125200" cy="6055504"/>
          </a:xfrm>
          <a:prstGeom prst="rect">
            <a:avLst/>
          </a:prstGeom>
        </p:spPr>
        <p:txBody>
          <a:bodyPr wrap="square">
            <a:spAutoFit/>
          </a:bodyPr>
          <a:lstStyle/>
          <a:p>
            <a:pPr algn="just" rtl="1">
              <a:lnSpc>
                <a:spcPct val="150000"/>
              </a:lnSpc>
            </a:pPr>
            <a:r>
              <a:rPr lang="fa-IR" sz="2000" b="1" dirty="0" smtClean="0">
                <a:solidFill>
                  <a:srgbClr val="FFFF00"/>
                </a:solidFill>
                <a:cs typeface="B Titr" pitchFamily="2" charset="-78"/>
              </a:rPr>
              <a:t>نکات فنی نصب سنگ توالت ایرانی از دید گروه کاشی و سرامیک استادکاران</a:t>
            </a:r>
          </a:p>
          <a:p>
            <a:pPr algn="just" rtl="1">
              <a:lnSpc>
                <a:spcPct val="150000"/>
              </a:lnSpc>
            </a:pPr>
            <a:r>
              <a:rPr lang="fa-IR" sz="2000" b="1" dirty="0" smtClean="0">
                <a:cs typeface="B Yagut" pitchFamily="2" charset="-78"/>
              </a:rPr>
              <a:t>بعد از انجام مراحل دیوار چینی ،لوله کشی و قیرگونی نوبت به اجرای کاشی دیوار می رسد .معمولاً بعد از نصب و بند کشی کاشی دیوار برای اجرای سرامیک کف باید ابتدا سنگ توالت را نصب و دقیق نماییم سپس اطراف آن را سیمانکاری و زیرسازی میکنیم تا کار نصب سرامیک کف صورت گیرد یکی از نکات قبل از نصب کاشی دیوار باید رعایت کرد اندازه ارتفاع خط تراز از کف میباشد که بستگی به گود و نیم گود یا تخت بودن سنگ توالت از ارتفاع 10 تا 26 سانتی از کف بسته میشود تا بعد از نصب سنگ توالت و اجرای کف مقدار زیادی از کاشی دیوار زیر کار نماند .معمولاً برای زیبایی کار نیاز است در حدود 1 تا 4 سانت از کاشی دیوار زیر کار کاشی کف بماتند .</a:t>
            </a:r>
          </a:p>
          <a:p>
            <a:pPr algn="r" rtl="1">
              <a:lnSpc>
                <a:spcPct val="150000"/>
              </a:lnSpc>
            </a:pPr>
            <a:r>
              <a:rPr lang="fa-IR" sz="2000" b="1" dirty="0" smtClean="0">
                <a:solidFill>
                  <a:srgbClr val="FFFF00"/>
                </a:solidFill>
                <a:cs typeface="B Titr" pitchFamily="2" charset="-78"/>
              </a:rPr>
              <a:t>نکات اصلی در نصب کاسه توالت ایرانی :</a:t>
            </a:r>
            <a:r>
              <a:rPr lang="fa-IR" sz="2000" b="1" dirty="0" smtClean="0">
                <a:cs typeface="B Yagut" pitchFamily="2" charset="-78"/>
              </a:rPr>
              <a:t/>
            </a:r>
            <a:br>
              <a:rPr lang="fa-IR" sz="2000" b="1" dirty="0" smtClean="0">
                <a:cs typeface="B Yagut" pitchFamily="2" charset="-78"/>
              </a:rPr>
            </a:br>
            <a:r>
              <a:rPr lang="fa-IR" sz="2000" b="1" dirty="0" smtClean="0">
                <a:cs typeface="B Yagut" pitchFamily="2" charset="-78"/>
              </a:rPr>
              <a:t>کاسه توالت های ایرانی از سایز ها و گودیهای مختلف برخوردارند که اندازه معمول آنها 48*65 میباشد و گودی آنها از 12 تا 26 سانت میباشد که هر چقدر گودتر باشند بهداشتی تر و اصولی تر است و نوع های درجه یک آنها هم دارای زوایای گونیا تر ، ترازی سطح بهتر، و لعاب بهتر هستند .</a:t>
            </a:r>
            <a:br>
              <a:rPr lang="fa-IR" sz="2000" b="1" dirty="0" smtClean="0">
                <a:cs typeface="B Yagut" pitchFamily="2" charset="-78"/>
              </a:rPr>
            </a:br>
            <a:r>
              <a:rPr lang="fa-IR" sz="2000" b="1" dirty="0" smtClean="0">
                <a:cs typeface="B Yagut" pitchFamily="2" charset="-78"/>
              </a:rPr>
              <a:t/>
            </a:r>
            <a:br>
              <a:rPr lang="fa-IR" sz="2000" b="1" dirty="0" smtClean="0">
                <a:cs typeface="B Yagut" pitchFamily="2" charset="-78"/>
              </a:rPr>
            </a:br>
            <a:endParaRPr lang="fa-IR" sz="2000" b="1" dirty="0" smtClean="0">
              <a:cs typeface="B Yagut" pitchFamily="2" charset="-78"/>
            </a:endParaRPr>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381000"/>
            <a:ext cx="11125200" cy="5955476"/>
          </a:xfrm>
          <a:prstGeom prst="rect">
            <a:avLst/>
          </a:prstGeom>
        </p:spPr>
        <p:txBody>
          <a:bodyPr wrap="square">
            <a:spAutoFit/>
          </a:bodyPr>
          <a:lstStyle/>
          <a:p>
            <a:pPr algn="just" rtl="1">
              <a:lnSpc>
                <a:spcPct val="150000"/>
              </a:lnSpc>
            </a:pPr>
            <a:r>
              <a:rPr lang="fa-IR" sz="2000" b="1" dirty="0" smtClean="0">
                <a:solidFill>
                  <a:srgbClr val="FFFF00"/>
                </a:solidFill>
                <a:cs typeface="B Titr" pitchFamily="2" charset="-78"/>
              </a:rPr>
              <a:t>گروه استادکاران در هنگام نصب باید اصول زیر را رعایت می کند :</a:t>
            </a:r>
          </a:p>
          <a:p>
            <a:pPr algn="r" rtl="1">
              <a:lnSpc>
                <a:spcPct val="150000"/>
              </a:lnSpc>
            </a:pPr>
            <a:r>
              <a:rPr lang="fa-IR" b="1" dirty="0" smtClean="0">
                <a:cs typeface="B Yagut" pitchFamily="2" charset="-78"/>
              </a:rPr>
              <a:t>نصب معمولاً بعد از عملیات قیرگونی و لوله کشی صورت میگیرد:</a:t>
            </a:r>
            <a:br>
              <a:rPr lang="fa-IR" b="1" dirty="0" smtClean="0">
                <a:cs typeface="B Yagut" pitchFamily="2" charset="-78"/>
              </a:rPr>
            </a:br>
            <a:r>
              <a:rPr lang="fa-IR" b="1" dirty="0" smtClean="0">
                <a:solidFill>
                  <a:srgbClr val="FF0000"/>
                </a:solidFill>
                <a:cs typeface="B Yagut" pitchFamily="2" charset="-78"/>
              </a:rPr>
              <a:t>1. </a:t>
            </a:r>
            <a:r>
              <a:rPr lang="fa-IR" b="1" dirty="0" smtClean="0">
                <a:cs typeface="B Yagut" pitchFamily="2" charset="-78"/>
              </a:rPr>
              <a:t>مستحب است رو به قبله نباشد و با زاویه ای 90 درجه نسبت به جهت قبله نصب شود.</a:t>
            </a:r>
            <a:br>
              <a:rPr lang="fa-IR" b="1" dirty="0" smtClean="0">
                <a:cs typeface="B Yagut" pitchFamily="2" charset="-78"/>
              </a:rPr>
            </a:br>
            <a:r>
              <a:rPr lang="fa-IR" b="1" dirty="0" smtClean="0">
                <a:solidFill>
                  <a:srgbClr val="FF0000"/>
                </a:solidFill>
                <a:cs typeface="B Yagut" pitchFamily="2" charset="-78"/>
              </a:rPr>
              <a:t>2. </a:t>
            </a:r>
            <a:r>
              <a:rPr lang="fa-IR" b="1" dirty="0" smtClean="0">
                <a:cs typeface="B Yagut" pitchFamily="2" charset="-78"/>
              </a:rPr>
              <a:t>مکان خروجی را با لوله فاضلاب فیت نمایید طوری که داخل لوله فاضلاب رود و در صورت جواب ندادن کف مقداری لوله داغ کرده و اضافه نمایید .در ضمن برای اینکه ماسه و ملات از درز ها نفوذ نکند فضا های خالی اتصال را با ملات سفت یا گونی نخی بپو شانید .</a:t>
            </a:r>
            <a:br>
              <a:rPr lang="fa-IR" b="1" dirty="0" smtClean="0">
                <a:cs typeface="B Yagut" pitchFamily="2" charset="-78"/>
              </a:rPr>
            </a:br>
            <a:r>
              <a:rPr lang="fa-IR" b="1" dirty="0" smtClean="0">
                <a:solidFill>
                  <a:srgbClr val="FF0000"/>
                </a:solidFill>
                <a:cs typeface="B Yagut" pitchFamily="2" charset="-78"/>
              </a:rPr>
              <a:t>3. </a:t>
            </a:r>
            <a:r>
              <a:rPr lang="fa-IR" b="1" dirty="0" smtClean="0">
                <a:cs typeface="B Yagut" pitchFamily="2" charset="-78"/>
              </a:rPr>
              <a:t>لوازم پشت کاسه توالت مانند توپی و عصایی فلاش تانک را اندازه و با چسب پولیکا نصب نمایید .</a:t>
            </a:r>
            <a:br>
              <a:rPr lang="fa-IR" b="1" dirty="0" smtClean="0">
                <a:cs typeface="B Yagut" pitchFamily="2" charset="-78"/>
              </a:rPr>
            </a:br>
            <a:r>
              <a:rPr lang="fa-IR" b="1" dirty="0" smtClean="0">
                <a:solidFill>
                  <a:srgbClr val="FF0000"/>
                </a:solidFill>
                <a:cs typeface="B Yagut" pitchFamily="2" charset="-78"/>
              </a:rPr>
              <a:t>4. </a:t>
            </a:r>
            <a:r>
              <a:rPr lang="fa-IR" b="1" dirty="0" smtClean="0">
                <a:cs typeface="B Yagut" pitchFamily="2" charset="-78"/>
              </a:rPr>
              <a:t>سطح کاسه را با کمک تراز و شمشه تراز نمایید در ضمن گروه استادکاران برای راحتی و بهداشت بیشتر کمی کاسه را به سمت خروجی فاضلاب شیب دهیم .</a:t>
            </a:r>
            <a:br>
              <a:rPr lang="fa-IR" b="1" dirty="0" smtClean="0">
                <a:cs typeface="B Yagut" pitchFamily="2" charset="-78"/>
              </a:rPr>
            </a:br>
            <a:r>
              <a:rPr lang="fa-IR" b="1" dirty="0" smtClean="0">
                <a:solidFill>
                  <a:srgbClr val="FF0000"/>
                </a:solidFill>
                <a:cs typeface="B Yagut" pitchFamily="2" charset="-78"/>
              </a:rPr>
              <a:t>5. </a:t>
            </a:r>
            <a:r>
              <a:rPr lang="fa-IR" b="1" dirty="0" smtClean="0">
                <a:cs typeface="B Yagut" pitchFamily="2" charset="-78"/>
              </a:rPr>
              <a:t>کاسه توالت را با یکی از دیوار ها که زاویه دید بالایی دارد با کمک متر سرو ته زده تا خوش نما تر شود و کج نباشد .</a:t>
            </a:r>
            <a:br>
              <a:rPr lang="fa-IR" b="1" dirty="0" smtClean="0">
                <a:cs typeface="B Yagut" pitchFamily="2" charset="-78"/>
              </a:rPr>
            </a:br>
            <a:r>
              <a:rPr lang="fa-IR" b="1" dirty="0" smtClean="0">
                <a:solidFill>
                  <a:srgbClr val="FF0000"/>
                </a:solidFill>
                <a:cs typeface="B Yagut" pitchFamily="2" charset="-78"/>
              </a:rPr>
              <a:t>6. </a:t>
            </a:r>
            <a:r>
              <a:rPr lang="fa-IR" b="1" dirty="0" smtClean="0">
                <a:cs typeface="B Yagut" pitchFamily="2" charset="-78"/>
              </a:rPr>
              <a:t>برای تراز کردن و نصب پایه ها از آجر و تکه های سرامیک استفاده نمایید .</a:t>
            </a:r>
            <a:br>
              <a:rPr lang="fa-IR" b="1" dirty="0" smtClean="0">
                <a:cs typeface="B Yagut" pitchFamily="2" charset="-78"/>
              </a:rPr>
            </a:br>
            <a:r>
              <a:rPr lang="fa-IR" b="1" dirty="0" smtClean="0">
                <a:solidFill>
                  <a:srgbClr val="FF0000"/>
                </a:solidFill>
                <a:cs typeface="B Yagut" pitchFamily="2" charset="-78"/>
              </a:rPr>
              <a:t>7. </a:t>
            </a:r>
            <a:r>
              <a:rPr lang="fa-IR" b="1" dirty="0" smtClean="0">
                <a:cs typeface="B Yagut" pitchFamily="2" charset="-78"/>
              </a:rPr>
              <a:t>بعد از محکم کردن پایه ها و مطمئن بودن از ترازی و سرو ته کاسه نوبت به پر کردن زیر آن میباشد . که ترجیحن برای پر کردن زیر آن از ماسه خالی استفاده میشود .حد الامکان از پر کردن زیر کاسه با ملات خود داری شود .</a:t>
            </a:r>
            <a:br>
              <a:rPr lang="fa-IR" b="1" dirty="0" smtClean="0">
                <a:cs typeface="B Yagut" pitchFamily="2" charset="-78"/>
              </a:rPr>
            </a:br>
            <a:r>
              <a:rPr lang="fa-IR" b="1" dirty="0" smtClean="0">
                <a:solidFill>
                  <a:srgbClr val="FF0000"/>
                </a:solidFill>
                <a:cs typeface="B Yagut" pitchFamily="2" charset="-78"/>
              </a:rPr>
              <a:t>8. </a:t>
            </a:r>
            <a:r>
              <a:rPr lang="fa-IR" b="1" dirty="0" smtClean="0">
                <a:cs typeface="B Yagut" pitchFamily="2" charset="-78"/>
              </a:rPr>
              <a:t>بعد از پر کردن زیر کاسه توالت نوبت به زیر سازی و نصب سرامیک میرسد .</a:t>
            </a:r>
            <a:br>
              <a:rPr lang="fa-IR" b="1" dirty="0" smtClean="0">
                <a:cs typeface="B Yagut" pitchFamily="2" charset="-78"/>
              </a:rPr>
            </a:br>
            <a:r>
              <a:rPr lang="fa-IR" b="1" dirty="0" smtClean="0">
                <a:solidFill>
                  <a:srgbClr val="FF0000"/>
                </a:solidFill>
                <a:cs typeface="B Yagut" pitchFamily="2" charset="-78"/>
              </a:rPr>
              <a:t>9. </a:t>
            </a:r>
            <a:r>
              <a:rPr lang="fa-IR" b="1" dirty="0" smtClean="0">
                <a:cs typeface="B Yagut" pitchFamily="2" charset="-78"/>
              </a:rPr>
              <a:t>سرامیک را هم از کنج در دید رس شروع میکنیم تا تیکه خوری آن کمتر و نمای کار بهتر شود .</a:t>
            </a:r>
            <a:endParaRPr lang="fa-IR" dirty="0"/>
          </a:p>
        </p:txBody>
      </p:sp>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p:cNvPicPr>
            <a:picLocks noChangeAspect="1" noChangeArrowheads="1"/>
          </p:cNvPicPr>
          <p:nvPr/>
        </p:nvPicPr>
        <p:blipFill>
          <a:blip r:embed="rId3" cstate="print"/>
          <a:srcRect/>
          <a:stretch>
            <a:fillRect/>
          </a:stretch>
        </p:blipFill>
        <p:spPr bwMode="auto">
          <a:xfrm>
            <a:off x="762000" y="762000"/>
            <a:ext cx="10926683" cy="4953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05600" y="304800"/>
            <a:ext cx="5029200" cy="4555093"/>
          </a:xfrm>
          <a:prstGeom prst="rect">
            <a:avLst/>
          </a:prstGeom>
        </p:spPr>
        <p:txBody>
          <a:bodyPr wrap="square">
            <a:spAutoFit/>
          </a:bodyPr>
          <a:lstStyle/>
          <a:p>
            <a:pPr algn="r" rtl="1"/>
            <a:r>
              <a:rPr lang="fa-IR" sz="2000" b="1" dirty="0" smtClean="0">
                <a:solidFill>
                  <a:srgbClr val="FFFF00"/>
                </a:solidFill>
                <a:cs typeface="B Titr" pitchFamily="2" charset="-78"/>
              </a:rPr>
              <a:t>نصب سرویس توالت فرنگی</a:t>
            </a:r>
          </a:p>
          <a:p>
            <a:pPr algn="just" rtl="1">
              <a:lnSpc>
                <a:spcPct val="150000"/>
              </a:lnSpc>
            </a:pPr>
            <a:r>
              <a:rPr lang="fa-IR" sz="2000" b="1" dirty="0" smtClean="0">
                <a:cs typeface="B Yagut" pitchFamily="2" charset="-78"/>
              </a:rPr>
              <a:t>از آنجایی که در کاسه توالت های فرنگی شترگلو در داخل خود دستگاه قرار دارد و همچنين توالت فرنگي به عنوان آب روي كف عمل نمي كند مي توان توالت را روي كف تمام شده نصب كرد. کیی از نکات مهم در نصب توالت فرنگی رعایت فاصلة بدنة دیوار تا مرکز لولة فاضلاب توالت فرنگی است، که اين اندازه بسته به مدل توالت فرنگي بين 20 تا 30 سانتي متر                        مي باشد. حداقل قطر لولة فاضلاب توالت فرنگی 4 اینچ است.</a:t>
            </a:r>
            <a:endParaRPr lang="fa-IR" sz="2000" b="1" dirty="0">
              <a:cs typeface="B Yagut" pitchFamily="2" charset="-78"/>
            </a:endParaRPr>
          </a:p>
        </p:txBody>
      </p:sp>
      <p:pic>
        <p:nvPicPr>
          <p:cNvPr id="24578" name="Picture 2"/>
          <p:cNvPicPr>
            <a:picLocks noChangeAspect="1" noChangeArrowheads="1"/>
          </p:cNvPicPr>
          <p:nvPr/>
        </p:nvPicPr>
        <p:blipFill>
          <a:blip r:embed="rId3" cstate="print"/>
          <a:srcRect/>
          <a:stretch>
            <a:fillRect/>
          </a:stretch>
        </p:blipFill>
        <p:spPr bwMode="auto">
          <a:xfrm>
            <a:off x="6858000" y="4419601"/>
            <a:ext cx="2819400" cy="1828800"/>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609600" y="533400"/>
            <a:ext cx="6124575" cy="5715000"/>
          </a:xfrm>
          <a:prstGeom prst="rect">
            <a:avLst/>
          </a:prstGeom>
          <a:noFill/>
          <a:ln w="9525">
            <a:noFill/>
            <a:miter lim="800000"/>
            <a:headEnd/>
            <a:tailEnd/>
          </a:ln>
        </p:spPr>
      </p:pic>
    </p:spTree>
    <p:extLst>
      <p:ext uri="{BB962C8B-B14F-4D97-AF65-F5344CB8AC3E}">
        <p14:creationId xmlns="" xmlns:p14="http://schemas.microsoft.com/office/powerpoint/2010/main" val="241492932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Health_Plan_Exec_Forum 2006">
  <a:themeElements>
    <a:clrScheme name="Health_Plan_Exec_Forum 2006 1">
      <a:dk1>
        <a:srgbClr val="000000"/>
      </a:dk1>
      <a:lt1>
        <a:srgbClr val="FFFFFF"/>
      </a:lt1>
      <a:dk2>
        <a:srgbClr val="006600"/>
      </a:dk2>
      <a:lt2>
        <a:srgbClr val="FFCC29"/>
      </a:lt2>
      <a:accent1>
        <a:srgbClr val="FCEB98"/>
      </a:accent1>
      <a:accent2>
        <a:srgbClr val="33CC33"/>
      </a:accent2>
      <a:accent3>
        <a:srgbClr val="AAB8AA"/>
      </a:accent3>
      <a:accent4>
        <a:srgbClr val="DADADA"/>
      </a:accent4>
      <a:accent5>
        <a:srgbClr val="FDF3CA"/>
      </a:accent5>
      <a:accent6>
        <a:srgbClr val="2DB92D"/>
      </a:accent6>
      <a:hlink>
        <a:srgbClr val="3399FF"/>
      </a:hlink>
      <a:folHlink>
        <a:srgbClr val="FF99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cap="flat" cmpd="sng" algn="ctr">
          <a:solidFill>
            <a:schemeClr val="accent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Blackadder ITC" pitchFamily="82" charset="0"/>
          </a:defRPr>
        </a:defPPr>
      </a:lstStyle>
    </a:spDef>
    <a:lnDef>
      <a:spPr bwMode="auto">
        <a:xfrm>
          <a:off x="0" y="0"/>
          <a:ext cx="1" cy="1"/>
        </a:xfrm>
        <a:custGeom>
          <a:avLst/>
          <a:gdLst/>
          <a:ahLst/>
          <a:cxnLst/>
          <a:rect l="0" t="0" r="0" b="0"/>
          <a:pathLst/>
        </a:cu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cap="flat" cmpd="sng" algn="ctr">
          <a:solidFill>
            <a:schemeClr val="accent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Blackadder ITC" pitchFamily="82" charset="0"/>
          </a:defRPr>
        </a:defPPr>
      </a:lstStyle>
    </a:lnDef>
  </a:objectDefaults>
  <a:extraClrSchemeLst>
    <a:extraClrScheme>
      <a:clrScheme name="Health_Plan_Exec_Forum 2006 1">
        <a:dk1>
          <a:srgbClr val="000000"/>
        </a:dk1>
        <a:lt1>
          <a:srgbClr val="FFFFFF"/>
        </a:lt1>
        <a:dk2>
          <a:srgbClr val="006600"/>
        </a:dk2>
        <a:lt2>
          <a:srgbClr val="FFCC29"/>
        </a:lt2>
        <a:accent1>
          <a:srgbClr val="FCEB98"/>
        </a:accent1>
        <a:accent2>
          <a:srgbClr val="33CC33"/>
        </a:accent2>
        <a:accent3>
          <a:srgbClr val="AAB8AA"/>
        </a:accent3>
        <a:accent4>
          <a:srgbClr val="DADADA"/>
        </a:accent4>
        <a:accent5>
          <a:srgbClr val="FDF3CA"/>
        </a:accent5>
        <a:accent6>
          <a:srgbClr val="2DB92D"/>
        </a:accent6>
        <a:hlink>
          <a:srgbClr val="3399FF"/>
        </a:hlink>
        <a:folHlink>
          <a:srgbClr val="FF993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EE0E26B-65BB-4231-99E7-6620982693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TS010286773</Template>
  <TotalTime>2275</TotalTime>
  <Words>9015</Words>
  <Application>Microsoft Office PowerPoint</Application>
  <PresentationFormat>Custom</PresentationFormat>
  <Paragraphs>808</Paragraphs>
  <Slides>142</Slides>
  <Notes>132</Notes>
  <HiddenSlides>0</HiddenSlides>
  <MMClips>0</MMClips>
  <ScaleCrop>false</ScaleCrop>
  <HeadingPairs>
    <vt:vector size="4" baseType="variant">
      <vt:variant>
        <vt:lpstr>Theme</vt:lpstr>
      </vt:variant>
      <vt:variant>
        <vt:i4>1</vt:i4>
      </vt:variant>
      <vt:variant>
        <vt:lpstr>Slide Titles</vt:lpstr>
      </vt:variant>
      <vt:variant>
        <vt:i4>142</vt:i4>
      </vt:variant>
    </vt:vector>
  </HeadingPairs>
  <TitlesOfParts>
    <vt:vector size="143" baseType="lpstr">
      <vt:lpstr>Health_Plan_Exec_Forum 2006</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vector>
  </TitlesOfParts>
  <Company>madsg.com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KhastKhodaei;Me</dc:creator>
  <dc:description>madsg.com</dc:description>
  <cp:lastModifiedBy>sarabandi</cp:lastModifiedBy>
  <cp:revision>203</cp:revision>
  <dcterms:created xsi:type="dcterms:W3CDTF">2014-03-11T08:12:38Z</dcterms:created>
  <dcterms:modified xsi:type="dcterms:W3CDTF">2019-03-10T08:49:46Z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TC102867739990</vt:lpwstr>
  </property>
</Properties>
</file>